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303" r:id="rId2"/>
    <p:sldId id="318" r:id="rId3"/>
    <p:sldId id="328" r:id="rId4"/>
    <p:sldId id="330" r:id="rId5"/>
    <p:sldId id="367" r:id="rId6"/>
    <p:sldId id="368" r:id="rId7"/>
    <p:sldId id="371" r:id="rId8"/>
    <p:sldId id="372" r:id="rId9"/>
    <p:sldId id="389" r:id="rId10"/>
    <p:sldId id="390" r:id="rId11"/>
    <p:sldId id="374" r:id="rId12"/>
    <p:sldId id="375" r:id="rId13"/>
    <p:sldId id="376" r:id="rId14"/>
    <p:sldId id="391" r:id="rId15"/>
    <p:sldId id="377" r:id="rId16"/>
    <p:sldId id="378" r:id="rId17"/>
    <p:sldId id="392" r:id="rId18"/>
    <p:sldId id="381" r:id="rId19"/>
    <p:sldId id="382" r:id="rId20"/>
    <p:sldId id="383" r:id="rId21"/>
    <p:sldId id="384" r:id="rId22"/>
    <p:sldId id="379" r:id="rId23"/>
    <p:sldId id="380" r:id="rId24"/>
    <p:sldId id="366" r:id="rId25"/>
    <p:sldId id="385" r:id="rId26"/>
    <p:sldId id="387" r:id="rId27"/>
    <p:sldId id="386" r:id="rId28"/>
    <p:sldId id="388" r:id="rId29"/>
    <p:sldId id="364" r:id="rId30"/>
    <p:sldId id="30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22C5A-9814-4F7E-8558-8384AEBD1B73}" type="datetimeFigureOut">
              <a:rPr lang="es-ES" smtClean="0"/>
              <a:t>19/03/2018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DF5D-A744-48FE-B29E-A9E23E614D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2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301" y="365040"/>
            <a:ext cx="10515102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004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6015" y="365040"/>
            <a:ext cx="7791625" cy="1325160"/>
          </a:xfrm>
        </p:spPr>
        <p:txBody>
          <a:bodyPr>
            <a:normAutofit/>
          </a:bodyPr>
          <a:lstStyle/>
          <a:p>
            <a:pPr algn="ctr"/>
            <a:r>
              <a:rPr lang="es-ES" sz="4000" i="1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Relaciones respetuosas en el aula,</a:t>
            </a:r>
            <a:r>
              <a:rPr lang="es-ES" sz="4000" i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4000" i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4000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interviniendo con Disciplina Positiva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1" y="2623213"/>
            <a:ext cx="5810250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262" y="5034725"/>
            <a:ext cx="1465827" cy="14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16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APRENDE NUESTRO ALUMNADO </a:t>
            </a:r>
            <a:b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ESTAS DINÁMICAS?</a:t>
            </a:r>
            <a:b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53" y="2587082"/>
            <a:ext cx="4128429" cy="29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Consejos con respecto a las normas</a:t>
            </a: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Mantén las pautas vivas (</a:t>
            </a:r>
            <a:r>
              <a:rPr lang="es-ES" sz="2600" dirty="0"/>
              <a:t>P</a:t>
            </a:r>
            <a:r>
              <a:rPr lang="es-ES" sz="2600" dirty="0" smtClean="0"/>
              <a:t>edir opinión al alumnado mediante los “pulgares”). Ayuda a tener buen ambiente de clase y a mejorar su comportamiento.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La enseñanza nunca se detiene. Es posible modificar pautas y normas.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Vacaciones: se suelen olvidar las normas. Volver a trabajar las rutinas.</a:t>
            </a:r>
          </a:p>
          <a:p>
            <a:pPr marL="1828800" lvl="4" indent="0" algn="ctr">
              <a:buNone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5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Rutinas</a:t>
            </a: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Son fundamentales: generan un ritmo; crean un ambiente seguro; ayudan a alcanzar los objetivos;…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Tras enseñar una rutina, corregir los problemas con preguntas y no con órdenes.</a:t>
            </a:r>
          </a:p>
          <a:p>
            <a:pPr marL="1828800" lvl="4" indent="0" algn="ctr">
              <a:buNone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4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lnSpcReduction="10000"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5 </a:t>
            </a: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rutinas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just">
              <a:buNone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 haber enseñado y practicado la primera vez, necesitaremos volver a revisar nuestras rutinas regularmente:</a:t>
            </a:r>
            <a:endParaRPr lang="es-ES" sz="3300" dirty="0" smtClean="0"/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Revisa sus expectativas</a:t>
            </a:r>
            <a:r>
              <a:rPr lang="es-ES" sz="2600" dirty="0" smtClean="0"/>
              <a:t>: “¿cuál es la rutina para…?”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Reflexión</a:t>
            </a:r>
            <a:r>
              <a:rPr lang="es-ES" sz="2600" dirty="0" smtClean="0"/>
              <a:t>: “¿cómo lo estamos haciendo?”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Responsabilidad</a:t>
            </a:r>
            <a:r>
              <a:rPr lang="es-ES" sz="2600" dirty="0" smtClean="0"/>
              <a:t>: “¿cómo podríamos mejorar?”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Resultados</a:t>
            </a:r>
            <a:r>
              <a:rPr lang="es-ES" sz="2600" dirty="0" smtClean="0"/>
              <a:t>: “¿qué podemos lograr?”; “¿cómo podemos saber que hemos conseguido el objetivo?”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Practica</a:t>
            </a:r>
            <a:r>
              <a:rPr lang="es-ES" sz="2600" dirty="0" smtClean="0"/>
              <a:t>: cuántas veces se necesite!</a:t>
            </a:r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aprende nuestro alumnado?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62" y="2018369"/>
            <a:ext cx="4762500" cy="41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Autorregulación</a:t>
            </a: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Es la capacidad de</a:t>
            </a:r>
            <a:r>
              <a:rPr lang="es-ES" sz="2600" b="1" dirty="0" smtClean="0"/>
              <a:t> controlar o modular nuestras emociones, deseos o impulsos.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Las habilidades de autorregulación </a:t>
            </a:r>
            <a:r>
              <a:rPr lang="es-ES" sz="2600" b="1" dirty="0" smtClean="0"/>
              <a:t>favorecen el éxito académico y social</a:t>
            </a:r>
            <a:r>
              <a:rPr lang="es-ES" sz="2600" dirty="0" smtClean="0"/>
              <a:t>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El primer paso: la </a:t>
            </a:r>
            <a:r>
              <a:rPr lang="es-ES" sz="2600" b="1" dirty="0" smtClean="0"/>
              <a:t>conciencia emocional </a:t>
            </a:r>
            <a:r>
              <a:rPr lang="es-ES" sz="2600" dirty="0" smtClean="0"/>
              <a:t>de uno mismo y de los demás.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Enseñaremos a nuestro alumnado a </a:t>
            </a:r>
            <a:r>
              <a:rPr lang="es-ES" sz="2600" b="1" dirty="0" smtClean="0"/>
              <a:t>conectar las sensaciones de sus cuerpos y sus emociones</a:t>
            </a:r>
            <a:r>
              <a:rPr lang="es-ES" sz="2600" dirty="0" smtClean="0"/>
              <a:t>.</a:t>
            </a:r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9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92500" lnSpcReduction="10000"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Dinámicas para trabajar la autorregulación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just">
              <a:buNone/>
            </a:pPr>
            <a:endParaRPr lang="es-ES" sz="3300" dirty="0" smtClean="0"/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El cerebro en la palma de la mano</a:t>
            </a:r>
            <a:r>
              <a:rPr lang="es-ES" sz="2600" dirty="0" smtClean="0"/>
              <a:t> “Entender mi cerebro”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dirty="0" err="1" smtClean="0"/>
              <a:t>Fotonómetro</a:t>
            </a:r>
            <a:r>
              <a:rPr lang="es-ES" sz="2600" b="1" dirty="0" smtClean="0"/>
              <a:t> </a:t>
            </a:r>
            <a:r>
              <a:rPr lang="es-ES" sz="2600" dirty="0" smtClean="0"/>
              <a:t>Fotografiar las emociones</a:t>
            </a:r>
            <a:endParaRPr lang="es-ES" sz="2600" b="1" dirty="0" smtClean="0"/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dirty="0" smtClean="0"/>
              <a:t>Rueda del enfado </a:t>
            </a:r>
            <a:r>
              <a:rPr lang="es-ES" sz="2600" dirty="0" smtClean="0"/>
              <a:t>“qué sí puedo hacer”</a:t>
            </a:r>
            <a:endParaRPr lang="es-ES" sz="2600" b="1" dirty="0" smtClean="0"/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Tiempo fuera positivo</a:t>
            </a:r>
            <a:r>
              <a:rPr lang="es-ES" sz="2600" dirty="0" smtClean="0"/>
              <a:t> “un espacio para calmarme”</a:t>
            </a:r>
          </a:p>
          <a:p>
            <a:pPr lvl="4" algn="ctr">
              <a:buFont typeface="Arial" panose="020B0604020202020204" pitchFamily="34" charset="0"/>
              <a:buChar char="•"/>
            </a:pPr>
            <a:r>
              <a:rPr lang="es-ES" sz="2600" dirty="0" smtClean="0"/>
              <a:t>Qué tipo de lugar necesitamos</a:t>
            </a:r>
          </a:p>
          <a:p>
            <a:pPr lvl="4" algn="ctr">
              <a:buFont typeface="Arial" panose="020B0604020202020204" pitchFamily="34" charset="0"/>
              <a:buChar char="•"/>
            </a:pPr>
            <a:r>
              <a:rPr lang="es-ES" sz="2600" dirty="0" smtClean="0"/>
              <a:t>Cómo podría llamarse este lugar.</a:t>
            </a:r>
          </a:p>
          <a:p>
            <a:pPr lvl="4" algn="ctr">
              <a:buFont typeface="Arial" panose="020B0604020202020204" pitchFamily="34" charset="0"/>
              <a:buChar char="•"/>
            </a:pPr>
            <a:r>
              <a:rPr lang="es-ES" sz="2600" dirty="0" smtClean="0"/>
              <a:t>Establece un plan para crear este espacio.</a:t>
            </a:r>
          </a:p>
          <a:p>
            <a:pPr lvl="4" algn="ctr">
              <a:buFont typeface="Arial" panose="020B0604020202020204" pitchFamily="34" charset="0"/>
              <a:buChar char="•"/>
            </a:pPr>
            <a:r>
              <a:rPr lang="es-ES" sz="2600" dirty="0" smtClean="0"/>
              <a:t>Elegid pautas necesarias para este lugar.</a:t>
            </a:r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2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aprende nuestro alumnado?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just">
              <a:buNone/>
            </a:pPr>
            <a:endParaRPr lang="es-ES" sz="33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87" y="2118730"/>
            <a:ext cx="4438187" cy="37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Habilidades de comunicación</a:t>
            </a: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“Molestias y deseos”.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“Mensajes-yo”.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“Escuchando efectiva e inefectivamente”</a:t>
            </a:r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6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C00000"/>
                </a:solidFill>
              </a:rPr>
              <a:t>Habilidades para escuchar efectivamente 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chemeClr val="tx1"/>
                </a:solidFill>
              </a:rPr>
              <a:t>(un ejemplo)</a:t>
            </a:r>
            <a:endParaRPr lang="es-ES" sz="3300" dirty="0" smtClean="0">
              <a:solidFill>
                <a:srgbClr val="C00000"/>
              </a:solidFill>
            </a:endParaRPr>
          </a:p>
          <a:p>
            <a:pPr marL="2343150" lvl="4" indent="-514350" algn="ctr">
              <a:buFont typeface="+mj-lt"/>
              <a:buAutoNum type="arabicPeriod"/>
            </a:pPr>
            <a:r>
              <a:rPr lang="es-ES" sz="3300" dirty="0" smtClean="0">
                <a:solidFill>
                  <a:schemeClr val="tx1"/>
                </a:solidFill>
              </a:rPr>
              <a:t>Mirar a la persona que nos está hablando.</a:t>
            </a:r>
          </a:p>
          <a:p>
            <a:pPr marL="2343150" lvl="4" indent="-514350" algn="ctr">
              <a:buFont typeface="+mj-lt"/>
              <a:buAutoNum type="arabicPeriod"/>
            </a:pPr>
            <a:r>
              <a:rPr lang="es-ES" sz="3300" dirty="0" smtClean="0">
                <a:solidFill>
                  <a:schemeClr val="tx1"/>
                </a:solidFill>
              </a:rPr>
              <a:t>Permanecer en silencio mientras el otro habla.</a:t>
            </a:r>
          </a:p>
          <a:p>
            <a:pPr marL="2343150" lvl="4" indent="-514350" algn="ctr">
              <a:buFont typeface="+mj-lt"/>
              <a:buAutoNum type="arabicPeriod"/>
            </a:pPr>
            <a:r>
              <a:rPr lang="es-ES" sz="3300" dirty="0" smtClean="0">
                <a:solidFill>
                  <a:schemeClr val="tx1"/>
                </a:solidFill>
              </a:rPr>
              <a:t>Pensar en lo que el otro está diciendo.</a:t>
            </a:r>
          </a:p>
          <a:p>
            <a:pPr marL="2343150" lvl="4" indent="-514350" algn="ctr">
              <a:buFont typeface="+mj-lt"/>
              <a:buAutoNum type="arabicPeriod"/>
            </a:pPr>
            <a:r>
              <a:rPr lang="es-ES" sz="3300" dirty="0" smtClean="0">
                <a:solidFill>
                  <a:schemeClr val="tx1"/>
                </a:solidFill>
              </a:rPr>
              <a:t>…</a:t>
            </a:r>
          </a:p>
          <a:p>
            <a:pPr marL="2343150" lvl="4" indent="-514350" algn="ctr">
              <a:buFont typeface="+mj-lt"/>
              <a:buAutoNum type="arabicPeriod"/>
            </a:pPr>
            <a:endParaRPr lang="es-ES" sz="2600" dirty="0" smtClean="0">
              <a:solidFill>
                <a:schemeClr val="tx1"/>
              </a:solidFill>
            </a:endParaRPr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>
              <a:solidFill>
                <a:schemeClr val="tx1"/>
              </a:solidFill>
            </a:endParaRPr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9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Contenidos </a:t>
            </a:r>
            <a:r>
              <a:rPr lang="es-ES" smtClean="0">
                <a:solidFill>
                  <a:srgbClr val="C00000"/>
                </a:solidFill>
              </a:rPr>
              <a:t>sesión 6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58343"/>
            <a:ext cx="8915400" cy="47909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smtClean="0">
                <a:solidFill>
                  <a:srgbClr val="7030A0"/>
                </a:solidFill>
              </a:rPr>
              <a:t>Cómo prevenir el conflicto desde </a:t>
            </a:r>
            <a:r>
              <a:rPr lang="es-ES" b="1" dirty="0" smtClean="0">
                <a:solidFill>
                  <a:srgbClr val="7030A0"/>
                </a:solidFill>
              </a:rPr>
              <a:t>lo concreto y cotidiano.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7030A0"/>
                </a:solidFill>
              </a:rPr>
              <a:t>Herramientas </a:t>
            </a:r>
            <a:endParaRPr lang="es-ES" b="1" dirty="0">
              <a:solidFill>
                <a:srgbClr val="7030A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7030A0"/>
                </a:solidFill>
              </a:rPr>
              <a:t>Habilidades a trabajar con el alumnado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Cómo intervenir ante el conflicto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“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 ayudando a 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Respeto mutuo</a:t>
            </a: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Ø"/>
            </a:pPr>
            <a:r>
              <a:rPr lang="es-ES" sz="2600" dirty="0" smtClean="0"/>
              <a:t>Respeto en una triple dimensión: hacia mí misma, hacia el otro y hacia la situación.</a:t>
            </a:r>
          </a:p>
          <a:p>
            <a:pPr lvl="4" algn="ctr">
              <a:buFont typeface="Wingdings" panose="05000000000000000000" pitchFamily="2" charset="2"/>
              <a:buChar char="Ø"/>
            </a:pPr>
            <a:r>
              <a:rPr lang="es-ES" sz="2600" dirty="0" smtClean="0"/>
              <a:t>Invita a la </a:t>
            </a:r>
            <a:r>
              <a:rPr lang="es-ES" sz="2600" dirty="0" err="1" smtClean="0"/>
              <a:t>cooperacion</a:t>
            </a:r>
            <a:r>
              <a:rPr lang="es-ES" sz="2600" dirty="0" smtClean="0"/>
              <a:t>, lo cual contribuye a un ambiente de trabajo más poderoso que la obediencia.</a:t>
            </a:r>
          </a:p>
          <a:p>
            <a:pPr lvl="4" algn="ctr">
              <a:buFont typeface="Wingdings" panose="05000000000000000000" pitchFamily="2" charset="2"/>
              <a:buChar char="Ø"/>
            </a:pPr>
            <a:r>
              <a:rPr lang="es-ES" sz="2600" dirty="0" smtClean="0"/>
              <a:t>La falta de respeto a veces es el resultado de un “doble vínculo con la dignidad”.</a:t>
            </a:r>
          </a:p>
          <a:p>
            <a:pPr lvl="4" algn="ctr">
              <a:buFont typeface="Wingdings" panose="05000000000000000000" pitchFamily="2" charset="2"/>
              <a:buChar char="Ø"/>
            </a:pPr>
            <a:r>
              <a:rPr lang="es-ES" sz="2600" dirty="0" smtClean="0"/>
              <a:t>El alumnado aprenderá empatía.</a:t>
            </a:r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2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lnSpcReduction="10000"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Dinámicas para trabajar 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respeto mutuo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just">
              <a:buNone/>
            </a:pPr>
            <a:endParaRPr lang="es-ES" sz="3300" dirty="0" smtClean="0"/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Carlitos</a:t>
            </a:r>
            <a:r>
              <a:rPr lang="es-ES" sz="2600" dirty="0" smtClean="0"/>
              <a:t> </a:t>
            </a:r>
          </a:p>
          <a:p>
            <a:pPr marL="1828800" lvl="4" indent="0" algn="ctr">
              <a:buNone/>
            </a:pPr>
            <a:endParaRPr lang="es-ES" sz="2600" dirty="0" smtClean="0"/>
          </a:p>
          <a:p>
            <a:pPr lvl="5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Respeto mutuo</a:t>
            </a:r>
          </a:p>
          <a:p>
            <a:pPr marL="2286000" lvl="5" indent="0" algn="ctr">
              <a:buNone/>
            </a:pPr>
            <a:endParaRPr lang="es-ES" sz="2600" b="1" i="1" dirty="0" smtClean="0"/>
          </a:p>
          <a:p>
            <a:pPr lvl="5" algn="ctr">
              <a:buFont typeface="Wingdings" panose="05000000000000000000" pitchFamily="2" charset="2"/>
              <a:buChar char="ü"/>
            </a:pPr>
            <a:r>
              <a:rPr lang="es-ES" sz="2600" b="1" i="1" dirty="0" smtClean="0"/>
              <a:t>Juego de rol</a:t>
            </a:r>
            <a:r>
              <a:rPr lang="es-ES" sz="2600" dirty="0" smtClean="0"/>
              <a:t> </a:t>
            </a:r>
          </a:p>
          <a:p>
            <a:pPr marL="2286000" lvl="5" indent="0" algn="ctr">
              <a:buNone/>
            </a:pPr>
            <a:endParaRPr lang="es-ES" sz="2600" dirty="0" smtClean="0"/>
          </a:p>
          <a:p>
            <a:pPr lvl="5" algn="ctr">
              <a:buFont typeface="Wingdings" panose="05000000000000000000" pitchFamily="2" charset="2"/>
              <a:buChar char="ü"/>
            </a:pPr>
            <a:r>
              <a:rPr lang="es-ES" sz="2600" b="1" dirty="0"/>
              <a:t>E</a:t>
            </a:r>
            <a:r>
              <a:rPr lang="es-ES" sz="2600" b="1" dirty="0" smtClean="0"/>
              <a:t>tiquetas</a:t>
            </a:r>
            <a:endParaRPr lang="es-ES" sz="2600" dirty="0" smtClean="0"/>
          </a:p>
          <a:p>
            <a:pPr lvl="5" algn="ctr">
              <a:buFont typeface="Wingdings" panose="05000000000000000000" pitchFamily="2" charset="2"/>
              <a:buChar char="ü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ayudando a </a:t>
            </a: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828800" lvl="4" indent="0" algn="ctr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pasos para la solución de problemas</a:t>
            </a: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58" y="2748164"/>
            <a:ext cx="4762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85000" lnSpcReduction="20000"/>
          </a:bodyPr>
          <a:lstStyle/>
          <a:p>
            <a:pPr marL="1828800" lvl="4" indent="0" algn="ctr">
              <a:buNone/>
            </a:pPr>
            <a:endParaRPr lang="es-ES" sz="3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compartirá el curso, la edad y el nombre “ficticio” del alumno.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Expón el problema en una línea: cuál es el título.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Describe la última vez que ocurrió el problema. Qué dijiste e hiciste. Qué dijo e hizo el alumno. Qué ocurrió después.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Qué estabas pensando. Cómo te sentiste (puede ayudar el cuadro de “metas erróneas).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Compartir si hay alguien en el grupo que se ha sentido así alguna vez.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Intenta adivinar la meta errónea del niño.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(realizar juego de rol tal y como pasó).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Lluvia de ideas del grupo: qué podría intentar. (el profesor voluntario sólo escucha).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elegirá una de las alternativas.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(segundo juego de rol con la alternativa)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Compartimos lo que hemos aprendido del proceso.</a:t>
            </a:r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Intervenir en el conflicto.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Cambiando la visión: de amenaza a oportunidad</a:t>
            </a:r>
          </a:p>
          <a:p>
            <a:pPr algn="ctr"/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1" y="2859110"/>
            <a:ext cx="6220497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85000" lnSpcReduction="20000"/>
          </a:bodyPr>
          <a:lstStyle/>
          <a:p>
            <a:pPr lvl="4" algn="ctr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B050"/>
                </a:solidFill>
              </a:rPr>
              <a:t>Estrategias para una disminución emocional:</a:t>
            </a:r>
          </a:p>
          <a:p>
            <a:pPr marL="1828800" lvl="4" indent="0" algn="ctr">
              <a:buNone/>
            </a:pPr>
            <a:endParaRPr lang="es-ES" sz="3200" b="1" dirty="0" smtClean="0">
              <a:solidFill>
                <a:srgbClr val="00B05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Desviación o distracción en los momentos iniciales del comportamiento crítico.</a:t>
            </a: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Tomar distancia con las expresiones verbales concretas (retomarlo más tarde)</a:t>
            </a: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Mantenernos amables y firmes.</a:t>
            </a: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Evitar amenazas.</a:t>
            </a: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Manejo del sentido del humor.</a:t>
            </a: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Facilitar una salida “digna”, que eviten las luchas de poder.</a:t>
            </a:r>
          </a:p>
          <a:p>
            <a:pPr lvl="4" algn="ctr">
              <a:buFont typeface="Wingdings" panose="05000000000000000000" pitchFamily="2" charset="2"/>
              <a:buChar char="Ø"/>
            </a:pPr>
            <a:endParaRPr lang="es-ES" sz="3200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3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lvl="4" algn="ctr">
              <a:buFont typeface="Wingdings" panose="05000000000000000000" pitchFamily="2" charset="2"/>
              <a:buChar char="Ø"/>
            </a:pPr>
            <a:endParaRPr lang="es-ES" sz="3200" b="1" dirty="0" smtClean="0">
              <a:solidFill>
                <a:srgbClr val="00B050"/>
              </a:solidFill>
            </a:endParaRPr>
          </a:p>
          <a:p>
            <a:pPr lvl="4" algn="ctr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B050"/>
                </a:solidFill>
              </a:rPr>
              <a:t>Cuando la otra persona ha perdido la cabeza…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Busca señales en a otra persona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Nota tu propio cuerpo (neuronas espejo)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Reconoce / valida los sentimientos, con pocas palabras y en tono calmado y empático.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No presiones.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Invita a tomarse un “tiempo fuera positivo”.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rgbClr val="7030A0"/>
                </a:solidFill>
              </a:rPr>
              <a:t>Pídele ayuda: “me doy cuenta de que no estás preparado para volver al ritmo de la clase pero ¿me puedes ayudar con…?”</a:t>
            </a:r>
          </a:p>
          <a:p>
            <a:pPr lvl="4" algn="ctr">
              <a:buFont typeface="Courier New" panose="02070309020205020404" pitchFamily="49" charset="0"/>
              <a:buChar char="o"/>
            </a:pPr>
            <a:endParaRPr lang="es-ES" sz="2600" dirty="0" smtClean="0">
              <a:solidFill>
                <a:srgbClr val="7030A0"/>
              </a:solidFill>
            </a:endParaRP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Wingdings" panose="05000000000000000000" pitchFamily="2" charset="2"/>
              <a:buChar char="Ø"/>
            </a:pPr>
            <a:endParaRPr lang="es-ES" sz="3200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6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B050"/>
                </a:solidFill>
              </a:rPr>
              <a:t> </a:t>
            </a:r>
            <a:r>
              <a:rPr lang="es-ES" sz="3200" b="1" dirty="0" smtClean="0"/>
              <a:t>Decide lo que harás</a:t>
            </a:r>
          </a:p>
          <a:p>
            <a:pPr lvl="4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200" b="1" dirty="0" smtClean="0"/>
              <a:t>La rueda de las opciones</a:t>
            </a:r>
          </a:p>
          <a:p>
            <a:pPr lvl="4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200" b="1" dirty="0" smtClean="0"/>
              <a:t>Enfoque en soluciones.</a:t>
            </a:r>
          </a:p>
          <a:p>
            <a:pPr lvl="4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200" b="1" dirty="0" smtClean="0"/>
              <a:t>Mesa de soluciones</a:t>
            </a:r>
          </a:p>
          <a:p>
            <a:pPr lvl="4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3200" b="1" dirty="0" smtClean="0"/>
              <a:t>Intervención “a escape”</a:t>
            </a:r>
          </a:p>
          <a:p>
            <a:pPr lvl="4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3200" b="1" dirty="0" smtClean="0"/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4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lvl="4" algn="ctr">
              <a:buFont typeface="Wingdings" panose="05000000000000000000" pitchFamily="2" charset="2"/>
              <a:buChar char="Ø"/>
            </a:pPr>
            <a:endParaRPr lang="es-ES" sz="3200" b="1" dirty="0" smtClean="0">
              <a:solidFill>
                <a:srgbClr val="00B050"/>
              </a:solidFill>
            </a:endParaRPr>
          </a:p>
          <a:p>
            <a:pPr lvl="4" algn="ctr">
              <a:buFont typeface="Wingdings" panose="05000000000000000000" pitchFamily="2" charset="2"/>
              <a:buChar char="Ø"/>
            </a:pPr>
            <a:r>
              <a:rPr lang="es-ES" sz="3200" b="1" dirty="0" smtClean="0">
                <a:solidFill>
                  <a:srgbClr val="00B050"/>
                </a:solidFill>
              </a:rPr>
              <a:t>Fases de “a escape”</a:t>
            </a:r>
          </a:p>
          <a:p>
            <a:pPr marL="1828800" lvl="4" indent="0" algn="ctr">
              <a:buNone/>
            </a:pPr>
            <a:endParaRPr lang="es-ES" sz="3200" b="1" dirty="0" smtClean="0">
              <a:solidFill>
                <a:srgbClr val="00B050"/>
              </a:solidFill>
            </a:endParaRP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A</a:t>
            </a:r>
            <a:r>
              <a:rPr lang="es-ES" sz="2600" dirty="0" smtClean="0">
                <a:solidFill>
                  <a:srgbClr val="7030A0"/>
                </a:solidFill>
              </a:rPr>
              <a:t>partar al chico/a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E</a:t>
            </a:r>
            <a:r>
              <a:rPr lang="es-ES" sz="2600" dirty="0" smtClean="0">
                <a:solidFill>
                  <a:srgbClr val="7030A0"/>
                </a:solidFill>
              </a:rPr>
              <a:t>xplorar su punto de vista.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S</a:t>
            </a:r>
            <a:r>
              <a:rPr lang="es-ES" sz="2600" dirty="0" smtClean="0">
                <a:solidFill>
                  <a:srgbClr val="7030A0"/>
                </a:solidFill>
              </a:rPr>
              <a:t>ituarle ante nuestra perspectiva.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C</a:t>
            </a:r>
            <a:r>
              <a:rPr lang="es-ES" sz="2600" dirty="0" smtClean="0">
                <a:solidFill>
                  <a:srgbClr val="7030A0"/>
                </a:solidFill>
              </a:rPr>
              <a:t>onectar sentimientos y acciones.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A</a:t>
            </a:r>
            <a:r>
              <a:rPr lang="es-ES" sz="2600" dirty="0" smtClean="0">
                <a:solidFill>
                  <a:srgbClr val="7030A0"/>
                </a:solidFill>
              </a:rPr>
              <a:t>lternativas (valorar ventajas e inconvenientes).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P</a:t>
            </a:r>
            <a:r>
              <a:rPr lang="es-ES" sz="2600" dirty="0" smtClean="0">
                <a:solidFill>
                  <a:srgbClr val="7030A0"/>
                </a:solidFill>
              </a:rPr>
              <a:t>lan para el futuro.</a:t>
            </a:r>
          </a:p>
          <a:p>
            <a:pPr lvl="4" algn="ctr">
              <a:buFont typeface="Courier New" panose="02070309020205020404" pitchFamily="49" charset="0"/>
              <a:buChar char="o"/>
            </a:pPr>
            <a:r>
              <a:rPr lang="es-ES" sz="2600" b="1" dirty="0" smtClean="0">
                <a:solidFill>
                  <a:srgbClr val="7030A0"/>
                </a:solidFill>
              </a:rPr>
              <a:t>E</a:t>
            </a:r>
            <a:r>
              <a:rPr lang="es-ES" sz="2600" dirty="0" smtClean="0">
                <a:solidFill>
                  <a:srgbClr val="7030A0"/>
                </a:solidFill>
              </a:rPr>
              <a:t>nganchar al ritmo cotidiano (acompañar de vuelta a la actividad)</a:t>
            </a:r>
          </a:p>
          <a:p>
            <a:pPr lvl="4" algn="ctr">
              <a:buFont typeface="Courier New" panose="02070309020205020404" pitchFamily="49" charset="0"/>
              <a:buChar char="o"/>
            </a:pPr>
            <a:endParaRPr lang="es-ES" sz="2600" dirty="0" smtClean="0">
              <a:solidFill>
                <a:srgbClr val="7030A0"/>
              </a:solidFill>
            </a:endParaRPr>
          </a:p>
          <a:p>
            <a:pPr marL="1828800" lvl="4" indent="0" algn="ctr">
              <a:buNone/>
            </a:pPr>
            <a:endParaRPr lang="es-ES" sz="2600" dirty="0" smtClean="0">
              <a:solidFill>
                <a:srgbClr val="7030A0"/>
              </a:solidFill>
            </a:endParaRPr>
          </a:p>
          <a:p>
            <a:pPr lvl="4" algn="ctr">
              <a:buFont typeface="Wingdings" panose="05000000000000000000" pitchFamily="2" charset="2"/>
              <a:buChar char="Ø"/>
            </a:pPr>
            <a:endParaRPr lang="es-ES" sz="3200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9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cambio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de imagenes montar en bi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0" y="2086377"/>
            <a:ext cx="4443210" cy="33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 el conflicto: 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FF0000"/>
                </a:solidFill>
              </a:rPr>
              <a:t>capacitar al alumnado</a:t>
            </a:r>
          </a:p>
          <a:p>
            <a:pPr algn="ctr"/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438" y="2524259"/>
            <a:ext cx="5657850" cy="36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1" y="631064"/>
            <a:ext cx="8422783" cy="454624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108757" y="377919"/>
            <a:ext cx="10515102" cy="6144120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¡Otra educación es posible y necesaria!</a:t>
            </a:r>
            <a:r>
              <a:rPr lang="es-ES" dirty="0" smtClean="0"/>
              <a:t>																										</a:t>
            </a:r>
          </a:p>
          <a:p>
            <a:pPr marL="0" indent="0" algn="r">
              <a:buNone/>
            </a:pPr>
            <a:r>
              <a:rPr lang="es-ES" i="1" dirty="0" smtClean="0"/>
              <a:t>Lucía Infantes Aguado</a:t>
            </a:r>
          </a:p>
          <a:p>
            <a:pPr marL="0" indent="0" algn="r">
              <a:buNone/>
            </a:pPr>
            <a:r>
              <a:rPr lang="es-ES" sz="1500" dirty="0" smtClean="0"/>
              <a:t>Educadora y terapeuta </a:t>
            </a:r>
            <a:r>
              <a:rPr lang="es-ES" sz="1500" dirty="0" err="1" smtClean="0"/>
              <a:t>gestalt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6658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ES" sz="3200" b="1" dirty="0" smtClean="0"/>
              <a:t>Hemos visto que como docentes creamos un ambiente u otro en el aula.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200" b="1" dirty="0" smtClean="0">
                <a:solidFill>
                  <a:srgbClr val="7030A0"/>
                </a:solidFill>
              </a:rPr>
              <a:t>¿qué herramientas nos ayudan a crear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200" b="1" dirty="0" smtClean="0">
                <a:solidFill>
                  <a:srgbClr val="7030A0"/>
                </a:solidFill>
              </a:rPr>
              <a:t>un clima de respeto y aprendizaje?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143" y="4544536"/>
            <a:ext cx="2385291" cy="19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Preguntar / Decir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Capacitar, involucrar,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responsabilizar / controlar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Animar / Alabar</a:t>
            </a: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 en positivo / en negativo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 completa del ser humano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tomarlo como algo personal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ES" sz="3200" b="1" dirty="0" smtClean="0"/>
              <a:t>…Y con el alumnado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200" b="1" dirty="0" smtClean="0">
                <a:solidFill>
                  <a:srgbClr val="7030A0"/>
                </a:solidFill>
              </a:rPr>
              <a:t>Trabajar habilidades socio-emocionales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3200" b="1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852" y="3987218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85000" lnSpcReduction="20000"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 sociales básicas </a:t>
            </a:r>
          </a:p>
          <a:p>
            <a:pPr marL="1828800" lvl="4" indent="0" algn="ctr">
              <a:buNone/>
            </a:pPr>
            <a:r>
              <a:rPr lang="es-ES" sz="3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trabajar con el alumnado</a:t>
            </a: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Acuerdos y pautas.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Rutinas.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Auto regulación.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Habilidades de comunicación.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Respeto mutuo.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Cooperación.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Errores y cómo corregirlos.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Animar.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Respetar diferencias.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Llegar a consenso.</a:t>
            </a:r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0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lnSpcReduction="10000"/>
          </a:bodyPr>
          <a:lstStyle/>
          <a:p>
            <a:pPr marL="1828800" lvl="4" indent="0" algn="ctr">
              <a:buNone/>
            </a:pPr>
            <a:endParaRPr lang="es-E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Acuerdos y pautas</a:t>
            </a: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endParaRPr lang="es-ES" sz="3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Establecer pautas y normas es tarea fundamental.</a:t>
            </a:r>
          </a:p>
          <a:p>
            <a:pPr lvl="4" algn="ctr">
              <a:buFont typeface="Wingdings" panose="05000000000000000000" pitchFamily="2" charset="2"/>
              <a:buChar char="ü"/>
            </a:pPr>
            <a:r>
              <a:rPr lang="es-ES" sz="2600" dirty="0" smtClean="0"/>
              <a:t>En muchas aulas los alumnos entran y se topan con las “reglas” que deben seguir. Esto genera tres retos:</a:t>
            </a:r>
          </a:p>
          <a:p>
            <a:pPr lvl="4" algn="ctr">
              <a:buFont typeface="Wingdings" panose="05000000000000000000" pitchFamily="2" charset="2"/>
              <a:buChar char="§"/>
            </a:pPr>
            <a:r>
              <a:rPr lang="es-ES" sz="2600" dirty="0" smtClean="0"/>
              <a:t>El alumnado las siente como imposición, aunque tengan sentido.</a:t>
            </a:r>
          </a:p>
          <a:p>
            <a:pPr lvl="4" algn="ctr">
              <a:buFont typeface="Wingdings" panose="05000000000000000000" pitchFamily="2" charset="2"/>
              <a:buChar char="§"/>
            </a:pPr>
            <a:r>
              <a:rPr lang="es-ES" sz="2600" dirty="0" smtClean="0"/>
              <a:t>Desconexión de su responsabilidad personal.</a:t>
            </a:r>
          </a:p>
          <a:p>
            <a:pPr lvl="4" algn="ctr">
              <a:buFont typeface="Wingdings" panose="05000000000000000000" pitchFamily="2" charset="2"/>
              <a:buChar char="§"/>
            </a:pPr>
            <a:r>
              <a:rPr lang="es-ES" sz="2600" dirty="0" smtClean="0"/>
              <a:t>Son como una “voz lejana” que escuchan de vez en cuando, no algo vivo.</a:t>
            </a:r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5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190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Dinámicas para establecer normas: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- 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Iniciando el año casi perfecto</a:t>
            </a:r>
            <a:b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Nuestra clase – </a:t>
            </a:r>
            <a:r>
              <a:rPr lang="es-E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nosotr@s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decidimos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2589212" y="3438658"/>
            <a:ext cx="8915400" cy="30909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Contribuye a crear una visión compartida de la responsabilidad en el aula.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Enseña auto-reflexión y autorregulación.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Es muy importante la práctica.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Fundamental el revisar y cambiar si es necesario.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Comentar cuando el alumnado sigue las normas y cuando no las sigue.</a:t>
            </a:r>
          </a:p>
        </p:txBody>
      </p:sp>
    </p:spTree>
    <p:extLst>
      <p:ext uri="{BB962C8B-B14F-4D97-AF65-F5344CB8AC3E}">
        <p14:creationId xmlns:p14="http://schemas.microsoft.com/office/powerpoint/2010/main" val="14515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19752</TotalTime>
  <Words>1101</Words>
  <Application>Microsoft Office PowerPoint</Application>
  <PresentationFormat>Panorámica</PresentationFormat>
  <Paragraphs>442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Aharoni</vt:lpstr>
      <vt:lpstr>Arial</vt:lpstr>
      <vt:lpstr>Calibri</vt:lpstr>
      <vt:lpstr>Century Gothic</vt:lpstr>
      <vt:lpstr>Courier New</vt:lpstr>
      <vt:lpstr>Wingdings</vt:lpstr>
      <vt:lpstr>Wingdings 3</vt:lpstr>
      <vt:lpstr>Espiral</vt:lpstr>
      <vt:lpstr>Relaciones respetuosas en el aula, interviniendo con Disciplina Positiva</vt:lpstr>
      <vt:lpstr>Contenidos sesión 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Dinámicas para establecer normas:  - Iniciando el año casi perfecto  - Nuestra clase – nosotr@s decidimos </vt:lpstr>
      <vt:lpstr>¿QUÉ APRENDE NUESTRO ALUMNADO  CON ESTAS DINÁMICAS?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cambio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Promoviendo relaciones respetuosas en el aula</dc:title>
  <dc:creator>lucia infantes aguado</dc:creator>
  <cp:lastModifiedBy>lucia infantes aguado</cp:lastModifiedBy>
  <cp:revision>106</cp:revision>
  <dcterms:created xsi:type="dcterms:W3CDTF">2016-04-25T08:28:17Z</dcterms:created>
  <dcterms:modified xsi:type="dcterms:W3CDTF">2018-03-19T19:36:41Z</dcterms:modified>
</cp:coreProperties>
</file>