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303" r:id="rId2"/>
    <p:sldId id="318" r:id="rId3"/>
    <p:sldId id="345" r:id="rId4"/>
    <p:sldId id="357" r:id="rId5"/>
    <p:sldId id="348" r:id="rId6"/>
    <p:sldId id="349" r:id="rId7"/>
    <p:sldId id="347" r:id="rId8"/>
    <p:sldId id="332" r:id="rId9"/>
    <p:sldId id="333" r:id="rId10"/>
    <p:sldId id="334" r:id="rId11"/>
    <p:sldId id="335" r:id="rId12"/>
    <p:sldId id="336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42" r:id="rId21"/>
    <p:sldId id="344" r:id="rId22"/>
    <p:sldId id="311" r:id="rId23"/>
    <p:sldId id="30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22C5A-9814-4F7E-8558-8384AEBD1B73}" type="datetimeFigureOut">
              <a:rPr lang="es-ES" smtClean="0"/>
              <a:t>12/02/2018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BDF5D-A744-48FE-B29E-A9E23E614D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25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75FE4DF-50D9-401B-998D-993B029B4659}" type="slidenum">
              <a:t>8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es-ES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3768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75FE4DF-50D9-401B-998D-993B029B4659}" type="slidenum">
              <a:t>9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es-ES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9244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75FE4DF-50D9-401B-998D-993B029B4659}" type="slidenum">
              <a:t>10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es-ES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81406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75FE4DF-50D9-401B-998D-993B029B4659}" type="slidenum">
              <a:t>11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es-ES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92771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75FE4DF-50D9-401B-998D-993B029B4659}" type="slidenum">
              <a:t>12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es-ES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8658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75FE4DF-50D9-401B-998D-993B029B4659}" type="slidenum">
              <a:t>13</a:t>
            </a:fld>
            <a:endParaRPr lang="es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es-ES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99513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BDF5D-A744-48FE-B29E-A9E23E614DC1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41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301" y="365040"/>
            <a:ext cx="10515102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20040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6015" y="365040"/>
            <a:ext cx="7791625" cy="1325160"/>
          </a:xfrm>
        </p:spPr>
        <p:txBody>
          <a:bodyPr>
            <a:normAutofit/>
          </a:bodyPr>
          <a:lstStyle/>
          <a:p>
            <a:pPr algn="ctr"/>
            <a:r>
              <a:rPr lang="es-ES" sz="4000" i="1" dirty="0" smtClean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Promoviendo relaciones respetuosas</a:t>
            </a:r>
            <a:r>
              <a:rPr lang="es-ES" sz="4000" i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ES" sz="4000" i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4000" i="1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 el aula</a:t>
            </a:r>
            <a:endParaRPr lang="es-ES" sz="4000" i="1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01" y="2637068"/>
            <a:ext cx="5810250" cy="3276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262" y="5034725"/>
            <a:ext cx="1465827" cy="146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592924" y="624110"/>
            <a:ext cx="8911687" cy="715293"/>
          </a:xfrm>
        </p:spPr>
        <p:txBody>
          <a:bodyPr/>
          <a:lstStyle/>
          <a:p>
            <a:pPr lvl="0" algn="ctr"/>
            <a:r>
              <a:rPr lang="es-ES" dirty="0" smtClean="0">
                <a:solidFill>
                  <a:srgbClr val="FF0000"/>
                </a:solidFill>
              </a:rPr>
              <a:t>Carta Alta: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COMPLACENCIA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2589211" y="1622738"/>
            <a:ext cx="8654045" cy="5022761"/>
          </a:xfrm>
        </p:spPr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buNone/>
            </a:pPr>
            <a:endParaRPr lang="es-ES" sz="2752" dirty="0"/>
          </a:p>
          <a:p>
            <a:pPr marL="0" lvl="0" indent="0" algn="just">
              <a:lnSpc>
                <a:spcPct val="200000"/>
              </a:lnSpc>
              <a:buClr>
                <a:srgbClr val="99284C"/>
              </a:buClr>
              <a:buSzPct val="75000"/>
              <a:buNone/>
            </a:pPr>
            <a:endParaRPr lang="es-ES" sz="2752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200000"/>
              </a:lnSpc>
              <a:buClr>
                <a:srgbClr val="99284C"/>
              </a:buClr>
              <a:buSzPct val="75000"/>
              <a:buNone/>
            </a:pPr>
            <a:endParaRPr lang="es-ES" sz="275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endParaRPr lang="es-ES" sz="2752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974573" y="1828799"/>
          <a:ext cx="8134626" cy="4361046"/>
        </p:xfrm>
        <a:graphic>
          <a:graphicData uri="http://schemas.openxmlformats.org/drawingml/2006/table">
            <a:tbl>
              <a:tblPr/>
              <a:tblGrid>
                <a:gridCol w="2034078"/>
                <a:gridCol w="2034078"/>
                <a:gridCol w="2033235"/>
                <a:gridCol w="2033235"/>
              </a:tblGrid>
              <a:tr h="877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CARTA ALTA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Ventajas en la enseñanza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Desventajas en la enseñanza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Quizás necesites practicar...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COMPLACENCIA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(Camaleón)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Puedes ayudar a los niños y niñas a ser: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 Amigables, considerados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no agresivos.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Pacifistas, complacientes, voluntarios,...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600" kern="150" dirty="0" smtClean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Pasan </a:t>
                      </a: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sobre ti y puedes caer en “guardártela” (“me la debes</a:t>
                      </a:r>
                      <a:r>
                        <a:rPr lang="es-ES" sz="1600" kern="150" dirty="0" smtClean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”)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 smtClean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</a:t>
                      </a: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Puedes invitar al resentimiento, a la depresión o a la venganza.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600" kern="150" dirty="0" smtClean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Tener </a:t>
                      </a: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fe en que </a:t>
                      </a:r>
                      <a:r>
                        <a:rPr lang="es-ES" sz="1600" kern="150" dirty="0" err="1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l@s</a:t>
                      </a: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es-ES" sz="1600" kern="150" dirty="0" err="1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niñ@s</a:t>
                      </a: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 pueden resolver sus propios problemas</a:t>
                      </a:r>
                      <a:r>
                        <a:rPr lang="es-ES" sz="1600" kern="150" dirty="0" smtClean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.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600" kern="150" dirty="0" smtClean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Resolución </a:t>
                      </a: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conjunta de problemas</a:t>
                      </a:r>
                      <a:r>
                        <a:rPr lang="es-ES" sz="1600" kern="150" dirty="0" smtClean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.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600" kern="150" dirty="0" smtClean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Honestidad </a:t>
                      </a: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emocional</a:t>
                      </a:r>
                      <a:r>
                        <a:rPr lang="es-ES" sz="1600" kern="150" dirty="0" smtClean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kern="150" dirty="0" smtClean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   Reuniones </a:t>
                      </a: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de clase.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84625" y="3000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54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592924" y="624110"/>
            <a:ext cx="8911687" cy="715293"/>
          </a:xfrm>
        </p:spPr>
        <p:txBody>
          <a:bodyPr/>
          <a:lstStyle/>
          <a:p>
            <a:pPr lvl="0" algn="ctr"/>
            <a:r>
              <a:rPr lang="es-ES" dirty="0" smtClean="0">
                <a:solidFill>
                  <a:srgbClr val="FF0000"/>
                </a:solidFill>
              </a:rPr>
              <a:t>Carta Alta: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COMODIDAD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2589211" y="1622738"/>
            <a:ext cx="8654045" cy="5022761"/>
          </a:xfrm>
        </p:spPr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buNone/>
            </a:pPr>
            <a:endParaRPr lang="es-ES" sz="2752" dirty="0"/>
          </a:p>
          <a:p>
            <a:pPr marL="0" lvl="0" indent="0" algn="just">
              <a:lnSpc>
                <a:spcPct val="200000"/>
              </a:lnSpc>
              <a:buClr>
                <a:srgbClr val="99284C"/>
              </a:buClr>
              <a:buSzPct val="75000"/>
              <a:buNone/>
            </a:pPr>
            <a:endParaRPr lang="es-ES" sz="2752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200000"/>
              </a:lnSpc>
              <a:buClr>
                <a:srgbClr val="99284C"/>
              </a:buClr>
              <a:buSzPct val="75000"/>
              <a:buNone/>
            </a:pPr>
            <a:endParaRPr lang="es-ES" sz="275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endParaRPr lang="es-ES" sz="2752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974573" y="1828799"/>
          <a:ext cx="8134626" cy="4333461"/>
        </p:xfrm>
        <a:graphic>
          <a:graphicData uri="http://schemas.openxmlformats.org/drawingml/2006/table">
            <a:tbl>
              <a:tblPr/>
              <a:tblGrid>
                <a:gridCol w="2034078"/>
                <a:gridCol w="2034078"/>
                <a:gridCol w="2033235"/>
                <a:gridCol w="2033235"/>
              </a:tblGrid>
              <a:tr h="877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CARTA ALTA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Ventajas en la enseñanza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Desventajas en la enseñanza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Quizás necesites practicar...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COMODIDAD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(Tortuga)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Eres modelo para los niños y niñas en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los beneficios de ser: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despreocupado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diplomático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predecible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disfrutar los placeres sencillos.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Eres tolerante por lo que puedes invitar a los niños y niñas a ser: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consentidos y demandantes.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Te interesas más por la comodidad que por lo que la situación necesita.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Crear rutinas.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Establecer metas.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Resolver problemas conjuntamente.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Habilidades para la vida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Permitir a los niños experimentar las consecuencias de sus decisiones.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Reuniones de clase.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84625" y="3000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2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592924" y="624110"/>
            <a:ext cx="8911687" cy="715293"/>
          </a:xfrm>
        </p:spPr>
        <p:txBody>
          <a:bodyPr/>
          <a:lstStyle/>
          <a:p>
            <a:pPr lvl="0" algn="ctr"/>
            <a:r>
              <a:rPr lang="es-ES" dirty="0" smtClean="0">
                <a:solidFill>
                  <a:srgbClr val="FF0000"/>
                </a:solidFill>
              </a:rPr>
              <a:t>Carta Alta: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SUPERIORIDAD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2589211" y="1622738"/>
            <a:ext cx="8654045" cy="5022761"/>
          </a:xfrm>
        </p:spPr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buNone/>
            </a:pPr>
            <a:endParaRPr lang="es-ES" sz="2752" dirty="0"/>
          </a:p>
          <a:p>
            <a:pPr marL="0" lvl="0" indent="0" algn="just">
              <a:lnSpc>
                <a:spcPct val="200000"/>
              </a:lnSpc>
              <a:buClr>
                <a:srgbClr val="99284C"/>
              </a:buClr>
              <a:buSzPct val="75000"/>
              <a:buNone/>
            </a:pPr>
            <a:endParaRPr lang="es-ES" sz="2752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200000"/>
              </a:lnSpc>
              <a:buClr>
                <a:srgbClr val="99284C"/>
              </a:buClr>
              <a:buSzPct val="75000"/>
              <a:buNone/>
            </a:pPr>
            <a:endParaRPr lang="es-ES" sz="275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endParaRPr lang="es-ES" sz="2752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974573" y="1828799"/>
          <a:ext cx="8134626" cy="4333461"/>
        </p:xfrm>
        <a:graphic>
          <a:graphicData uri="http://schemas.openxmlformats.org/drawingml/2006/table">
            <a:tbl>
              <a:tblPr/>
              <a:tblGrid>
                <a:gridCol w="2034078"/>
                <a:gridCol w="2034078"/>
                <a:gridCol w="2033235"/>
                <a:gridCol w="2033235"/>
              </a:tblGrid>
              <a:tr h="877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CARTA ALTA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Ventajas en la enseñanza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Desventajas en la enseñanza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Quizás necesites practicar...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SUPERIORIDAD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(León)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Eres modelo de éxito y logro.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Enseñas a los niños a evaluar la calidad.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Motivas a la excelencia.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Sermoneas, predicas, esperas demasiado.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Produces sentimientos de incompetencia y fracaso.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-Las cosas son correctas o incorrectas, no como posibilidades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No quedarte en lo “correcto”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Entrar al mundo del niño y apoyar sus necesidades y metas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Amor incondicional.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Disfrutar del proceso y sentido del humor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Reuniones de clase en las que se valoran todas las ideas.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84625" y="3000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05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592924" y="624110"/>
            <a:ext cx="8911687" cy="715293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rgbClr val="FF0000"/>
                </a:solidFill>
              </a:rPr>
              <a:t>Las “claves” del profe “positivo”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2589212" y="1622738"/>
            <a:ext cx="3129008" cy="3850783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200000"/>
              </a:lnSpc>
              <a:buNone/>
            </a:pPr>
            <a:endParaRPr lang="es-ES" sz="2752" dirty="0"/>
          </a:p>
          <a:p>
            <a:pPr lvl="0" algn="just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r>
              <a:rPr lang="es-ES" sz="2752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</a:t>
            </a:r>
          </a:p>
          <a:p>
            <a:pPr lvl="0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r>
              <a:rPr lang="es-ES" sz="2752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</a:t>
            </a:r>
          </a:p>
          <a:p>
            <a:pPr lvl="0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r>
              <a:rPr lang="es-ES" sz="2752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PRESENCIA</a:t>
            </a:r>
          </a:p>
          <a:p>
            <a:pPr lvl="0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r>
              <a:rPr lang="es-ES" sz="2752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CONEXIÓN</a:t>
            </a:r>
            <a:endParaRPr lang="es-ES" sz="275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r>
              <a:rPr lang="es-ES" sz="2752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AUTOCONTROL</a:t>
            </a:r>
            <a:endParaRPr lang="es-ES" sz="275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endParaRPr lang="es-ES" sz="2752" dirty="0"/>
          </a:p>
        </p:txBody>
      </p:sp>
      <p:pic>
        <p:nvPicPr>
          <p:cNvPr id="1026" name="Picture 2" descr="Resultado de imagen de imagenes profes positiv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54" y="1841678"/>
            <a:ext cx="4720241" cy="384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23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Lenguaje corporal , tono de voz,… respetuosos.</a:t>
            </a: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Escucha activa, empática,… Como me gusta que me escuche mi “amiga”.</a:t>
            </a: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Visión positiva del error: quiero ser mejor, no </a:t>
            </a:r>
            <a:r>
              <a:rPr lang="es-ES" sz="2800" dirty="0" err="1" smtClean="0">
                <a:solidFill>
                  <a:schemeClr val="tx1"/>
                </a:solidFill>
              </a:rPr>
              <a:t>perfect</a:t>
            </a:r>
            <a:r>
              <a:rPr lang="es-ES" sz="2800" dirty="0" smtClean="0">
                <a:solidFill>
                  <a:schemeClr val="tx1"/>
                </a:solidFill>
              </a:rPr>
              <a:t>@.</a:t>
            </a: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Amable y firme.</a:t>
            </a: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9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Asumir mi parte de responsabilidad: me miro y reflexiono sobre cómo he contribuido yo a llegar al punto en el que estamos.</a:t>
            </a:r>
          </a:p>
          <a:p>
            <a:pPr marL="0" indent="0" algn="ctr">
              <a:lnSpc>
                <a:spcPct val="170000"/>
              </a:lnSpc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No puedo cargar al alumnado con toda la responsabilidad del clima de clase.</a:t>
            </a: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PRESENCIA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Estar en “cuerpo y alma”.</a:t>
            </a:r>
            <a:endParaRPr lang="es-ES" sz="2800" dirty="0">
              <a:solidFill>
                <a:schemeClr val="tx1"/>
              </a:solidFill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Autocuidado.</a:t>
            </a: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8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CONEXIÓN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Conexión antes que corrección: el orden que no daña la relación.</a:t>
            </a:r>
            <a:endParaRPr lang="es-ES" sz="2800" dirty="0">
              <a:solidFill>
                <a:schemeClr val="tx1"/>
              </a:solidFill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Validar la emoción, tanto de los demás como mía.</a:t>
            </a: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 fontScale="92500"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AUTOCONTROL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Conocer cuáles son mis “estresores”, cuáles son las situaciones, los ingredientes que me hacen entrar en descontrol.</a:t>
            </a:r>
            <a:endParaRPr lang="es-ES" sz="2800" dirty="0">
              <a:solidFill>
                <a:schemeClr val="tx1"/>
              </a:solidFill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Entendiendo cómo funciona mi cerebro.</a:t>
            </a: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de cambio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Resultado de imagen de imagenes montar en bic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90" y="2086377"/>
            <a:ext cx="4443210" cy="333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/>
              <a:t>Lucía</a:t>
            </a:r>
            <a:r>
              <a:rPr lang="en-US" b="1" dirty="0" smtClean="0"/>
              <a:t> Infantes  </a:t>
            </a:r>
            <a:r>
              <a:rPr lang="en-US" dirty="0" err="1" smtClean="0"/>
              <a:t>Educadora</a:t>
            </a:r>
            <a:r>
              <a:rPr lang="en-US" dirty="0" smtClean="0"/>
              <a:t> / </a:t>
            </a:r>
            <a:r>
              <a:rPr lang="en-US" dirty="0" err="1" smtClean="0"/>
              <a:t>Terapeuta</a:t>
            </a:r>
            <a:r>
              <a:rPr lang="en-US" dirty="0" smtClean="0"/>
              <a:t> gestalt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Contenidos sesión 2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532585"/>
            <a:ext cx="8915400" cy="47007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7030A0"/>
                </a:solidFill>
              </a:rPr>
              <a:t>Explorando los resultados de algunas intervenciones más tradicionales:      El gigante competente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7030A0"/>
                </a:solidFill>
              </a:rPr>
              <a:t>Una vuelta más a los castigos y los premios: “Cuidado con lo que funciona</a:t>
            </a:r>
            <a:r>
              <a:rPr lang="es-ES" b="1" dirty="0" smtClean="0">
                <a:solidFill>
                  <a:srgbClr val="7030A0"/>
                </a:solidFill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7030A0"/>
                </a:solidFill>
              </a:rPr>
              <a:t>Algunas herramientas “cotidianas” con enfoque “positivo.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7030A0"/>
                </a:solidFill>
              </a:rPr>
              <a:t>Conociéndome, entendiéndome: la carta alta.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7030A0"/>
                </a:solidFill>
              </a:rPr>
              <a:t>Las “claves” para el profesorado.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7030A0"/>
                </a:solidFill>
              </a:rPr>
              <a:t>Proceso de cambio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7030A0"/>
                </a:solidFill>
              </a:rPr>
              <a:t>“</a:t>
            </a:r>
            <a:r>
              <a:rPr lang="es-ES" b="1" dirty="0" err="1" smtClean="0">
                <a:solidFill>
                  <a:srgbClr val="7030A0"/>
                </a:solidFill>
              </a:rPr>
              <a:t>Maestr@s</a:t>
            </a:r>
            <a:r>
              <a:rPr lang="es-ES" b="1" dirty="0" smtClean="0">
                <a:solidFill>
                  <a:srgbClr val="7030A0"/>
                </a:solidFill>
              </a:rPr>
              <a:t> ayudando a </a:t>
            </a:r>
            <a:r>
              <a:rPr lang="es-ES" b="1" dirty="0" err="1" smtClean="0">
                <a:solidFill>
                  <a:srgbClr val="7030A0"/>
                </a:solidFill>
              </a:rPr>
              <a:t>maestr@s</a:t>
            </a:r>
            <a:r>
              <a:rPr lang="es-ES" b="1" dirty="0" smtClean="0">
                <a:solidFill>
                  <a:srgbClr val="7030A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176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/>
          </a:bodyPr>
          <a:lstStyle/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r>
              <a:rPr lang="es-E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Maestr@s</a:t>
            </a: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ayudando a </a:t>
            </a:r>
            <a:r>
              <a:rPr lang="es-E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maestr@s</a:t>
            </a: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1828800" lvl="4" indent="0" algn="ctr">
              <a:buNone/>
            </a:pPr>
            <a:r>
              <a:rPr lang="es-ES" sz="3200" b="1" dirty="0" smtClean="0">
                <a:solidFill>
                  <a:srgbClr val="00B050"/>
                </a:solidFill>
              </a:rPr>
              <a:t>pasos para la solución de problemas</a:t>
            </a:r>
          </a:p>
          <a:p>
            <a:pPr algn="ctr"/>
            <a:endParaRPr lang="es-ES" sz="2800" b="1" dirty="0">
              <a:solidFill>
                <a:srgbClr val="00B050"/>
              </a:solidFill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158" y="2748164"/>
            <a:ext cx="47625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6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 fontScale="85000" lnSpcReduction="20000"/>
          </a:bodyPr>
          <a:lstStyle/>
          <a:p>
            <a:pPr marL="1828800" lvl="4" indent="0" algn="ctr">
              <a:buNone/>
            </a:pPr>
            <a:endParaRPr lang="es-ES" sz="33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El profe voluntario compartirá el curso, la edad y el nombre “ficticio” del alumno.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Expón el problema en una línea: cuál es el título.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Describe la última vez que ocurrió el problema. Qué dijiste e hiciste. Qué dijo e hizo el alumno. Qué ocurrió después.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Qué estabas pensando. Cómo te sentiste (puede ayudar el cuadro de “metas erróneas).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Compartir si hay alguien en el grupo que se ha sentido así alguna vez.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Intenta adivinar la meta errónea del niño.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(realizar juego de rol tal y como pasó).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Lluvia de ideas del grupo: qué podría intentar. (el profesor voluntario sólo escucha).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El profe voluntario elegirá una de las alternativas.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(segundo juego de rol con la alternativa)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400" dirty="0" smtClean="0"/>
              <a:t>Compartimos lo que hemos aprendido del proceso.</a:t>
            </a:r>
          </a:p>
          <a:p>
            <a:pPr marL="2343150" lvl="4" indent="-514350" algn="ctr">
              <a:buFont typeface="+mj-lt"/>
              <a:buAutoNum type="arabicPeriod"/>
            </a:pPr>
            <a:endParaRPr lang="es-ES" sz="2400" dirty="0" smtClean="0"/>
          </a:p>
          <a:p>
            <a:pPr marL="2343150" lvl="4" indent="-514350" algn="ctr">
              <a:buFont typeface="+mj-lt"/>
              <a:buAutoNum type="arabicPeriod"/>
            </a:pPr>
            <a:endParaRPr lang="es-ES" sz="2400" dirty="0" smtClean="0"/>
          </a:p>
          <a:p>
            <a:pPr marL="2343150" lvl="4" indent="-514350" algn="ctr">
              <a:buFont typeface="+mj-lt"/>
              <a:buAutoNum type="arabicPeriod"/>
            </a:pPr>
            <a:endParaRPr lang="es-ES" sz="2400" dirty="0" smtClean="0"/>
          </a:p>
          <a:p>
            <a:pPr marL="2343150" lvl="4" indent="-514350" algn="ctr">
              <a:buFont typeface="+mj-lt"/>
              <a:buAutoNum type="arabicPeriod"/>
            </a:pPr>
            <a:endParaRPr lang="es-ES" sz="2600" dirty="0" smtClean="0"/>
          </a:p>
          <a:p>
            <a:pPr marL="1828800" lvl="4" indent="0" algn="ctr">
              <a:buNone/>
            </a:pPr>
            <a:endParaRPr lang="es-ES" sz="26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3200" dirty="0" smtClean="0"/>
          </a:p>
          <a:p>
            <a:pPr lvl="4" algn="ctr">
              <a:buFont typeface="Wingdings" panose="05000000000000000000" pitchFamily="2" charset="2"/>
              <a:buChar char="ü"/>
            </a:pPr>
            <a:endParaRPr lang="es-ES" sz="2800" dirty="0" smtClean="0"/>
          </a:p>
          <a:p>
            <a:pPr algn="ctr"/>
            <a:endParaRPr lang="es-E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574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subTitle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endParaRPr lang="es-ES" dirty="0" smtClean="0"/>
          </a:p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Aprendemos mejor cuando nos sentimos mejor</a:t>
            </a:r>
            <a:r>
              <a:rPr lang="es-E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Construir una relación basada en 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la empatía, el respeto mutuo y la responsabilidad </a:t>
            </a:r>
            <a:r>
              <a:rPr lang="es-ES" dirty="0" smtClean="0"/>
              <a:t>es fundamental.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Los niños y niñas necesitan límites y hay diferentes maneras de marcar esos límites. Una opción: 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desde la amabilidad y la firmeza.</a:t>
            </a:r>
            <a:endParaRPr lang="es-ES" dirty="0" smtClean="0"/>
          </a:p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La cooperación y el protagonismo del alumnado </a:t>
            </a:r>
            <a:r>
              <a:rPr lang="es-ES" dirty="0" smtClean="0"/>
              <a:t>son piezas fundamentales.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La persona es 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mucho más que comportamiento</a:t>
            </a:r>
            <a:r>
              <a:rPr lang="es-E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Si el alumnado posee 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habilidades socio-emocionales </a:t>
            </a:r>
            <a:r>
              <a:rPr lang="es-ES" dirty="0" smtClean="0"/>
              <a:t>los problemas de disciplina se reducen.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Disciplina Positiva aporta gran cantidad de 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herramientas concretas de intervención</a:t>
            </a:r>
            <a:r>
              <a:rPr lang="es-ES" dirty="0" smtClean="0"/>
              <a:t>, que permite al profesorado crear un clima positivo y disfrutar de su trabajo</a:t>
            </a: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Sin miedo, sin culpa </a:t>
            </a:r>
            <a:r>
              <a:rPr lang="es-ES" dirty="0" smtClean="0"/>
              <a:t>los niños y niñas están más dispuestos  a cooperar.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279775" y="365040"/>
            <a:ext cx="5477859" cy="61375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 tener en cuenta…</a:t>
            </a:r>
            <a:br>
              <a:rPr lang="es-ES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143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01" y="631064"/>
            <a:ext cx="8422783" cy="454624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1108757" y="377919"/>
            <a:ext cx="10515102" cy="6144120"/>
          </a:xfrm>
        </p:spPr>
        <p:txBody>
          <a:bodyPr>
            <a:normAutofit fontScale="77500" lnSpcReduction="2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</a:rPr>
              <a:t>¡Otra educación es posible y necesaria!</a:t>
            </a:r>
            <a:r>
              <a:rPr lang="es-ES" dirty="0" smtClean="0"/>
              <a:t>																										</a:t>
            </a:r>
          </a:p>
          <a:p>
            <a:pPr marL="0" indent="0" algn="r">
              <a:buNone/>
            </a:pPr>
            <a:r>
              <a:rPr lang="es-ES" i="1" dirty="0" smtClean="0"/>
              <a:t>Lucía Infantes Aguado</a:t>
            </a:r>
          </a:p>
          <a:p>
            <a:pPr marL="0" indent="0" algn="r">
              <a:buNone/>
            </a:pPr>
            <a:r>
              <a:rPr lang="es-ES" sz="1500" dirty="0" smtClean="0"/>
              <a:t>Educadora y terapeuta </a:t>
            </a:r>
            <a:r>
              <a:rPr lang="es-ES" sz="1500" dirty="0" err="1" smtClean="0"/>
              <a:t>gestalt</a:t>
            </a:r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6658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exploramos los resultados de usar gritos, amenazas o castigos, encontramos...</a:t>
            </a:r>
            <a:endParaRPr lang="es-E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Los comentarios negativos tienen un impacto en el alumnado y en su conducta.</a:t>
            </a:r>
          </a:p>
          <a:p>
            <a:pPr algn="just"/>
            <a:r>
              <a:rPr lang="es-ES" dirty="0" smtClean="0"/>
              <a:t>El alumnado está continuamente tomando decisiones, muchas veces de manera inconsciente, ante las acciones de los adultos, decisiones sobre sí mismos, sobre los demás y sobre el mundo.</a:t>
            </a:r>
          </a:p>
          <a:p>
            <a:pPr algn="just"/>
            <a:r>
              <a:rPr lang="es-ES" dirty="0" smtClean="0"/>
              <a:t>Intervenciones basadas en comentarios negativos, amenazas o castigos sólo detienen momentáneamente la conducta, pero </a:t>
            </a:r>
            <a:r>
              <a:rPr lang="es-ES" b="1" dirty="0" smtClean="0"/>
              <a:t>no solucionan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Perdemos la oportunidad de enseñar al alumnado habilidades para la vida.</a:t>
            </a:r>
            <a:endParaRPr lang="es-ES" b="1" dirty="0" smtClean="0"/>
          </a:p>
          <a:p>
            <a:pPr algn="just"/>
            <a:r>
              <a:rPr lang="es-ES" dirty="0" smtClean="0"/>
              <a:t>Los comentarios negativos y los castigos y amenazas tienen un efecto a largo plazo: </a:t>
            </a:r>
            <a:r>
              <a:rPr lang="es-ES" b="1" dirty="0" smtClean="0"/>
              <a:t>las relaciones se rompen y el alumnado toma decisiones negativas sobre ellos mismos, los adultos y la escuela / instituto.</a:t>
            </a:r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 smtClean="0"/>
          </a:p>
          <a:p>
            <a:pPr algn="just"/>
            <a:endParaRPr lang="es-ES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Lucía</a:t>
            </a:r>
            <a:r>
              <a:rPr lang="en-US" dirty="0" smtClean="0"/>
              <a:t> </a:t>
            </a:r>
            <a:r>
              <a:rPr lang="en-US" dirty="0" err="1" smtClean="0"/>
              <a:t>Infantes</a:t>
            </a:r>
            <a:r>
              <a:rPr lang="en-US" dirty="0" smtClean="0"/>
              <a:t>  </a:t>
            </a:r>
            <a:r>
              <a:rPr lang="en-US" dirty="0" err="1" smtClean="0"/>
              <a:t>Educadora</a:t>
            </a:r>
            <a:r>
              <a:rPr lang="en-US" dirty="0" smtClean="0"/>
              <a:t> / </a:t>
            </a:r>
            <a:r>
              <a:rPr lang="en-US" dirty="0" err="1" smtClean="0"/>
              <a:t>Terapeuta</a:t>
            </a:r>
            <a:r>
              <a:rPr lang="en-US" dirty="0" smtClean="0"/>
              <a:t> gestalt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5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¿y los premios?</a:t>
            </a:r>
            <a:endParaRPr lang="es-E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2589212" y="1607127"/>
            <a:ext cx="8915400" cy="452868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 smtClean="0"/>
              <a:t>Las recompensas </a:t>
            </a:r>
            <a:r>
              <a:rPr lang="es-ES" b="1" dirty="0" smtClean="0"/>
              <a:t>deterioran la tarea o la acció</a:t>
            </a:r>
            <a:r>
              <a:rPr lang="es-ES" dirty="0"/>
              <a:t>n</a:t>
            </a:r>
            <a:r>
              <a:rPr lang="es-ES" dirty="0" smtClean="0"/>
              <a:t> al situar el premio en el centro y presentarlo como más importante.</a:t>
            </a:r>
          </a:p>
          <a:p>
            <a:pPr algn="just"/>
            <a:r>
              <a:rPr lang="es-ES" dirty="0" smtClean="0"/>
              <a:t>Pueden conllevar </a:t>
            </a:r>
            <a:r>
              <a:rPr lang="es-ES" b="1" dirty="0" smtClean="0"/>
              <a:t>una “obediencia” temporal</a:t>
            </a:r>
            <a:r>
              <a:rPr lang="es-ES" dirty="0" smtClean="0"/>
              <a:t>, pero no ayudan a desarrollar compromiso y responsabilidad en el alumnado.</a:t>
            </a:r>
          </a:p>
          <a:p>
            <a:pPr algn="just"/>
            <a:r>
              <a:rPr lang="es-ES" dirty="0" smtClean="0"/>
              <a:t>Los premios se usan para </a:t>
            </a:r>
            <a:r>
              <a:rPr lang="es-ES" b="1" dirty="0" smtClean="0"/>
              <a:t>controlar al alumnado </a:t>
            </a:r>
            <a:r>
              <a:rPr lang="es-ES" dirty="0" smtClean="0"/>
              <a:t>y crean relaciones jerárquicas superiores e inferiores.</a:t>
            </a:r>
          </a:p>
          <a:p>
            <a:pPr algn="just"/>
            <a:r>
              <a:rPr lang="es-ES" b="1" dirty="0" smtClean="0"/>
              <a:t>Pierden eficacia</a:t>
            </a:r>
            <a:r>
              <a:rPr lang="es-ES" dirty="0" smtClean="0"/>
              <a:t>: el alumnado pierde interés por la recompensa o pide otras más “grandes·.</a:t>
            </a:r>
          </a:p>
          <a:p>
            <a:pPr algn="just"/>
            <a:r>
              <a:rPr lang="es-ES" dirty="0" smtClean="0"/>
              <a:t>Los premios son </a:t>
            </a:r>
            <a:r>
              <a:rPr lang="es-ES" b="1" dirty="0" smtClean="0"/>
              <a:t>manipuladores</a:t>
            </a:r>
            <a:r>
              <a:rPr lang="es-ES" dirty="0" smtClean="0"/>
              <a:t>: cada uno intenta conseguir lo que quiere, profe y alumno.</a:t>
            </a:r>
          </a:p>
          <a:p>
            <a:pPr algn="just"/>
            <a:r>
              <a:rPr lang="es-ES" dirty="0" smtClean="0"/>
              <a:t>Promueven el </a:t>
            </a:r>
            <a:r>
              <a:rPr lang="es-ES" b="1" dirty="0" smtClean="0"/>
              <a:t>egocentrismo</a:t>
            </a:r>
            <a:r>
              <a:rPr lang="es-ES" dirty="0" smtClean="0"/>
              <a:t> en el alumnado: “qué consigo yo con esto”</a:t>
            </a:r>
          </a:p>
          <a:p>
            <a:pPr algn="just"/>
            <a:r>
              <a:rPr lang="es-ES" dirty="0" smtClean="0"/>
              <a:t>Son </a:t>
            </a:r>
            <a:r>
              <a:rPr lang="es-ES" b="1" dirty="0" smtClean="0"/>
              <a:t>desalentadoras</a:t>
            </a:r>
            <a:r>
              <a:rPr lang="es-ES" dirty="0" smtClean="0"/>
              <a:t>: sólo se consigue el premio si se termina cierta tarea, el proceso pierde valor. Al no conseguir el premio, el alumno lo vive como un castigo.</a:t>
            </a:r>
          </a:p>
          <a:p>
            <a:pPr algn="just"/>
            <a:r>
              <a:rPr lang="es-ES" b="1" dirty="0" smtClean="0"/>
              <a:t>Deterioran la motivación intrínseca</a:t>
            </a:r>
            <a:r>
              <a:rPr lang="es-ES" dirty="0" smtClean="0"/>
              <a:t>: el alumnado no tiene la oportunidad de desarrollar interés por la actividad por mérito propio. El alumnado no se siente capaz y responsable.</a:t>
            </a:r>
          </a:p>
          <a:p>
            <a:pPr algn="just"/>
            <a:r>
              <a:rPr lang="es-ES" b="1" dirty="0" smtClean="0"/>
              <a:t>Perdemos la oportunidad de enseñar al</a:t>
            </a:r>
            <a:r>
              <a:rPr lang="es-ES" dirty="0" smtClean="0"/>
              <a:t> </a:t>
            </a:r>
            <a:r>
              <a:rPr lang="es-ES" b="1" dirty="0" smtClean="0"/>
              <a:t>alumnado habilidades </a:t>
            </a:r>
            <a:r>
              <a:rPr lang="es-ES" dirty="0" smtClean="0"/>
              <a:t>para la vida. El niño se preocupa más por el premio que por el valor intrínseco de tomar la decisión apropiada o la actividad en sí.</a:t>
            </a:r>
            <a:endParaRPr lang="es-ES" b="1" dirty="0" smtClean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b="1" dirty="0" smtClean="0"/>
          </a:p>
          <a:p>
            <a:pPr algn="just"/>
            <a:endParaRPr lang="es-ES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Lucía Infantes  Educadora / Terapeuta gestalt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2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4294967295"/>
          </p:nvPr>
        </p:nvSpPr>
        <p:spPr>
          <a:xfrm>
            <a:off x="0" y="365125"/>
            <a:ext cx="10515600" cy="6143625"/>
          </a:xfrm>
        </p:spPr>
        <p:txBody>
          <a:bodyPr>
            <a:normAutofit/>
          </a:bodyPr>
          <a:lstStyle/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4" indent="0" algn="ctr">
              <a:buNone/>
            </a:pPr>
            <a:r>
              <a:rPr lang="es-E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Algunas herramientas “cotidianas”</a:t>
            </a:r>
          </a:p>
          <a:p>
            <a:pPr marL="1828800" lvl="4" indent="0" algn="ctr">
              <a:buNone/>
            </a:pPr>
            <a:r>
              <a:rPr lang="es-E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profes “positivos</a:t>
            </a:r>
          </a:p>
          <a:p>
            <a:pPr algn="ctr"/>
            <a:endParaRPr lang="es-E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Resultado de imagen de imagenes profes positiv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2641600"/>
            <a:ext cx="48672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 “qué” y “cómo”: Explorar el mundo del alumnado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Preguntar / </a:t>
            </a:r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Decir: Alternativas a las órdenes.</a:t>
            </a:r>
            <a:endParaRPr lang="es-E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 en soluciones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Instrucciones en positivo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Círculos de ánimo para profes: Obtener ayuda y ánimo.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70000"/>
              </a:lnSpc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endParaRPr lang="es-ES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3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cambio de paradigma…</a:t>
            </a:r>
            <a:br>
              <a:rPr lang="es-E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b="1" dirty="0" smtClean="0">
                <a:solidFill>
                  <a:schemeClr val="tx1"/>
                </a:solidFill>
              </a:rPr>
              <a:t>Imagina que eres un niño, una niña y entras en un aula donde…</a:t>
            </a:r>
            <a:endParaRPr lang="es-E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err="1"/>
              <a:t>L</a:t>
            </a:r>
            <a:r>
              <a:rPr lang="es-ES" dirty="0" err="1" smtClean="0"/>
              <a:t>@s</a:t>
            </a:r>
            <a:r>
              <a:rPr lang="es-ES" dirty="0" smtClean="0"/>
              <a:t> </a:t>
            </a:r>
            <a:r>
              <a:rPr lang="es-ES" dirty="0" err="1" smtClean="0"/>
              <a:t>maestr@s</a:t>
            </a:r>
            <a:r>
              <a:rPr lang="es-ES" dirty="0" smtClean="0"/>
              <a:t> no utilizan </a:t>
            </a:r>
            <a:r>
              <a:rPr lang="es-ES" b="1" dirty="0" smtClean="0"/>
              <a:t>ni castigos ni recompensas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Se enfocan en soluciones y te involucran en esa </a:t>
            </a:r>
            <a:r>
              <a:rPr lang="es-ES" b="1" dirty="0" smtClean="0"/>
              <a:t>búsqueda de soluciones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No te imponen consecuencias sino que te animan a </a:t>
            </a:r>
            <a:r>
              <a:rPr lang="es-ES" b="1" dirty="0" smtClean="0"/>
              <a:t>reflexionar sobre las</a:t>
            </a:r>
            <a:r>
              <a:rPr lang="es-ES" dirty="0" smtClean="0"/>
              <a:t> </a:t>
            </a:r>
            <a:r>
              <a:rPr lang="es-ES" b="1" dirty="0" smtClean="0"/>
              <a:t>consecuencias de tu comportamiento</a:t>
            </a:r>
            <a:r>
              <a:rPr lang="es-ES" dirty="0" smtClean="0"/>
              <a:t> y cómo afecta a los demás y a ti.</a:t>
            </a:r>
          </a:p>
          <a:p>
            <a:pPr algn="just"/>
            <a:r>
              <a:rPr lang="es-ES" dirty="0" smtClean="0"/>
              <a:t>Se ven los </a:t>
            </a:r>
            <a:r>
              <a:rPr lang="es-ES" b="1" dirty="0" smtClean="0"/>
              <a:t>errores como oportunidades para aprender.</a:t>
            </a:r>
          </a:p>
          <a:p>
            <a:pPr algn="just"/>
            <a:r>
              <a:rPr lang="es-ES" dirty="0" smtClean="0"/>
              <a:t>Se te dan </a:t>
            </a:r>
            <a:r>
              <a:rPr lang="es-ES" b="1" dirty="0" smtClean="0"/>
              <a:t>herramientas de autocontrol </a:t>
            </a:r>
            <a:r>
              <a:rPr lang="es-ES" dirty="0" smtClean="0"/>
              <a:t>y se te permite estar un “tiempo fuera positivo” para sentirte mejor, reconectar contigo y estar </a:t>
            </a:r>
            <a:r>
              <a:rPr lang="es-ES" dirty="0" err="1" smtClean="0"/>
              <a:t>list</a:t>
            </a:r>
            <a:r>
              <a:rPr lang="es-ES" dirty="0" smtClean="0"/>
              <a:t>@ para aprender y estar en grupo.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b="1" dirty="0" smtClean="0"/>
              <a:t>¿Cómo te manejarías en este aula?</a:t>
            </a:r>
          </a:p>
          <a:p>
            <a:pPr algn="just"/>
            <a:endParaRPr lang="es-ES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Lucía Infantes  Educadora / Terapeuta gestalt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592924" y="624110"/>
            <a:ext cx="8911687" cy="998628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S" dirty="0" smtClean="0">
                <a:solidFill>
                  <a:srgbClr val="C00000"/>
                </a:solidFill>
              </a:rPr>
              <a:t>Conociéndome, entendiéndome: </a:t>
            </a:r>
            <a:br>
              <a:rPr lang="es-ES" dirty="0" smtClean="0">
                <a:solidFill>
                  <a:srgbClr val="C00000"/>
                </a:solidFill>
              </a:rPr>
            </a:br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CARTA ALTA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 flipH="1">
            <a:off x="1120462" y="1622738"/>
            <a:ext cx="1468750" cy="3850783"/>
          </a:xfrm>
        </p:spPr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buNone/>
            </a:pPr>
            <a:endParaRPr lang="es-ES" sz="2752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4" y="2215433"/>
            <a:ext cx="4277263" cy="32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6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592924" y="624110"/>
            <a:ext cx="8911687" cy="715293"/>
          </a:xfrm>
        </p:spPr>
        <p:txBody>
          <a:bodyPr/>
          <a:lstStyle/>
          <a:p>
            <a:pPr lvl="0" algn="ctr"/>
            <a:r>
              <a:rPr lang="es-ES" dirty="0" smtClean="0">
                <a:solidFill>
                  <a:srgbClr val="FF0000"/>
                </a:solidFill>
              </a:rPr>
              <a:t>Carta Alta: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2589211" y="1622738"/>
            <a:ext cx="8654045" cy="5022761"/>
          </a:xfrm>
        </p:spPr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buNone/>
            </a:pPr>
            <a:endParaRPr lang="es-ES" sz="2752" dirty="0"/>
          </a:p>
          <a:p>
            <a:pPr marL="0" lvl="0" indent="0" algn="just">
              <a:lnSpc>
                <a:spcPct val="200000"/>
              </a:lnSpc>
              <a:buClr>
                <a:srgbClr val="99284C"/>
              </a:buClr>
              <a:buSzPct val="75000"/>
              <a:buNone/>
            </a:pPr>
            <a:endParaRPr lang="es-ES" sz="2752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200000"/>
              </a:lnSpc>
              <a:buClr>
                <a:srgbClr val="99284C"/>
              </a:buClr>
              <a:buSzPct val="75000"/>
              <a:buNone/>
            </a:pPr>
            <a:endParaRPr lang="es-ES" sz="275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>
              <a:lnSpc>
                <a:spcPct val="200000"/>
              </a:lnSpc>
              <a:buClr>
                <a:srgbClr val="99284C"/>
              </a:buClr>
              <a:buSzPct val="75000"/>
              <a:buFont typeface="StarSymbol" pitchFamily="2"/>
              <a:buChar char=""/>
            </a:pPr>
            <a:endParaRPr lang="es-ES" sz="2752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974573" y="1828799"/>
          <a:ext cx="8134626" cy="4333461"/>
        </p:xfrm>
        <a:graphic>
          <a:graphicData uri="http://schemas.openxmlformats.org/drawingml/2006/table">
            <a:tbl>
              <a:tblPr/>
              <a:tblGrid>
                <a:gridCol w="2034078"/>
                <a:gridCol w="2034078"/>
                <a:gridCol w="2033235"/>
                <a:gridCol w="2033235"/>
              </a:tblGrid>
              <a:tr h="877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CARTA ALTA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Ventajas en la enseñanza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Desventajas en la enseñanza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Tw Cen MT Condensed Extra Bold" panose="020B0803020202020204" pitchFamily="34" charset="0"/>
                          <a:ea typeface="SimSun" panose="02010600030101010101" pitchFamily="2" charset="-122"/>
                          <a:cs typeface="Mangal"/>
                        </a:rPr>
                        <a:t>Quizás necesites practicar...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50" dirty="0">
                          <a:solidFill>
                            <a:srgbClr val="990099"/>
                          </a:solidFill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CONTROL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R CHRISTY"/>
                          <a:ea typeface="SimSun" panose="02010600030101010101" pitchFamily="2" charset="-122"/>
                          <a:cs typeface="Mangal"/>
                        </a:rPr>
                        <a:t>(Águila)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Puedes enseñar a los niños y niñas: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Habilidades de organización.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Habilidades de liderazgo.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Perseverancia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Asertividad.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Ley y orden.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Rigidez.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Persona controladora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Puedes invitar a la rebeldía y a la oposición o a la complacencia no saludable.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s-ES" sz="16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Dejar ir.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Ofrecer opciones.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Preguntar qué y cómo.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Involucrar a los niños en las decisiones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50" dirty="0">
                          <a:effectLst/>
                          <a:latin typeface="Andalus"/>
                          <a:ea typeface="SimSun" panose="02010600030101010101" pitchFamily="2" charset="-122"/>
                          <a:cs typeface="Mangal"/>
                        </a:rPr>
                        <a:t>- Reuniones de clase.</a:t>
                      </a:r>
                      <a:endParaRPr lang="es-ES" sz="16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84625" y="3000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40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9334</TotalTime>
  <Words>1467</Words>
  <Application>Microsoft Office PowerPoint</Application>
  <PresentationFormat>Panorámica</PresentationFormat>
  <Paragraphs>314</Paragraphs>
  <Slides>23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40" baseType="lpstr">
      <vt:lpstr>Arial Unicode MS</vt:lpstr>
      <vt:lpstr>SimSun</vt:lpstr>
      <vt:lpstr>Aharoni</vt:lpstr>
      <vt:lpstr>Andalus</vt:lpstr>
      <vt:lpstr>AR CHRISTY</vt:lpstr>
      <vt:lpstr>Arial</vt:lpstr>
      <vt:lpstr>Calibri</vt:lpstr>
      <vt:lpstr>Century Gothic</vt:lpstr>
      <vt:lpstr>Mangal</vt:lpstr>
      <vt:lpstr>StarSymbol</vt:lpstr>
      <vt:lpstr>Tahoma</vt:lpstr>
      <vt:lpstr>Thorndale</vt:lpstr>
      <vt:lpstr>Times New Roman</vt:lpstr>
      <vt:lpstr>Tw Cen MT Condensed Extra Bold</vt:lpstr>
      <vt:lpstr>Wingdings</vt:lpstr>
      <vt:lpstr>Wingdings 3</vt:lpstr>
      <vt:lpstr>Espiral</vt:lpstr>
      <vt:lpstr>Promoviendo relaciones respetuosas en el aula</vt:lpstr>
      <vt:lpstr>Contenidos sesión 2</vt:lpstr>
      <vt:lpstr>Si exploramos los resultados de usar gritos, amenazas o castigos, encontramos...</vt:lpstr>
      <vt:lpstr>… ¿y los premios?</vt:lpstr>
      <vt:lpstr>Presentación de PowerPoint</vt:lpstr>
      <vt:lpstr>Presentación de PowerPoint</vt:lpstr>
      <vt:lpstr>Un cambio de paradigma… Imagina que eres un niño, una niña y entras en un aula donde…</vt:lpstr>
      <vt:lpstr>Conociéndome, entendiéndome:  LA CARTA ALTA</vt:lpstr>
      <vt:lpstr>Carta Alta: CONTROL</vt:lpstr>
      <vt:lpstr>Carta Alta: COMPLACENCIA</vt:lpstr>
      <vt:lpstr>Carta Alta: COMODIDAD</vt:lpstr>
      <vt:lpstr>Carta Alta: SUPERIORIDAD</vt:lpstr>
      <vt:lpstr>Las “claves” del profe “positivo”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Proceso de cambio</vt:lpstr>
      <vt:lpstr>Presentación de PowerPoint</vt:lpstr>
      <vt:lpstr>Presentación de PowerPoint</vt:lpstr>
      <vt:lpstr>A tener en cuenta…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Promoviendo relaciones respetuosas en el aula</dc:title>
  <dc:creator>lucia infantes aguado</dc:creator>
  <cp:lastModifiedBy>lucia infantes aguado</cp:lastModifiedBy>
  <cp:revision>72</cp:revision>
  <dcterms:created xsi:type="dcterms:W3CDTF">2016-04-25T08:28:17Z</dcterms:created>
  <dcterms:modified xsi:type="dcterms:W3CDTF">2018-02-12T19:35:29Z</dcterms:modified>
</cp:coreProperties>
</file>