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18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18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12.jpeg" ContentType="image/jpeg"/>
  <Override PartName="/ppt/media/image11.png" ContentType="image/png"/>
  <Override PartName="/ppt/media/image7.png" ContentType="image/png"/>
  <Override PartName="/ppt/media/image13.jpeg" ContentType="image/jpeg"/>
  <Override PartName="/ppt/media/image14.png" ContentType="image/png"/>
  <Override PartName="/ppt/media/image2.wmf" ContentType="image/x-wmf"/>
  <Override PartName="/ppt/media/image8.jpeg" ContentType="image/jpeg"/>
  <Override PartName="/ppt/media/image9.jpeg" ContentType="image/jpeg"/>
  <Override PartName="/ppt/media/image15.jpeg" ContentType="image/jpeg"/>
  <Override PartName="/ppt/media/image1.jpeg" ContentType="image/jpeg"/>
  <Override PartName="/ppt/media/image6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_rels/slide26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31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2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s-ES"/>
              <a:t>Pulse para editar el formato de las notas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s-ES"/>
              <a:t>&lt;encabezado&gt;</a:t>
            </a:r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s-ES"/>
              <a:t>&lt;fecha/hora&gt;</a:t>
            </a:r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s-ES"/>
              <a:t>&lt;pie de página&gt;</a:t>
            </a:r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1B15121-2191-41E1-81F1-317121811161}" type="slidenum">
              <a:rPr lang="es-ES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3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610181-81C1-41A1-8141-A14191F1C12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D1918131-2161-4181-B111-C1414151F15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6100C191-1121-4121-B1C1-D171A18181F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51419141-7191-4131-B121-B10151C1219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F1F11161-3181-4141-9131-1171E121712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410141F1-71D1-4181-9171-81A131F1A1B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5151B121-3171-4121-91E1-61018111317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F1E14151-D1A1-4101-91B1-61A11141314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91C1C131-0171-4101-91B1-A121E12151D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106880"/>
          </a:xfrm>
          <a:prstGeom prst="rect">
            <a:avLst/>
          </a:prstGeom>
        </p:spPr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E1F111-D1C1-4161-9181-D181E1A1B12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61711151-E121-4111-81E1-118161F1A19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204800"/>
          </a:xfrm>
          <a:prstGeom prst="rect">
            <a:avLst/>
          </a:prstGeom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anchor="b" bIns="0" lIns="0" rIns="0" tIns="0"/>
          <a:p>
            <a:fld id="{61E151C1-2181-4161-91A1-61A11100214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169640" y="5086800"/>
            <a:ext cx="5225760" cy="420480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262626"/>
                </a:solidFill>
                <a:latin typeface="Century Gothic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25/01/18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Lucía Infantes  Educadora / Terapeuta gestalt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F1B18171-E121-4121-9171-51419191B181}" type="slidenum">
              <a:rPr lang="es-ES" sz="2000">
                <a:solidFill>
                  <a:srgbClr val="feffff"/>
                </a:solidFill>
                <a:latin typeface="Century Gothic"/>
              </a:rPr>
              <a:t>&lt;número&gt;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s-ES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s-ES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</p:spPr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262626"/>
                </a:solidFill>
                <a:latin typeface="Century Gothic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>
                <a:solidFill>
                  <a:srgbClr val="404040"/>
                </a:solidFill>
                <a:latin typeface="Century Gothic"/>
              </a:rPr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>
                <a:solidFill>
                  <a:srgbClr val="404040"/>
                </a:solidFill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Octavo nivel del esquema</a:t>
            </a:r>
            <a:endParaRPr/>
          </a:p>
          <a:p>
            <a:pPr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Noveno nivel del esquemaHaga clic para modificar el estilo de texto del patrón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es-ES" sz="1600">
                <a:solidFill>
                  <a:srgbClr val="404040"/>
                </a:solidFill>
                <a:latin typeface="Century Gothic"/>
              </a:rPr>
              <a:t>Segundo nivel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es-ES" sz="1400">
                <a:solidFill>
                  <a:srgbClr val="404040"/>
                </a:solidFill>
                <a:latin typeface="Century Gothic"/>
              </a:rPr>
              <a:t>Tercer nivel</a:t>
            </a:r>
            <a:endParaRPr/>
          </a:p>
          <a:p>
            <a:pPr lvl="2">
              <a:buSzPct val="75000"/>
              <a:buFont typeface="Wingdings 3"/>
              <a:buChar char=""/>
            </a:pPr>
            <a:r>
              <a:rPr lang="es-ES" sz="1200">
                <a:solidFill>
                  <a:srgbClr val="404040"/>
                </a:solidFill>
                <a:latin typeface="Century Gothic"/>
              </a:rPr>
              <a:t>Cuarto nivel</a:t>
            </a:r>
            <a:endParaRPr/>
          </a:p>
          <a:p>
            <a:pPr lvl="3">
              <a:buSzPct val="45000"/>
              <a:buFont typeface="Wingdings 3"/>
              <a:buChar char=""/>
            </a:pPr>
            <a:r>
              <a:rPr lang="es-ES" sz="1200">
                <a:solidFill>
                  <a:srgbClr val="404040"/>
                </a:solidFill>
                <a:latin typeface="Century Gothic"/>
              </a:rPr>
              <a:t>Quinto nivel</a:t>
            </a:r>
            <a:endParaRPr/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25/01/18</a:t>
            </a:r>
            <a:endParaRPr/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Lucía Infantes  Educadora / Terapeuta gestalt</a:t>
            </a:r>
            <a:endParaRPr/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C1D121F1-0191-4161-81D1-616141410121}" type="slidenum">
              <a:rPr lang="es-ES" sz="2000">
                <a:solidFill>
                  <a:srgbClr val="feffff"/>
                </a:solidFill>
                <a:latin typeface="Century Gothic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</p:spPr>
      </p:sp>
      <p:sp>
        <p:nvSpPr>
          <p:cNvPr id="13" name="PlaceHolder 2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25/01/18</a:t>
            </a:r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Lucía Infantes  Educadora / Terapeuta gestalt</a:t>
            </a:r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C12141E1-31A1-4161-A1E1-519121D1B161}" type="slidenum">
              <a:rPr lang="es-ES" sz="2000">
                <a:solidFill>
                  <a:srgbClr val="feffff"/>
                </a:solidFill>
                <a:latin typeface="Century Gothic"/>
              </a:rPr>
              <a:t>&lt;número&gt;</a:t>
            </a:fld>
            <a:endParaRPr/>
          </a:p>
        </p:txBody>
      </p:sp>
      <p:sp>
        <p:nvSpPr>
          <p:cNvPr id="1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s-ES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s-ES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</p:spPr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es-ES"/>
              <a:t>Pulse para editar los formatos del texto del esquema</a:t>
            </a:r>
            <a:endParaRPr/>
          </a:p>
          <a:p>
            <a:pPr algn="ctr" lvl="1">
              <a:buSzPct val="45000"/>
              <a:buFont typeface="StarSymbol"/>
              <a:buChar char=""/>
            </a:pPr>
            <a:r>
              <a:rPr lang="es-ES"/>
              <a:t>Segundo nivel del esquema</a:t>
            </a:r>
            <a:endParaRPr/>
          </a:p>
          <a:p>
            <a:pPr algn="ctr" lvl="2">
              <a:buSzPct val="75000"/>
              <a:buFont typeface="StarSymbol"/>
              <a:buChar char=""/>
            </a:pPr>
            <a:r>
              <a:rPr lang="es-ES"/>
              <a:t>Tercer nivel del esquema</a:t>
            </a:r>
            <a:endParaRPr/>
          </a:p>
          <a:p>
            <a:pPr algn="ctr" lvl="3">
              <a:buSzPct val="45000"/>
              <a:buFont typeface="StarSymbol"/>
              <a:buChar char=""/>
            </a:pPr>
            <a:r>
              <a:rPr lang="es-ES"/>
              <a:t>Cuarto nivel del esquema</a:t>
            </a:r>
            <a:endParaRPr/>
          </a:p>
          <a:p>
            <a:pPr algn="ctr" lvl="4">
              <a:buSzPct val="75000"/>
              <a:buFont typeface="StarSymbol"/>
              <a:buChar char=""/>
            </a:pPr>
            <a:r>
              <a:rPr lang="es-ES"/>
              <a:t>Quinto nivel del esquema</a:t>
            </a:r>
            <a:endParaRPr/>
          </a:p>
          <a:p>
            <a:pPr algn="ctr"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algn="ctr"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  <a:p>
            <a:pPr algn="ctr" lvl="7">
              <a:buSzPct val="45000"/>
              <a:buFont typeface="StarSymbol"/>
              <a:buChar char=""/>
            </a:pPr>
            <a:r>
              <a:rPr lang="es-ES"/>
              <a:t>Octavo nivel del esquema</a:t>
            </a:r>
            <a:endParaRPr/>
          </a:p>
          <a:p>
            <a:pPr algn="ctr" lvl="8">
              <a:buSzPct val="45000"/>
              <a:buFont typeface="StarSymbol"/>
              <a:buChar char=""/>
            </a:pPr>
            <a:r>
              <a:rPr lang="es-ES"/>
              <a:t>Noveno nivel del esquema</a:t>
            </a:r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s-ES"/>
              <a:t>Pulse para editar el formato del texto de título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rgbClr val="766f54"/>
          </a:solidFill>
        </p:spPr>
      </p:sp>
      <p:sp>
        <p:nvSpPr>
          <p:cNvPr id="22" name="PlaceHolder 2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262626"/>
                </a:solidFill>
                <a:latin typeface="Century Gothic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939400" y="1972800"/>
            <a:ext cx="3992400" cy="57600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Octavo nivel del esquema</a:t>
            </a:r>
            <a:endParaRPr/>
          </a:p>
          <a:p>
            <a:r>
              <a:rPr lang="es-ES" sz="2400">
                <a:solidFill>
                  <a:srgbClr val="404040"/>
                </a:solidFill>
                <a:latin typeface="Century Gothic"/>
              </a:rPr>
              <a:t>Noveno nivel del esquemaHaga clic para modificar el estilo de texto del patrón</a:t>
            </a:r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89120" y="2548800"/>
            <a:ext cx="4342680" cy="80650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>
                <a:solidFill>
                  <a:srgbClr val="404040"/>
                </a:solidFill>
                <a:latin typeface="Century Gothic"/>
              </a:rPr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>
                <a:solidFill>
                  <a:srgbClr val="404040"/>
                </a:solidFill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Octavo nivel del esquema</a:t>
            </a:r>
            <a:endParaRPr/>
          </a:p>
          <a:p>
            <a:pPr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Noveno nivel del esquemaHaga clic para modificar el estilo de texto del patrón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es-ES" sz="1600">
                <a:solidFill>
                  <a:srgbClr val="404040"/>
                </a:solidFill>
                <a:latin typeface="Century Gothic"/>
              </a:rPr>
              <a:t>Segundo nivel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es-ES" sz="1400">
                <a:solidFill>
                  <a:srgbClr val="404040"/>
                </a:solidFill>
                <a:latin typeface="Century Gothic"/>
              </a:rPr>
              <a:t>Tercer nivel</a:t>
            </a:r>
            <a:endParaRPr/>
          </a:p>
          <a:p>
            <a:pPr lvl="2">
              <a:buSzPct val="75000"/>
              <a:buFont typeface="Wingdings 3"/>
              <a:buChar char=""/>
            </a:pPr>
            <a:r>
              <a:rPr lang="es-ES" sz="1200">
                <a:solidFill>
                  <a:srgbClr val="404040"/>
                </a:solidFill>
                <a:latin typeface="Century Gothic"/>
              </a:rPr>
              <a:t>Cuarto nivel</a:t>
            </a:r>
            <a:endParaRPr/>
          </a:p>
          <a:p>
            <a:pPr lvl="3">
              <a:buSzPct val="45000"/>
              <a:buFont typeface="Wingdings 3"/>
              <a:buChar char=""/>
            </a:pPr>
            <a:r>
              <a:rPr lang="es-ES" sz="1200">
                <a:solidFill>
                  <a:srgbClr val="404040"/>
                </a:solidFill>
                <a:latin typeface="Century Gothic"/>
              </a:rPr>
              <a:t>Quinto nivel</a:t>
            </a:r>
            <a:endParaRPr/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7506720" y="1969560"/>
            <a:ext cx="3998520" cy="57600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Century Gothic"/>
              </a:rPr>
              <a:t>Octavo nivel del esquema</a:t>
            </a:r>
            <a:endParaRPr/>
          </a:p>
          <a:p>
            <a:r>
              <a:rPr lang="es-ES" sz="2400">
                <a:solidFill>
                  <a:srgbClr val="404040"/>
                </a:solidFill>
                <a:latin typeface="Century Gothic"/>
              </a:rPr>
              <a:t>Noveno nivel del esquemaHaga clic para modificar el estilo de texto del patrón</a:t>
            </a:r>
            <a:endParaRPr/>
          </a:p>
        </p:txBody>
      </p:sp>
      <p:sp>
        <p:nvSpPr>
          <p:cNvPr id="26" name="PlaceHolder 6"/>
          <p:cNvSpPr>
            <a:spLocks noGrp="1"/>
          </p:cNvSpPr>
          <p:nvPr>
            <p:ph type="body"/>
          </p:nvPr>
        </p:nvSpPr>
        <p:spPr>
          <a:xfrm>
            <a:off x="7166880" y="2545560"/>
            <a:ext cx="4338360" cy="80650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>
                <a:solidFill>
                  <a:srgbClr val="404040"/>
                </a:solidFill>
                <a:latin typeface="Century Gothic"/>
              </a:rPr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>
                <a:solidFill>
                  <a:srgbClr val="404040"/>
                </a:solidFill>
                <a:latin typeface="Century Gothic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>
                <a:solidFill>
                  <a:srgbClr val="404040"/>
                </a:solidFill>
                <a:latin typeface="Century Gothic"/>
              </a:rPr>
              <a:t>Octavo nivel del esquema</a:t>
            </a:r>
            <a:endParaRPr/>
          </a:p>
          <a:p>
            <a:pPr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Noveno nivel del esquemaHaga clic para modificar el estilo de texto del patrón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es-ES" sz="1600">
                <a:solidFill>
                  <a:srgbClr val="404040"/>
                </a:solidFill>
                <a:latin typeface="Century Gothic"/>
              </a:rPr>
              <a:t>Segundo nivel</a:t>
            </a:r>
            <a:endParaRPr/>
          </a:p>
          <a:p>
            <a:pPr lvl="1">
              <a:buSzPct val="45000"/>
              <a:buFont typeface="Wingdings 3"/>
              <a:buChar char=""/>
            </a:pPr>
            <a:r>
              <a:rPr lang="es-ES" sz="1400">
                <a:solidFill>
                  <a:srgbClr val="404040"/>
                </a:solidFill>
                <a:latin typeface="Century Gothic"/>
              </a:rPr>
              <a:t>Tercer nivel</a:t>
            </a:r>
            <a:endParaRPr/>
          </a:p>
          <a:p>
            <a:pPr lvl="2">
              <a:buSzPct val="75000"/>
              <a:buFont typeface="Wingdings 3"/>
              <a:buChar char=""/>
            </a:pPr>
            <a:r>
              <a:rPr lang="es-ES" sz="1200">
                <a:solidFill>
                  <a:srgbClr val="404040"/>
                </a:solidFill>
                <a:latin typeface="Century Gothic"/>
              </a:rPr>
              <a:t>Cuarto nivel</a:t>
            </a:r>
            <a:endParaRPr/>
          </a:p>
          <a:p>
            <a:pPr lvl="3">
              <a:buSzPct val="45000"/>
              <a:buFont typeface="Wingdings 3"/>
              <a:buChar char=""/>
            </a:pPr>
            <a:r>
              <a:rPr lang="es-ES" sz="1200">
                <a:solidFill>
                  <a:srgbClr val="404040"/>
                </a:solidFill>
                <a:latin typeface="Century Gothic"/>
              </a:rPr>
              <a:t>Quinto nivel</a:t>
            </a:r>
            <a:endParaRPr/>
          </a:p>
        </p:txBody>
      </p:sp>
      <p:sp>
        <p:nvSpPr>
          <p:cNvPr id="27" name="PlaceHolder 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25/01/18</a:t>
            </a:r>
            <a:endParaRPr/>
          </a:p>
        </p:txBody>
      </p:sp>
      <p:sp>
        <p:nvSpPr>
          <p:cNvPr id="28" name="PlaceHolder 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900">
                <a:solidFill>
                  <a:srgbClr val="8b8b8b"/>
                </a:solidFill>
                <a:latin typeface="Century Gothic"/>
              </a:rPr>
              <a:t>Lucía Infantes  Educadora / Terapeuta gestalt</a:t>
            </a:r>
            <a:endParaRPr/>
          </a:p>
        </p:txBody>
      </p:sp>
      <p:sp>
        <p:nvSpPr>
          <p:cNvPr id="29" name="PlaceHolder 9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bIns="45000" lIns="90000" rIns="90000" tIns="45000"/>
          <a:p>
            <a:fld id="{C1D1C111-3101-41C1-9121-E121C1C1D181}" type="slidenum">
              <a:rPr lang="es-ES" sz="2000">
                <a:solidFill>
                  <a:srgbClr val="feffff"/>
                </a:solidFill>
                <a:latin typeface="Century Gothic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Shape 1"/>
          <p:cNvSpPr txBox="1"/>
          <p:nvPr/>
        </p:nvSpPr>
        <p:spPr>
          <a:xfrm>
            <a:off x="2576160" y="365040"/>
            <a:ext cx="7791120" cy="19188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i="1" lang="es-ES" sz="4000">
                <a:solidFill>
                  <a:srgbClr val="6d7f39"/>
                </a:solidFill>
                <a:latin typeface="Aharoni"/>
              </a:rPr>
              <a:t>Promoviendo relaciones respetuosas</a:t>
            </a:r>
            <a:r>
              <a:rPr i="1" lang="es-ES" sz="4000">
                <a:solidFill>
                  <a:srgbClr val="7030a0"/>
                </a:solidFill>
                <a:latin typeface="Aharoni"/>
              </a:rPr>
              <a:t>
</a:t>
            </a:r>
            <a:r>
              <a:rPr i="1" lang="es-ES" sz="4000">
                <a:solidFill>
                  <a:srgbClr val="7030a0"/>
                </a:solidFill>
                <a:latin typeface="Aharoni"/>
              </a:rPr>
              <a:t>en el aula</a:t>
            </a:r>
            <a:endParaRPr/>
          </a:p>
        </p:txBody>
      </p:sp>
      <p:pic>
        <p:nvPicPr>
          <p:cNvPr descr="" id="36" name="Imagen 6"/>
          <p:cNvPicPr/>
          <p:nvPr/>
        </p:nvPicPr>
        <p:blipFill>
          <a:blip r:embed="rId1"/>
          <a:stretch>
            <a:fillRect/>
          </a:stretch>
        </p:blipFill>
        <p:spPr>
          <a:xfrm>
            <a:off x="3566880" y="2623320"/>
            <a:ext cx="5810040" cy="3276360"/>
          </a:xfrm>
          <a:prstGeom prst="rect">
            <a:avLst/>
          </a:prstGeom>
        </p:spPr>
      </p:pic>
      <p:pic>
        <p:nvPicPr>
          <p:cNvPr descr="" id="37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271160" y="5034600"/>
            <a:ext cx="1465560" cy="1467720"/>
          </a:xfrm>
          <a:prstGeom prst="rect">
            <a:avLst/>
          </a:prstGeom>
        </p:spPr>
      </p:pic>
      <p:sp>
        <p:nvSpPr>
          <p:cNvPr id="38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/>
              <a:t>Lucía Infantes  </a:t>
            </a:r>
            <a:r>
              <a:rPr lang="es-ES"/>
              <a:t>Educadora / Terapeuta gestalt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262626"/>
                </a:solidFill>
                <a:latin typeface="Century Gothic"/>
              </a:rPr>
              <a:t>El origen de Disciplina Positiva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2589120" y="2133720"/>
            <a:ext cx="8915040" cy="3885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>
              <a:lnSpc>
                <a:spcPct val="200000"/>
              </a:lnSpc>
              <a:buSzPct val="75000"/>
              <a:buFont typeface="StarSymbol"/>
              <a:buChar char=""/>
            </a:pPr>
            <a:r>
              <a:rPr lang="es-ES" sz="2750">
                <a:solidFill>
                  <a:srgbClr val="404040"/>
                </a:solidFill>
                <a:latin typeface="Century Gothic"/>
              </a:rPr>
              <a:t>ADLER</a:t>
            </a:r>
            <a:endParaRPr/>
          </a:p>
          <a:p>
            <a:pPr>
              <a:lnSpc>
                <a:spcPct val="200000"/>
              </a:lnSpc>
              <a:buSzPct val="75000"/>
              <a:buFont typeface="StarSymbol"/>
              <a:buChar char=""/>
            </a:pPr>
            <a:r>
              <a:rPr lang="es-ES" sz="2750">
                <a:solidFill>
                  <a:srgbClr val="404040"/>
                </a:solidFill>
                <a:latin typeface="Century Gothic"/>
              </a:rPr>
              <a:t>DREIKURS</a:t>
            </a:r>
            <a:endParaRPr/>
          </a:p>
          <a:p>
            <a:endParaRPr/>
          </a:p>
        </p:txBody>
      </p:sp>
      <p:pic>
        <p:nvPicPr>
          <p:cNvPr descr="" id="64" name="Imagen 3"/>
          <p:cNvPicPr/>
          <p:nvPr/>
        </p:nvPicPr>
        <p:blipFill>
          <a:blip r:embed="rId1">
            <a:lum bright="-50000"/>
          </a:blip>
          <a:stretch>
            <a:fillRect/>
          </a:stretch>
        </p:blipFill>
        <p:spPr>
          <a:xfrm>
            <a:off x="5905440" y="2009160"/>
            <a:ext cx="4230000" cy="3476880"/>
          </a:xfrm>
          <a:prstGeom prst="rect">
            <a:avLst/>
          </a:prstGeom>
        </p:spPr>
      </p:pic>
      <p:sp>
        <p:nvSpPr>
          <p:cNvPr id="65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  <p:timing>
    <p:tnLst>
      <p:par>
        <p:cTn dur="indefinite" id="118" nodeType="tmRoot" restart="never">
          <p:childTnLst>
            <p:seq>
              <p:cTn dur="indefinite" id="119" nodeType="mainSeq">
                <p:childTnLst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id="12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7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24"/>
                                        <p:tgtEl>
                                          <p:spTgt spid="63">
                                            <p:txEl>
                                              <p:pRg end="7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6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29"/>
                                        <p:tgtEl>
                                          <p:spTgt spid="63">
                                            <p:txEl>
                                              <p:pRg end="16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838440" y="365040"/>
            <a:ext cx="10514880" cy="4616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buSzPct val="45000"/>
              <a:buFont typeface="Wingdings 3"/>
              <a:buChar char=""/>
            </a:pPr>
            <a:r>
              <a:rPr b="1" lang="es-ES" sz="3200">
                <a:solidFill>
                  <a:srgbClr val="7030a0"/>
                </a:solidFill>
                <a:latin typeface="Century Gothic"/>
              </a:rPr>
              <a:t>Una breve introducción al pensamiento de Adler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67" name="Imagen 2"/>
          <p:cNvPicPr/>
          <p:nvPr/>
        </p:nvPicPr>
        <p:blipFill>
          <a:blip r:embed="rId1"/>
          <a:stretch>
            <a:fillRect/>
          </a:stretch>
        </p:blipFill>
        <p:spPr>
          <a:xfrm>
            <a:off x="3129480" y="2614320"/>
            <a:ext cx="6233040" cy="3270960"/>
          </a:xfrm>
          <a:prstGeom prst="rect">
            <a:avLst/>
          </a:prstGeom>
        </p:spPr>
      </p:pic>
    </p:spTree>
  </p:cSld>
  <p:timing>
    <p:tnLst>
      <p:par>
        <p:cTn dur="indefinite" id="130" nodeType="tmRoot" restart="never">
          <p:childTnLst>
            <p:seq>
              <p:cTn dur="indefinite" id="131" nodeType="mainSeq">
                <p:childTnLst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 sz="2800">
                <a:solidFill>
                  <a:srgbClr val="404040"/>
                </a:solidFill>
                <a:latin typeface="Century Gothic"/>
              </a:rPr>
              <a:t>EL PROPÓSITO DE TODO COMPORTAMIENTO ES:</a:t>
            </a:r>
            <a:endParaRPr/>
          </a:p>
          <a:p>
            <a:pPr algn="ctr"/>
            <a:r>
              <a:rPr b="1" lang="es-ES" sz="4800">
                <a:solidFill>
                  <a:srgbClr val="c00000"/>
                </a:solidFill>
                <a:latin typeface="Broadway"/>
              </a:rPr>
              <a:t>PERTENECER Y</a:t>
            </a:r>
            <a:endParaRPr/>
          </a:p>
          <a:p>
            <a:pPr algn="ctr"/>
            <a:r>
              <a:rPr b="1" lang="es-ES" sz="4800">
                <a:solidFill>
                  <a:srgbClr val="c00000"/>
                </a:solidFill>
                <a:latin typeface="Broadway"/>
              </a:rPr>
              <a:t>SENTIRSE VALIOSO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69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5952600" y="3644640"/>
            <a:ext cx="4852440" cy="2979720"/>
          </a:xfrm>
          <a:prstGeom prst="rect">
            <a:avLst/>
          </a:prstGeom>
        </p:spPr>
      </p:pic>
    </p:spTree>
  </p:cSld>
  <p:timing>
    <p:tnLst>
      <p:par>
        <p:cTn dur="indefinite" id="136" nodeType="tmRoot" restart="never">
          <p:childTnLst>
            <p:seq>
              <p:cTn dur="indefinite" id="137" nodeType="mainSeq">
                <p:childTnLst>
                  <p:par>
                    <p:cTn fill="hold" id="138">
                      <p:stCondLst>
                        <p:cond delay="indefinite"/>
                      </p:stCondLst>
                      <p:childTnLst>
                        <p:par>
                          <p:cTn fill="hold" id="139">
                            <p:stCondLst>
                              <p:cond delay="0"/>
                            </p:stCondLst>
                            <p:childTnLst>
                              <p:par>
                                <p:cTn fill="hold" id="1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2"/>
                                        <p:tgtEl>
                                          <p:spTgt spid="68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3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7"/>
                                        <p:tgtEl>
                                          <p:spTgt spid="68">
                                            <p:txEl>
                                              <p:pRg end="53" st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8">
                      <p:stCondLst>
                        <p:cond delay="indefinite"/>
                      </p:stCondLst>
                      <p:childTnLst>
                        <p:par>
                          <p:cTn fill="hold" id="149">
                            <p:stCondLst>
                              <p:cond delay="0"/>
                            </p:stCondLst>
                            <p:childTnLst>
                              <p:par>
                                <p:cTn fill="hold" id="1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70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52"/>
                                        <p:tgtEl>
                                          <p:spTgt spid="68">
                                            <p:txEl>
                                              <p:pRg end="70" st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0" y="365040"/>
            <a:ext cx="10515240" cy="61434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s-ES" sz="3200">
                <a:solidFill>
                  <a:srgbClr val="7030a0"/>
                </a:solidFill>
                <a:latin typeface="Century Gothic"/>
              </a:rPr>
              <a:t>La conducta tiene un propósito.</a:t>
            </a:r>
            <a:endParaRPr/>
          </a:p>
          <a:p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s-ES" sz="3200">
                <a:solidFill>
                  <a:srgbClr val="7030a0"/>
                </a:solidFill>
                <a:latin typeface="Century Gothic"/>
              </a:rPr>
              <a:t>Tener presente que:</a:t>
            </a:r>
            <a:endParaRPr/>
          </a:p>
          <a:p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s-ES" sz="3200">
                <a:solidFill>
                  <a:srgbClr val="c00000"/>
                </a:solidFill>
                <a:latin typeface="Century Gothic"/>
              </a:rPr>
              <a:t>“</a:t>
            </a:r>
            <a:r>
              <a:rPr b="1" lang="es-ES" sz="3200">
                <a:solidFill>
                  <a:srgbClr val="c00000"/>
                </a:solidFill>
                <a:latin typeface="Century Gothic"/>
              </a:rPr>
              <a:t>Un niño que se porta mal es un niño que no se siente bien”</a:t>
            </a:r>
            <a:endParaRPr/>
          </a:p>
          <a:p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  <p:timing>
    <p:tnLst>
      <p:par>
        <p:cTn dur="indefinite" id="153" nodeType="tmRoot" restart="never">
          <p:childTnLst>
            <p:seq>
              <p:cTn dur="indefinite" id="154" nodeType="mainSeq">
                <p:childTnLst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3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9"/>
                                        <p:tgtEl>
                                          <p:spTgt spid="70">
                                            <p:txEl>
                                              <p:pRg end="33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0"/>
                                        <p:tgtEl>
                                          <p:spTgt spid="70">
                                            <p:txEl>
                                              <p:pRg end="33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4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3"/>
                                        <p:tgtEl>
                                          <p:spTgt spid="70">
                                            <p:txEl>
                                              <p:pRg end="54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4"/>
                                        <p:tgtEl>
                                          <p:spTgt spid="70">
                                            <p:txEl>
                                              <p:pRg end="54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15" st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7"/>
                                        <p:tgtEl>
                                          <p:spTgt spid="70">
                                            <p:txEl>
                                              <p:pRg end="115" st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8"/>
                                        <p:tgtEl>
                                          <p:spTgt spid="70">
                                            <p:txEl>
                                              <p:pRg end="115" st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0" y="365040"/>
            <a:ext cx="10515240" cy="5991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3600">
                <a:solidFill>
                  <a:srgbClr val="404040"/>
                </a:solidFill>
                <a:latin typeface="Agency FB"/>
              </a:rPr>
              <a:t>El “mal” comportamiento que ves es en realidad </a:t>
            </a:r>
            <a:endParaRPr/>
          </a:p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3600">
                <a:solidFill>
                  <a:srgbClr val="404040"/>
                </a:solidFill>
                <a:latin typeface="Agency FB"/>
              </a:rPr>
              <a:t>la </a:t>
            </a:r>
            <a:r>
              <a:rPr lang="es-ES" sz="3600">
                <a:solidFill>
                  <a:srgbClr val="c00000"/>
                </a:solidFill>
                <a:latin typeface="Agency FB"/>
              </a:rPr>
              <a:t>solución equivocada</a:t>
            </a:r>
            <a:r>
              <a:rPr lang="es-ES" sz="3600">
                <a:solidFill>
                  <a:srgbClr val="404040"/>
                </a:solidFill>
                <a:latin typeface="Agency FB"/>
              </a:rPr>
              <a:t> del niño para otro problema </a:t>
            </a:r>
            <a:endParaRPr/>
          </a:p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3600">
                <a:solidFill>
                  <a:srgbClr val="404040"/>
                </a:solidFill>
                <a:latin typeface="Agency FB"/>
              </a:rPr>
              <a:t>(que puede que tú no notes, y que el niño no sea consciente)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0" y="365040"/>
            <a:ext cx="10515240" cy="61434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pPr lvl="3">
              <a:lnSpc>
                <a:spcPct val="150000"/>
              </a:lnSpc>
              <a:buSzPct val="45000"/>
              <a:buFont typeface="StarSymbol"/>
              <a:buChar char=""/>
            </a:pPr>
            <a:r>
              <a:rPr b="1" i="1" lang="es-ES" sz="3200">
                <a:solidFill>
                  <a:srgbClr val="7030a0"/>
                </a:solidFill>
                <a:latin typeface="Century Gothic"/>
              </a:rPr>
              <a:t>“</a:t>
            </a:r>
            <a:r>
              <a:rPr b="1" i="1" lang="es-ES" sz="3200">
                <a:solidFill>
                  <a:srgbClr val="7030a0"/>
                </a:solidFill>
                <a:latin typeface="Century Gothic"/>
              </a:rPr>
              <a:t>Todos merecemos ser tratados con la misma dignidad y respeto”</a:t>
            </a:r>
            <a:endParaRPr/>
          </a:p>
          <a:p>
            <a:endParaRPr/>
          </a:p>
          <a:p>
            <a:pPr lvl="3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3200">
                <a:solidFill>
                  <a:srgbClr val="7030a0"/>
                </a:solidFill>
                <a:latin typeface="Century Gothic"/>
              </a:rPr>
              <a:t>(Lo que no sirve para con otro adulto tampoco sirve para un niño/a)</a:t>
            </a:r>
            <a:endParaRPr/>
          </a:p>
          <a:p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3319560" y="3451680"/>
            <a:ext cx="6825600" cy="39790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50000"/>
              </a:lnSpc>
            </a:pPr>
            <a:r>
              <a:rPr lang="es-ES" sz="3600">
                <a:solidFill>
                  <a:srgbClr val="4b866e"/>
                </a:solidFill>
                <a:latin typeface="Britannic Bold"/>
              </a:rPr>
              <a:t>¿QUÉ ES </a:t>
            </a:r>
            <a:r>
              <a:rPr lang="es-ES" sz="3600">
                <a:solidFill>
                  <a:srgbClr val="ee6e4b"/>
                </a:solidFill>
                <a:latin typeface="Britannic Bold"/>
              </a:rPr>
              <a:t>LO QUE VERDADERAMENTE NECESITA </a:t>
            </a:r>
            <a:r>
              <a:rPr lang="es-ES" sz="3600">
                <a:solidFill>
                  <a:srgbClr val="4b866e"/>
                </a:solidFill>
                <a:latin typeface="Britannic Bold"/>
              </a:rPr>
              <a:t>NUESTRO ALUMNADO?</a:t>
            </a:r>
            <a:endParaRPr/>
          </a:p>
          <a:p>
            <a:endParaRPr/>
          </a:p>
        </p:txBody>
      </p:sp>
      <p:pic>
        <p:nvPicPr>
          <p:cNvPr descr="" id="7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86200" y="0"/>
            <a:ext cx="5691960" cy="3502800"/>
          </a:xfrm>
          <a:prstGeom prst="rect">
            <a:avLst/>
          </a:prstGeom>
        </p:spPr>
      </p:pic>
      <p:sp>
        <p:nvSpPr>
          <p:cNvPr id="78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/>
              <a:t>Lucía Infantes  </a:t>
            </a:r>
            <a:r>
              <a:rPr lang="es-ES"/>
              <a:t>Educadora / Terapeuta gestalt</a:t>
            </a:r>
            <a:endParaRPr/>
          </a:p>
        </p:txBody>
      </p:sp>
    </p:spTree>
  </p:cSld>
  <p:timing>
    <p:tnLst>
      <p:par>
        <p:cTn dur="indefinite" id="169" nodeType="tmRoot" restart="never">
          <p:childTnLst>
            <p:seq>
              <p:cTn dur="indefinite" id="170" nodeType="mainSeq">
                <p:childTnLst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75"/>
                                        <p:tgtEl>
                                          <p:spTgt spid="76">
                                            <p:txEl>
                                              <p:pRg end="5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2593080" y="64980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es-ES" sz="3600">
                <a:solidFill>
                  <a:srgbClr val="993366"/>
                </a:solidFill>
                <a:latin typeface="Century Gothic"/>
              </a:rPr>
              <a:t>Recordando a ese profesor, a esa profesora...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2589120" y="2133720"/>
            <a:ext cx="8915040" cy="3885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20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Qué hacía; qué decía; cómo actuaba;...</a:t>
            </a:r>
            <a:endParaRPr/>
          </a:p>
          <a:p>
            <a:endParaRPr/>
          </a:p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Qué sentías y pensabas con respecto a él o a ella, con respecto a ti o al mundo.</a:t>
            </a:r>
            <a:endParaRPr/>
          </a:p>
          <a:p>
            <a:endParaRPr/>
          </a:p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¿Tomaste alguna decisión por su forma de actuar o de hablar,...?</a:t>
            </a:r>
            <a:endParaRPr/>
          </a:p>
        </p:txBody>
      </p:sp>
      <p:sp>
        <p:nvSpPr>
          <p:cNvPr id="81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593080" y="649800"/>
            <a:ext cx="8911440" cy="1552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</a:pPr>
            <a:r>
              <a:rPr i="1" lang="es-ES" sz="3200">
                <a:solidFill>
                  <a:srgbClr val="993366"/>
                </a:solidFill>
                <a:latin typeface="Century Gothic"/>
              </a:rPr>
              <a:t>Sobre todo, los niños y niñas necesitan</a:t>
            </a:r>
            <a:r>
              <a:rPr i="1" lang="es-ES" sz="3200">
                <a:solidFill>
                  <a:srgbClr val="993366"/>
                </a:solidFill>
                <a:latin typeface="Century Gothic"/>
              </a:rPr>
              <a:t>
</a:t>
            </a:r>
            <a:r>
              <a:rPr i="1" lang="es-ES" sz="3200">
                <a:solidFill>
                  <a:srgbClr val="993366"/>
                </a:solidFill>
                <a:latin typeface="Century Gothic"/>
              </a:rPr>
              <a:t>una persona adulta que: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2589120" y="2133720"/>
            <a:ext cx="8915040" cy="3885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>
              <a:lnSpc>
                <a:spcPct val="20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Les dé 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confianza</a:t>
            </a:r>
            <a:r>
              <a:rPr lang="es-ES">
                <a:solidFill>
                  <a:srgbClr val="404040"/>
                </a:solidFill>
                <a:latin typeface="Century Gothic"/>
              </a:rPr>
              <a:t> y 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seguridad</a:t>
            </a:r>
            <a:r>
              <a:rPr lang="es-ES">
                <a:solidFill>
                  <a:srgbClr val="404040"/>
                </a:solidFill>
                <a:latin typeface="Century Gothic"/>
              </a:rPr>
              <a:t>.</a:t>
            </a:r>
            <a:endParaRPr/>
          </a:p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Esté 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presente</a:t>
            </a:r>
            <a:endParaRPr/>
          </a:p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Les pueda 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contener</a:t>
            </a:r>
            <a:endParaRPr/>
          </a:p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Esté en 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conexión,</a:t>
            </a:r>
            <a:r>
              <a:rPr lang="es-ES">
                <a:solidFill>
                  <a:srgbClr val="404040"/>
                </a:solidFill>
                <a:latin typeface="Century Gothic"/>
              </a:rPr>
              <a:t> en la misma sintonía.</a:t>
            </a:r>
            <a:endParaRPr/>
          </a:p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Cree un 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clima seguro que propicie el aprendizaje</a:t>
            </a:r>
            <a:r>
              <a:rPr lang="es-ES">
                <a:solidFill>
                  <a:srgbClr val="404040"/>
                </a:solidFill>
                <a:latin typeface="Century Gothic"/>
              </a:rPr>
              <a:t>, sin generar miedo, culpa o vergüenza.</a:t>
            </a:r>
            <a:endParaRPr/>
          </a:p>
          <a:p>
            <a:endParaRPr/>
          </a:p>
        </p:txBody>
      </p:sp>
    </p:spTree>
  </p:cSld>
  <p:timing>
    <p:tnLst>
      <p:par>
        <p:cTn dur="indefinite" id="176" nodeType="tmRoot" restart="never">
          <p:childTnLst>
            <p:seq>
              <p:cTn dur="indefinite" id="177" nodeType="mainSeq">
                <p:childTnLst>
                  <p:par>
                    <p:cTn fill="hold" id="178">
                      <p:stCondLst>
                        <p:cond delay="indefinite"/>
                      </p:stCondLst>
                      <p:childTnLst>
                        <p:par>
                          <p:cTn fill="hold" id="179">
                            <p:stCondLst>
                              <p:cond delay="0"/>
                            </p:stCondLst>
                            <p:childTnLst>
                              <p:par>
                                <p:cTn fill="hold" id="18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8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8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189"/>
                                        <p:tgtEl>
                                          <p:spTgt spid="83">
                                            <p:txEl>
                                              <p:pRg end="3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0">
                      <p:stCondLst>
                        <p:cond delay="indefinite"/>
                      </p:stCondLst>
                      <p:childTnLst>
                        <p:par>
                          <p:cTn fill="hold" id="191">
                            <p:stCondLst>
                              <p:cond delay="0"/>
                            </p:stCondLst>
                            <p:childTnLst>
                              <p:par>
                                <p:cTn fill="hold" id="19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5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194"/>
                                        <p:tgtEl>
                                          <p:spTgt spid="83">
                                            <p:txEl>
                                              <p:pRg end="45" st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4" st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199"/>
                                        <p:tgtEl>
                                          <p:spTgt spid="83">
                                            <p:txEl>
                                              <p:pRg end="64" st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0">
                      <p:stCondLst>
                        <p:cond delay="indefinite"/>
                      </p:stCondLst>
                      <p:childTnLst>
                        <p:par>
                          <p:cTn fill="hold" id="201">
                            <p:stCondLst>
                              <p:cond delay="0"/>
                            </p:stCondLst>
                            <p:childTnLst>
                              <p:par>
                                <p:cTn fill="hold" id="20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04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204"/>
                                        <p:tgtEl>
                                          <p:spTgt spid="83">
                                            <p:txEl>
                                              <p:pRg end="104" st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92" st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209"/>
                                        <p:tgtEl>
                                          <p:spTgt spid="83">
                                            <p:txEl>
                                              <p:pRg end="192" st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593080" y="649800"/>
            <a:ext cx="8911440" cy="2283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</a:pPr>
            <a:r>
              <a:rPr i="1" lang="es-ES" sz="3200">
                <a:solidFill>
                  <a:srgbClr val="993366"/>
                </a:solidFill>
                <a:latin typeface="Century Gothic"/>
              </a:rPr>
              <a:t>En la relación con los niños y niñas resulta fundamental la </a:t>
            </a:r>
            <a:r>
              <a:rPr b="1" i="1" lang="es-ES" sz="3200">
                <a:solidFill>
                  <a:srgbClr val="993366"/>
                </a:solidFill>
                <a:latin typeface="Century Gothic"/>
              </a:rPr>
              <a:t>actitud </a:t>
            </a:r>
            <a:r>
              <a:rPr i="1" lang="es-ES" sz="3200">
                <a:solidFill>
                  <a:srgbClr val="993366"/>
                </a:solidFill>
                <a:latin typeface="Century Gothic"/>
              </a:rPr>
              <a:t>y el </a:t>
            </a:r>
            <a:r>
              <a:rPr b="1" i="1" lang="es-ES" sz="3200">
                <a:solidFill>
                  <a:srgbClr val="993366"/>
                </a:solidFill>
                <a:latin typeface="Century Gothic"/>
              </a:rPr>
              <a:t>modelado </a:t>
            </a:r>
            <a:r>
              <a:rPr i="1" lang="es-ES" sz="3200">
                <a:solidFill>
                  <a:srgbClr val="993366"/>
                </a:solidFill>
                <a:latin typeface="Century Gothic"/>
              </a:rPr>
              <a:t>de la persona adulta que los acompaña.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8322840" y="8390520"/>
            <a:ext cx="8915040" cy="2284560"/>
          </a:xfrm>
          <a:prstGeom prst="rect">
            <a:avLst/>
          </a:prstGeom>
        </p:spPr>
      </p:sp>
      <p:pic>
        <p:nvPicPr>
          <p:cNvPr descr="" id="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39640" y="3681720"/>
            <a:ext cx="4762080" cy="2739960"/>
          </a:xfrm>
          <a:prstGeom prst="rect">
            <a:avLst/>
          </a:prstGeom>
        </p:spPr>
      </p:pic>
    </p:spTree>
  </p:cSld>
  <p:timing>
    <p:tnLst>
      <p:par>
        <p:cTn dur="indefinite" id="210" nodeType="tmRoot" restart="never">
          <p:childTnLst>
            <p:seq>
              <p:cTn dur="indefinite" id="211" nodeType="mainSeq">
                <p:childTnLst>
                  <p:par>
                    <p:cTn fill="hold" id="212">
                      <p:stCondLst>
                        <p:cond delay="indefinite"/>
                      </p:stCondLst>
                      <p:childTnLst>
                        <p:par>
                          <p:cTn fill="hold" id="213">
                            <p:stCondLst>
                              <p:cond delay="0"/>
                            </p:stCondLst>
                            <p:childTnLst>
                              <p:par>
                                <p:cTn fill="hold" id="21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1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c00000"/>
                </a:solidFill>
                <a:latin typeface="Century Gothic"/>
              </a:rPr>
              <a:t>Contenidos sesión 1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2589120" y="1532520"/>
            <a:ext cx="8915040" cy="4700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Nuestro mapa: dónde estamos y dónde queremos llegar.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Orígenes de Disciplina positiva: Breve introducción al pensamiento de Adler.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Principios de Disciplina Positiva.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Una mirada a mi ser docente: cuál es mi estilo.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Diferencias de enfoque: escuela tradicional y escuela basada en Disciplina Positiva.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Experimentando las consecuencias de los diferentes estilos.</a:t>
            </a:r>
            <a:endParaRPr/>
          </a:p>
          <a:p>
            <a:pPr>
              <a:lnSpc>
                <a:spcPct val="150000"/>
              </a:lnSpc>
            </a:pPr>
            <a:r>
              <a:rPr b="1" lang="es-ES">
                <a:solidFill>
                  <a:srgbClr val="7030a0"/>
                </a:solidFill>
              </a:rPr>
              <a:t>Y para investigar…</a:t>
            </a:r>
            <a:endParaRPr/>
          </a:p>
        </p:txBody>
      </p:sp>
      <p:sp>
        <p:nvSpPr>
          <p:cNvPr id="41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/>
              <a:t>Lucía Infantes  </a:t>
            </a:r>
            <a:r>
              <a:rPr lang="es-ES"/>
              <a:t>Educadora / Terapeuta gestalt</a:t>
            </a:r>
            <a:endParaRPr/>
          </a:p>
        </p:txBody>
      </p:sp>
    </p:spTree>
  </p:cSld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"/>
                                        <p:tgtEl>
                                          <p:spTgt spid="40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40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130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40">
                                            <p:txEl>
                                              <p:pRg end="130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40">
                                            <p:txEl>
                                              <p:pRg end="130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165" st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"/>
                                        <p:tgtEl>
                                          <p:spTgt spid="40">
                                            <p:txEl>
                                              <p:pRg end="165" st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"/>
                                        <p:tgtEl>
                                          <p:spTgt spid="40">
                                            <p:txEl>
                                              <p:pRg end="165" st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213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2"/>
                                        <p:tgtEl>
                                          <p:spTgt spid="40">
                                            <p:txEl>
                                              <p:pRg end="213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3"/>
                                        <p:tgtEl>
                                          <p:spTgt spid="40">
                                            <p:txEl>
                                              <p:pRg end="213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298" st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8"/>
                                        <p:tgtEl>
                                          <p:spTgt spid="40">
                                            <p:txEl>
                                              <p:pRg end="298" st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9"/>
                                        <p:tgtEl>
                                          <p:spTgt spid="40">
                                            <p:txEl>
                                              <p:pRg end="298" st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358" st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4"/>
                                        <p:tgtEl>
                                          <p:spTgt spid="40">
                                            <p:txEl>
                                              <p:pRg end="358" st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5"/>
                                        <p:tgtEl>
                                          <p:spTgt spid="40">
                                            <p:txEl>
                                              <p:pRg end="358" st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377" st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0"/>
                                        <p:tgtEl>
                                          <p:spTgt spid="40">
                                            <p:txEl>
                                              <p:pRg end="377" st="3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1"/>
                                        <p:tgtEl>
                                          <p:spTgt spid="40">
                                            <p:txEl>
                                              <p:pRg end="377" st="3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179">
                <a:solidFill>
                  <a:srgbClr val="66b232"/>
                </a:solidFill>
                <a:latin typeface="LucidaGrande-Bold"/>
              </a:rPr>
              <a:t>Los 5 criterios para una Disciplina Positiva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1791720" y="1938960"/>
            <a:ext cx="2765520" cy="20599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Ayuda a los niños y niñas a sentirse </a:t>
            </a:r>
            <a:r>
              <a:rPr b="1" lang="es-ES">
                <a:solidFill>
                  <a:srgbClr val="990000"/>
                </a:solidFill>
                <a:latin typeface="Century Gothic"/>
              </a:rPr>
              <a:t>conectados</a:t>
            </a:r>
            <a:endParaRPr/>
          </a:p>
        </p:txBody>
      </p:sp>
      <p:sp>
        <p:nvSpPr>
          <p:cNvPr id="89" name="TextShape 3"/>
          <p:cNvSpPr txBox="1"/>
          <p:nvPr/>
        </p:nvSpPr>
        <p:spPr>
          <a:xfrm>
            <a:off x="4696560" y="1938960"/>
            <a:ext cx="2765520" cy="2059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Es</a:t>
            </a:r>
            <a:r>
              <a:rPr lang="es-ES">
                <a:solidFill>
                  <a:srgbClr val="0000cc"/>
                </a:solidFill>
                <a:latin typeface="Century Gothic"/>
              </a:rPr>
              <a:t> </a:t>
            </a:r>
            <a:r>
              <a:rPr b="1" lang="es-ES">
                <a:solidFill>
                  <a:srgbClr val="0000cc"/>
                </a:solidFill>
                <a:latin typeface="Century Gothic"/>
              </a:rPr>
              <a:t>AMABLE y FIRME</a:t>
            </a:r>
            <a:r>
              <a:rPr b="1" lang="es-ES">
                <a:solidFill>
                  <a:srgbClr val="404040"/>
                </a:solidFill>
                <a:latin typeface="Century Gothic"/>
              </a:rPr>
              <a:t> </a:t>
            </a:r>
            <a:r>
              <a:rPr lang="es-ES">
                <a:solidFill>
                  <a:srgbClr val="404040"/>
                </a:solidFill>
                <a:latin typeface="Century Gothic"/>
              </a:rPr>
              <a:t>al mismo tiempo. Se basa en el respeto mutuo.</a:t>
            </a:r>
            <a:endParaRPr/>
          </a:p>
        </p:txBody>
      </p:sp>
      <p:sp>
        <p:nvSpPr>
          <p:cNvPr id="90" name="TextShape 4"/>
          <p:cNvSpPr txBox="1"/>
          <p:nvPr/>
        </p:nvSpPr>
        <p:spPr>
          <a:xfrm>
            <a:off x="7601040" y="1938960"/>
            <a:ext cx="2765520" cy="2059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Es efectiva </a:t>
            </a:r>
            <a:r>
              <a:rPr b="1" lang="es-ES">
                <a:solidFill>
                  <a:srgbClr val="ff9900"/>
                </a:solidFill>
                <a:latin typeface="Century Gothic"/>
              </a:rPr>
              <a:t>A LARGO PLAZO. </a:t>
            </a:r>
            <a:endParaRPr/>
          </a:p>
        </p:txBody>
      </p:sp>
      <p:sp>
        <p:nvSpPr>
          <p:cNvPr id="91" name="TextShape 5"/>
          <p:cNvSpPr txBox="1"/>
          <p:nvPr/>
        </p:nvSpPr>
        <p:spPr>
          <a:xfrm>
            <a:off x="7601040" y="4195080"/>
            <a:ext cx="2765520" cy="2059920"/>
          </a:xfrm>
          <a:prstGeom prst="rect">
            <a:avLst/>
          </a:prstGeom>
        </p:spPr>
      </p:sp>
      <p:sp>
        <p:nvSpPr>
          <p:cNvPr id="92" name="TextShape 6"/>
          <p:cNvSpPr txBox="1"/>
          <p:nvPr/>
        </p:nvSpPr>
        <p:spPr>
          <a:xfrm>
            <a:off x="4696560" y="4195080"/>
            <a:ext cx="2904480" cy="4616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  <a:buSzPct val="75000"/>
              <a:buFont typeface="StarSymbol"/>
              <a:buChar char=""/>
            </a:pPr>
            <a:r>
              <a:rPr lang="es-ES" sz="2200">
                <a:solidFill>
                  <a:srgbClr val="404040"/>
                </a:solidFill>
                <a:latin typeface="Century Gothic"/>
              </a:rPr>
              <a:t>Invita a los niños y niñas a descubrir sus </a:t>
            </a:r>
            <a:r>
              <a:rPr b="1" lang="es-ES" sz="2200">
                <a:solidFill>
                  <a:srgbClr val="00cccc"/>
                </a:solidFill>
                <a:latin typeface="Century Gothic"/>
              </a:rPr>
              <a:t>capacidades. </a:t>
            </a:r>
            <a:r>
              <a:rPr lang="es-ES" sz="2200">
                <a:solidFill>
                  <a:srgbClr val="000000"/>
                </a:solidFill>
                <a:latin typeface="Century Gothic"/>
              </a:rPr>
              <a:t>Se le alienta a usar de forma constructiva su poder personal y su autonomía</a:t>
            </a:r>
            <a:r>
              <a:rPr lang="es-ES">
                <a:solidFill>
                  <a:srgbClr val="000000"/>
                </a:solidFill>
                <a:latin typeface="Century Gothic"/>
              </a:rPr>
              <a:t>.</a:t>
            </a:r>
            <a:endParaRPr/>
          </a:p>
        </p:txBody>
      </p:sp>
      <p:sp>
        <p:nvSpPr>
          <p:cNvPr id="93" name="TextShape 7"/>
          <p:cNvSpPr txBox="1"/>
          <p:nvPr/>
        </p:nvSpPr>
        <p:spPr>
          <a:xfrm>
            <a:off x="1791720" y="4195080"/>
            <a:ext cx="2765520" cy="21384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5000"/>
              <a:buFont typeface="StarSymbol"/>
              <a:buChar char=""/>
            </a:pPr>
            <a:r>
              <a:rPr lang="es-ES">
                <a:solidFill>
                  <a:srgbClr val="404040"/>
                </a:solidFill>
                <a:latin typeface="Century Gothic"/>
              </a:rPr>
              <a:t>Enseña </a:t>
            </a:r>
            <a:r>
              <a:rPr b="1" lang="es-ES">
                <a:solidFill>
                  <a:srgbClr val="663399"/>
                </a:solidFill>
                <a:latin typeface="Century Gothic"/>
              </a:rPr>
              <a:t>HABILIDADES PARA LA VIDA</a:t>
            </a:r>
            <a:r>
              <a:rPr lang="es-ES">
                <a:solidFill>
                  <a:srgbClr val="404040"/>
                </a:solidFill>
                <a:latin typeface="Century Gothic"/>
              </a:rPr>
              <a:t>: sociales, emocionales y cognitivas.</a:t>
            </a:r>
            <a:endParaRPr/>
          </a:p>
        </p:txBody>
      </p:sp>
      <p:sp>
        <p:nvSpPr>
          <p:cNvPr id="94" name="TextShape 8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  <p:timing>
    <p:tnLst>
      <p:par>
        <p:cTn dur="indefinite" id="219" nodeType="tmRoot" restart="never">
          <p:childTnLst>
            <p:seq>
              <p:cTn dur="indefinite" id="220" nodeType="mainSeq">
                <p:childTnLst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25"/>
                                        <p:tgtEl>
                                          <p:spTgt spid="89">
                                            <p:txEl>
                                              <p:pRg end="6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6">
                      <p:stCondLst>
                        <p:cond delay="indefinite"/>
                      </p:stCondLst>
                      <p:childTnLst>
                        <p:par>
                          <p:cTn fill="hold" id="227">
                            <p:stCondLst>
                              <p:cond delay="0"/>
                            </p:stCondLst>
                            <p:childTnLst>
                              <p:par>
                                <p:cTn fill="hold" id="2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30"/>
                                        <p:tgtEl>
                                          <p:spTgt spid="88">
                                            <p:txEl>
                                              <p:pRg end="4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id="23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35"/>
                                        <p:tgtEl>
                                          <p:spTgt spid="90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6">
                      <p:stCondLst>
                        <p:cond delay="indefinite"/>
                      </p:stCondLst>
                      <p:childTnLst>
                        <p:par>
                          <p:cTn fill="hold" id="237">
                            <p:stCondLst>
                              <p:cond delay="0"/>
                            </p:stCondLst>
                            <p:childTnLst>
                              <p:par>
                                <p:cTn fill="hold" id="2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40"/>
                                        <p:tgtEl>
                                          <p:spTgt spid="93">
                                            <p:txEl>
                                              <p:pRg end="6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3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45"/>
                                        <p:tgtEl>
                                          <p:spTgt spid="92">
                                            <p:txEl>
                                              <p:pRg end="13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 sz="3200">
                <a:solidFill>
                  <a:srgbClr val="404040"/>
                </a:solidFill>
                <a:latin typeface="Century Gothic"/>
              </a:rPr>
              <a:t>No podemos construir sobre deficiencias, sólo sobre fortalezas.</a:t>
            </a:r>
            <a:endParaRPr/>
          </a:p>
          <a:p>
            <a:pPr algn="ctr">
              <a:lnSpc>
                <a:spcPct val="150000"/>
              </a:lnSpc>
            </a:pPr>
            <a:r>
              <a:rPr lang="es-ES" sz="3200">
                <a:solidFill>
                  <a:srgbClr val="404040"/>
                </a:solidFill>
                <a:latin typeface="Century Gothic"/>
              </a:rPr>
              <a:t>No podemos ayudar a nuestro alumnado</a:t>
            </a:r>
            <a:endParaRPr/>
          </a:p>
          <a:p>
            <a:pPr algn="ctr">
              <a:lnSpc>
                <a:spcPct val="150000"/>
              </a:lnSpc>
            </a:pPr>
            <a:r>
              <a:rPr lang="es-ES" sz="3200">
                <a:solidFill>
                  <a:srgbClr val="404040"/>
                </a:solidFill>
                <a:latin typeface="Century Gothic"/>
              </a:rPr>
              <a:t>(ni a nadie) a tener fe en ellos mismos mientras nosotros no tengamos fe en ellos. </a:t>
            </a:r>
            <a:endParaRPr/>
          </a:p>
          <a:p>
            <a:pPr>
              <a:lnSpc>
                <a:spcPct val="150000"/>
              </a:lnSpc>
            </a:pP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(Dreikurs)</a:t>
            </a:r>
            <a:endParaRPr/>
          </a:p>
        </p:txBody>
      </p:sp>
    </p:spTree>
  </p:cSld>
  <p:timing>
    <p:tnLst>
      <p:par>
        <p:cTn dur="indefinite" id="246" nodeType="tmRoot" restart="never">
          <p:childTnLst>
            <p:seq>
              <p:cTn dur="indefinite" id="247" nodeType="mainSeq">
                <p:childTnLst>
                  <p:par>
                    <p:cTn fill="hold" id="248">
                      <p:stCondLst>
                        <p:cond delay="indefinite"/>
                      </p:stCondLst>
                      <p:childTnLst>
                        <p:par>
                          <p:cTn fill="hold" id="249">
                            <p:stCondLst>
                              <p:cond delay="0"/>
                            </p:stCondLst>
                            <p:childTnLst>
                              <p:par>
                                <p:cTn fill="hold" id="2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52"/>
                                        <p:tgtEl>
                                          <p:spTgt spid="95">
                                            <p:txEl>
                                              <p:pRg end="6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01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57"/>
                                        <p:tgtEl>
                                          <p:spTgt spid="95">
                                            <p:txEl>
                                              <p:pRg end="101" st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8">
                      <p:stCondLst>
                        <p:cond delay="indefinite"/>
                      </p:stCondLst>
                      <p:childTnLst>
                        <p:par>
                          <p:cTn fill="hold" id="259">
                            <p:stCondLst>
                              <p:cond delay="0"/>
                            </p:stCondLst>
                            <p:childTnLst>
                              <p:par>
                                <p:cTn fill="hold" id="2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85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62"/>
                                        <p:tgtEl>
                                          <p:spTgt spid="95">
                                            <p:txEl>
                                              <p:pRg end="185" st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3">
                      <p:stCondLst>
                        <p:cond delay="indefinite"/>
                      </p:stCondLst>
                      <p:childTnLst>
                        <p:par>
                          <p:cTn fill="hold" id="264">
                            <p:stCondLst>
                              <p:cond delay="0"/>
                            </p:stCondLst>
                            <p:childTnLst>
                              <p:par>
                                <p:cTn fill="hold" id="26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14" st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67"/>
                                        <p:tgtEl>
                                          <p:spTgt spid="95">
                                            <p:txEl>
                                              <p:pRg end="214" st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6" name="Imagen 1"/>
          <p:cNvPicPr/>
          <p:nvPr/>
        </p:nvPicPr>
        <p:blipFill>
          <a:blip r:embed="rId1">
            <a:lum bright="-50000"/>
          </a:blip>
          <a:stretch>
            <a:fillRect/>
          </a:stretch>
        </p:blipFill>
        <p:spPr>
          <a:xfrm>
            <a:off x="2590920" y="1521000"/>
            <a:ext cx="7143480" cy="3375000"/>
          </a:xfrm>
          <a:prstGeom prst="rect">
            <a:avLst/>
          </a:prstGeom>
        </p:spPr>
      </p:pic>
      <p:sp>
        <p:nvSpPr>
          <p:cNvPr id="97" name="TextShape 1"/>
          <p:cNvSpPr txBox="1"/>
          <p:nvPr/>
        </p:nvSpPr>
        <p:spPr>
          <a:xfrm>
            <a:off x="1996200" y="546840"/>
            <a:ext cx="8606520" cy="5415840"/>
          </a:xfrm>
          <a:prstGeom prst="rect">
            <a:avLst/>
          </a:prstGeom>
        </p:spPr>
      </p:sp>
      <p:sp>
        <p:nvSpPr>
          <p:cNvPr id="98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440" y="1128600"/>
            <a:ext cx="10514880" cy="4616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buSzPct val="45000"/>
              <a:buFont typeface="Wingdings 3"/>
              <a:buChar char=""/>
            </a:pPr>
            <a:r>
              <a:rPr lang="es-ES" sz="4400">
                <a:solidFill>
                  <a:srgbClr val="7030a0"/>
                </a:solidFill>
                <a:latin typeface="Century Gothic"/>
              </a:rPr>
              <a:t>Diferencias de enfoque</a:t>
            </a:r>
            <a:r>
              <a:rPr lang="es-ES" sz="4400">
                <a:solidFill>
                  <a:srgbClr val="660033"/>
                </a:solidFill>
                <a:latin typeface="AR DARLING"/>
              </a:rPr>
              <a:t>:</a:t>
            </a:r>
            <a:endParaRPr/>
          </a:p>
          <a:p>
            <a:pPr algn="ctr"/>
            <a:r>
              <a:rPr lang="es-ES" sz="4400">
                <a:solidFill>
                  <a:srgbClr val="660033"/>
                </a:solidFill>
                <a:latin typeface="AR DARLING"/>
              </a:rPr>
              <a:t>escuelas tradicionales y disciplina positiva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50000"/>
              </a:lnSpc>
            </a:pPr>
            <a:r>
              <a:rPr lang="es-ES" sz="2750">
                <a:solidFill>
                  <a:srgbClr val="99284c"/>
                </a:solidFill>
                <a:latin typeface="Arial Black"/>
              </a:rPr>
              <a:t>“</a:t>
            </a:r>
            <a:r>
              <a:rPr lang="es-ES" sz="2750">
                <a:solidFill>
                  <a:srgbClr val="99284c"/>
                </a:solidFill>
                <a:latin typeface="Arial Black"/>
              </a:rPr>
              <a:t>¿De dónde sacamos la loca idea </a:t>
            </a:r>
            <a:endParaRPr/>
          </a:p>
          <a:p>
            <a:pPr algn="ctr">
              <a:lnSpc>
                <a:spcPct val="150000"/>
              </a:lnSpc>
            </a:pPr>
            <a:r>
              <a:rPr lang="es-ES" sz="2750">
                <a:solidFill>
                  <a:srgbClr val="99284c"/>
                </a:solidFill>
                <a:latin typeface="Arial Black"/>
              </a:rPr>
              <a:t>de que para que los niños se porten bien</a:t>
            </a:r>
            <a:endParaRPr/>
          </a:p>
          <a:p>
            <a:pPr algn="ctr">
              <a:lnSpc>
                <a:spcPct val="150000"/>
              </a:lnSpc>
            </a:pPr>
            <a:r>
              <a:rPr lang="es-ES" sz="2750">
                <a:solidFill>
                  <a:srgbClr val="99284c"/>
                </a:solidFill>
                <a:latin typeface="Arial Black"/>
              </a:rPr>
              <a:t>primero los tenemos que hacer sentir mal?·”</a:t>
            </a:r>
            <a:endParaRPr/>
          </a:p>
          <a:p>
            <a:pPr algn="r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 sz="2750">
                <a:solidFill>
                  <a:srgbClr val="99284c"/>
                </a:solidFill>
                <a:latin typeface="AR ESSENCE"/>
              </a:rPr>
              <a:t>Jane Nelsen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s-ES" sz="3600">
                <a:solidFill>
                  <a:srgbClr val="325949"/>
                </a:solidFill>
                <a:latin typeface="Century Gothic"/>
              </a:rPr>
              <a:t>A modo de síntesis…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2939400" y="1972800"/>
            <a:ext cx="3992400" cy="576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s-ES" sz="2400">
                <a:solidFill>
                  <a:srgbClr val="c00000"/>
                </a:solidFill>
              </a:rPr>
              <a:t>Escuela tradicional</a:t>
            </a:r>
            <a:endParaRPr/>
          </a:p>
        </p:txBody>
      </p:sp>
      <p:sp>
        <p:nvSpPr>
          <p:cNvPr id="103" name="TextShape 3"/>
          <p:cNvSpPr txBox="1"/>
          <p:nvPr/>
        </p:nvSpPr>
        <p:spPr>
          <a:xfrm>
            <a:off x="2589120" y="2548800"/>
            <a:ext cx="4342680" cy="335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r>
              <a:rPr lang="es-ES"/>
              <a:t>El propósito de la escuela es: el </a:t>
            </a:r>
            <a:r>
              <a:rPr b="1" lang="es-ES"/>
              <a:t>aprendizaje académico</a:t>
            </a:r>
            <a:r>
              <a:rPr lang="es-ES"/>
              <a:t>.</a:t>
            </a:r>
            <a:endParaRPr/>
          </a:p>
          <a:p>
            <a:r>
              <a:rPr lang="es-ES"/>
              <a:t>La disciplina debe apoyar la excelencia académica.</a:t>
            </a:r>
            <a:endParaRPr/>
          </a:p>
          <a:p>
            <a:r>
              <a:rPr lang="es-ES"/>
              <a:t>Las estrategias de disciplina son el “</a:t>
            </a:r>
            <a:r>
              <a:rPr b="1" lang="es-ES"/>
              <a:t>control</a:t>
            </a:r>
            <a:r>
              <a:rPr lang="es-ES"/>
              <a:t>” del alumnado con </a:t>
            </a:r>
            <a:r>
              <a:rPr b="1" lang="es-ES"/>
              <a:t>premios</a:t>
            </a:r>
            <a:r>
              <a:rPr lang="es-ES"/>
              <a:t> y </a:t>
            </a:r>
            <a:r>
              <a:rPr b="1" lang="es-ES"/>
              <a:t>castigos</a:t>
            </a:r>
            <a:r>
              <a:rPr lang="es-ES"/>
              <a:t>.</a:t>
            </a:r>
            <a:endParaRPr/>
          </a:p>
          <a:p>
            <a:endParaRPr/>
          </a:p>
        </p:txBody>
      </p:sp>
      <p:sp>
        <p:nvSpPr>
          <p:cNvPr id="104" name="TextShape 4"/>
          <p:cNvSpPr txBox="1"/>
          <p:nvPr/>
        </p:nvSpPr>
        <p:spPr>
          <a:xfrm>
            <a:off x="7506720" y="1969560"/>
            <a:ext cx="3998520" cy="576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s-ES" sz="2400">
                <a:solidFill>
                  <a:srgbClr val="c00000"/>
                </a:solidFill>
              </a:rPr>
              <a:t>Disciplina Positiva</a:t>
            </a:r>
            <a:endParaRPr/>
          </a:p>
        </p:txBody>
      </p:sp>
      <p:sp>
        <p:nvSpPr>
          <p:cNvPr id="105" name="TextShape 5"/>
          <p:cNvSpPr txBox="1"/>
          <p:nvPr/>
        </p:nvSpPr>
        <p:spPr>
          <a:xfrm>
            <a:off x="7166880" y="2545560"/>
            <a:ext cx="4338360" cy="335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r>
              <a:rPr lang="es-ES"/>
              <a:t>El alumnado necesita aprender </a:t>
            </a:r>
            <a:r>
              <a:rPr b="1" lang="es-ES"/>
              <a:t>habilidades socio-emocionales </a:t>
            </a:r>
            <a:r>
              <a:rPr lang="es-ES"/>
              <a:t>para aprender lo académico.</a:t>
            </a:r>
            <a:endParaRPr/>
          </a:p>
          <a:p>
            <a:r>
              <a:rPr lang="es-ES"/>
              <a:t>La disciplina se basa en el </a:t>
            </a:r>
            <a:r>
              <a:rPr b="1" lang="es-ES"/>
              <a:t>respeto mutuo</a:t>
            </a:r>
            <a:r>
              <a:rPr lang="es-ES"/>
              <a:t>, siendo amable y firme.</a:t>
            </a:r>
            <a:endParaRPr/>
          </a:p>
          <a:p>
            <a:r>
              <a:rPr lang="es-ES"/>
              <a:t>Se busca la </a:t>
            </a:r>
            <a:r>
              <a:rPr b="1" lang="es-ES"/>
              <a:t>cooperación</a:t>
            </a:r>
            <a:r>
              <a:rPr lang="es-ES"/>
              <a:t> del alumnado: “ganarse a los niños y niñas y no tratar de ganarles”.</a:t>
            </a:r>
            <a:endParaRPr/>
          </a:p>
        </p:txBody>
      </p:sp>
      <p:sp>
        <p:nvSpPr>
          <p:cNvPr id="106" name="TextShape 6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  <p:timing>
    <p:tnLst>
      <p:par>
        <p:cTn dur="indefinite" id="268" nodeType="tmRoot" restart="never">
          <p:childTnLst>
            <p:seq>
              <p:cTn dur="indefinite" id="269" nodeType="mainSeq">
                <p:childTnLst>
                  <p:par>
                    <p:cTn fill="hold" id="270">
                      <p:stCondLst>
                        <p:cond delay="indefinite"/>
                      </p:stCondLst>
                      <p:childTnLst>
                        <p:par>
                          <p:cTn fill="hold" id="271">
                            <p:stCondLst>
                              <p:cond delay="0"/>
                            </p:stCondLst>
                            <p:childTnLst>
                              <p:par>
                                <p:cTn fill="hold" id="27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4">
                      <p:stCondLst>
                        <p:cond delay="indefinite"/>
                      </p:stCondLst>
                      <p:childTnLst>
                        <p:par>
                          <p:cTn fill="hold" id="275">
                            <p:stCondLst>
                              <p:cond delay="0"/>
                            </p:stCondLst>
                            <p:childTnLst>
                              <p:par>
                                <p:cTn fill="hold" id="27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8">
                      <p:stCondLst>
                        <p:cond delay="indefinite"/>
                      </p:stCondLst>
                      <p:childTnLst>
                        <p:par>
                          <p:cTn fill="hold" id="279">
                            <p:stCondLst>
                              <p:cond delay="0"/>
                            </p:stCondLst>
                            <p:childTnLst>
                              <p:par>
                                <p:cTn fill="hold" id="28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282"/>
                                        <p:tgtEl>
                                          <p:spTgt spid="103">
                                            <p:txEl>
                                              <p:pRg end="58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09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287"/>
                                        <p:tgtEl>
                                          <p:spTgt spid="103">
                                            <p:txEl>
                                              <p:pRg end="109" st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8">
                      <p:stCondLst>
                        <p:cond delay="indefinite"/>
                      </p:stCondLst>
                      <p:childTnLst>
                        <p:par>
                          <p:cTn fill="hold" id="289">
                            <p:stCondLst>
                              <p:cond delay="0"/>
                            </p:stCondLst>
                            <p:childTnLst>
                              <p:par>
                                <p:cTn fill="hold" id="29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93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292"/>
                                        <p:tgtEl>
                                          <p:spTgt spid="103">
                                            <p:txEl>
                                              <p:pRg end="193" st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3">
                      <p:stCondLst>
                        <p:cond delay="indefinite"/>
                      </p:stCondLst>
                      <p:childTnLst>
                        <p:par>
                          <p:cTn fill="hold" id="294">
                            <p:stCondLst>
                              <p:cond delay="0"/>
                            </p:stCondLst>
                            <p:childTnLst>
                              <p:par>
                                <p:cTn fill="hold" id="2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7">
                      <p:stCondLst>
                        <p:cond delay="indefinite"/>
                      </p:stCondLst>
                      <p:childTnLst>
                        <p:par>
                          <p:cTn fill="hold" id="298">
                            <p:stCondLst>
                              <p:cond delay="0"/>
                            </p:stCondLst>
                            <p:childTnLst>
                              <p:par>
                                <p:cTn fill="hold" id="29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9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01"/>
                                        <p:tgtEl>
                                          <p:spTgt spid="105">
                                            <p:txEl>
                                              <p:pRg end="89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2">
                      <p:stCondLst>
                        <p:cond delay="indefinite"/>
                      </p:stCondLst>
                      <p:childTnLst>
                        <p:par>
                          <p:cTn fill="hold" id="303">
                            <p:stCondLst>
                              <p:cond delay="0"/>
                            </p:stCondLst>
                            <p:childTnLst>
                              <p:par>
                                <p:cTn fill="hold" id="30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55" st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06"/>
                                        <p:tgtEl>
                                          <p:spTgt spid="105">
                                            <p:txEl>
                                              <p:pRg end="155" st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7">
                      <p:stCondLst>
                        <p:cond delay="indefinite"/>
                      </p:stCondLst>
                      <p:childTnLst>
                        <p:par>
                          <p:cTn fill="hold" id="308">
                            <p:stCondLst>
                              <p:cond delay="0"/>
                            </p:stCondLst>
                            <p:childTnLst>
                              <p:par>
                                <p:cTn fill="hold" id="30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48" st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11"/>
                                        <p:tgtEl>
                                          <p:spTgt spid="105">
                                            <p:txEl>
                                              <p:pRg end="248" st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07" name="TextShape 1"/><p:cNvSpPr txBox="1"/><p:nvPr/></p:nvSpPr><p:spPr><a:xfrm><a:off x="2593080" y="624240"/><a:ext cx="8911440" cy="1280520"/></a:xfrm><a:prstGeom prst="rect"><a:avLst/></a:prstGeom></p:spPr><p:txBody><a:bodyPr bIns="45000" lIns="90000" rIns="90000" tIns="45000"/><a:p><a:r><a:rPr b="1" lang="es-ES" sz="3600"><a:solidFill><a:srgbClr val="325949"/></a:solidFill><a:latin typeface="Century Gothic"/></a:rPr><a:t>Qué es Disciplina Positiva</a:t></a:r><a:endParaRPr/></a:p></p:txBody></p:sp><p:sp><p:nvSpPr><p:cNvPr id="108" name="TextShape 2"/><p:cNvSpPr txBox="1"/><p:nvPr/></p:nvSpPr><p:spPr><a:xfrm><a:off x="2939400" y="1926720"/><a:ext cx="3992400" cy="46080"/></a:xfrm><a:prstGeom prst="rect"><a:avLst/></a:prstGeom></p:spPr></p:sp><p:sp><p:nvSpPr><p:cNvPr id="109" name="TextShape 3"/><p:cNvSpPr txBox="1"/><p:nvPr/></p:nvSpPr><p:spPr><a:xfrm><a:off x="2589120" y="2548800"/><a:ext cx="7018200" cy="4616280"/></a:xfrm><a:prstGeom prst="rect"><a:avLst/></a:prstGeom></p:spPr><p:txBody><a:bodyPr bIns="45000" lIns="90000" rIns="90000" tIns="45000"/><a:p><a:r><a:rPr lang="es-ES"></a:rPr><a:t>Ni gritos ni castigos.</a:t></a:r><a:endParaRPr/></a:p><a:p><a:r><a:rPr lang="es-ES"></a:rPr><a:t>La disciplina se basa en el respeto mutuo, siendo amable y firme.</a:t></a:r><a:endParaRPr/></a:p><a:p><a:r><a:rPr lang="es-ES"></a:rPr><a:t>Se busca la cooperación del alumnado: “ganarse a los niños y niñas y no tratar de ganarles”.</a:t></a:r><a:endParaRPr/></a:p><a:p><a:r><a:rPr lang="es-ES"></a:rPr><a:t>La forma de relacionarse es el reconocimiento y el afecto, la claridad y la consistencia en las normas.</a:t></a:r><a:endParaRPr/></a:p><a:p><a:r><a:rPr lang="es-ES"></a:rPr><a:t>Evita lastimar a los niños y niñas con actos o comentarios.</a:t></a:r><a:endParaRPr/></a:p><a:p><a:endParaRPr/></a:p><a:p><a:endParaRPr/></a:p></p:txBody></p:sp><p:sp><p:nvSpPr><p:cNvPr id="110" name="TextShape 4"/><p:cNvSpPr txBox="1"/><p:nvPr/></p:nvSpPr><p:spPr><a:xfrm><a:off x="7506720" y="1969560"/><a:ext cx="3998520" cy="576000"/></a:xfrm><a:prstGeom prst="rect"><a:avLst/></a:prstGeom></p:spPr></p:sp><p:sp><p:nvSpPr><p:cNvPr id="111" name="TextShape 5"/><p:cNvSpPr txBox="1"/><p:nvPr/></p:nvSpPr><p:spPr><a:xfrm><a:off x="9607680" y="2545560"/><a:ext cx="1897560" cy="3353760"/></a:xfrm><a:prstGeom prst="rect"><a:avLst/></a:prstGeom></p:spPr></p:sp><p:sp><p:nvSpPr><p:cNvPr id="112" name="TextShape 6"/><p:cNvSpPr txBox="1"/><p:nvPr/></p:nvSpPr><p:spPr><a:xfrm><a:off x="2589120" y="6135840"/><a:ext cx="7619760" cy="364680"/></a:xfrm><a:prstGeom prst="rect"><a:avLst/></a:prstGeom></p:spPr><p:txBody><a:bodyPr bIns="45000" lIns="90000" rIns="90000" tIns="45000"/><a:p><a:pPr algn="ctr"></a:pPr><a:r><a:rPr lang="es-ES"></a:rPr><a:t>Lucía Infantes  Educadora / Terapeuta gestalt</a:t></a:r><a:endParaRPr/></a:p></p:txBody></p:sp></p:spTree></p:cSld><p:timing><p:tnLst><p:par><p:cTn dur="indefinite" id="312" nodeType="tmRoot" restart="never"><p:childTnLst><p:seq><p:cTn dur="indefinite" id="313" nodeType="mainSeq"><p:childTnLst><p:par><p:cTn fill="hold" id="314"><p:stCondLst><p:cond delay="indefinite"/></p:stCondLst><p:childTnLst><p:par><p:cTn fill="hold" id="315"><p:stCondLst><p:cond delay="0"/></p:stCondLst><p:childTnLst><p:par><p:cTn fill="hold" id="316" nodeType="clickEffect" presetClass="entr" presetID="1"><p:stCondLst><p:cond delay="0"/></p:stCondLst><p:childTnLst><p:set><p:cBhvr><p:cTn dur="1" fill="hold" id="317"><p:stCondLst><p:cond delay="0"/></p:stCondLst></p:cTn><p:tgtEl><p:spTgt spid="107"></p:spTgt></p:tgtEl><p:attrNameLst><p:attrName>style.visibility</p:attrName></p:attrNameLst></p:cBhvr><p:to><p:strVal val="visible"/></p:to></p:set></p:childTnLst></p:cTn></p:par></p:childTnLst></p:cTn></p:par></p:childTnLst></p:cTn></p:par><p:par><p:cTn fill="hold" id="318"><p:stCondLst><p:cond delay="indefinite"/></p:stCondLst><p:childTnLst><p:par><p:cTn fill="hold" id="319"><p:stCondLst><p:cond delay="0"/></p:stCondLst><p:childTnLst><p:par><p:cTn fill="hold" id="320" nodeType="clickEffect" presetClass="entr" presetID="1"><p:stCondLst><p:cond delay="0"/></p:stCondLst><p:endCondLst><p:cond delay="9000"/></p:stCondLst><p:childTnLst><p:set><p:cBhvr><p:cTn dur="1" fill="hold" id="321"><p:stCondLst><p:cond delay="0"/></p:stCondLst></p:cTn><p:tgtEl><p:spTgt spid="108"><p:txEl><p:pRg end="1" st="0"/></p:txEl></p:spTgt></p:tgtEl><p:attrNameLst><p:attrName>style.visibility</p:attrName></p:attrNameLst></p:cBhvr><p:to><p:strVal val="visible"/></p:to></p:set></p:childTnLst></p:cTn></p:par></p:childTnLst></p:cTn></p:par></p:childTnLst></p:cTn></p:par><p:par><p:cTn fill="hold" id="322"><p:stCondLst><p:cond delay="indefinite"/></p:stCondLst><p:childTnLst><p:par><p:cTn fill="hold" id="323"><p:stCondLst><p:cond delay="0"/></p:stCondLst><p:childTnLst><p:par><p:cTn fill="hold" id="324" nodeType="clickEffect" presetClass="entr" presetID="1"><p:stCondLst><p:cond delay="0"/></p:stCondLst><p:endCondLst><p:cond delay="13000"/></p:stCondLst><p:childTnLst><p:set><p:cBhvr><p:cTn dur="1" fill="hold" id="325"><p:stCondLst><p:cond delay="0"/></p:stCondLst></p:cTn><p:tgtEl><p:spTgt spid="110"><p:txEl><p:pRg end="1" st="0"/></p:txEl></p:spTgt></p:tgtEl><p:attrNameLst><p:attrName>style.visibility</p:attrName></p:attrNameLst></p:cBhvr><p:to><p:strVal val="visible"/></p:to></p:set></p:childTnLst></p:cTn></p:par></p:childTnLst></p:cTn></p:par></p:childTnLst></p:cTn></p:par><p:par><p:cTn fill="hold" id="326"><p:stCondLst><p:cond delay="indefinite"/></p:stCondLst><p:childTnLst><p:par><p:cTn fill="hold" id="327"><p:stCondLst><p:cond delay="0"/></p:stCondLst><p:childTnLst><p:par><p:cTn fill="hold" id="328" nodeType="clickEffect" presetClass="entr" presetID="1"><p:stCondLst><p:cond delay="0"/></p:stCondLst><p:childTnLst><p:set><p:cBhvr><p:cTn dur="1" fill="hold" id="329"><p:stCondLst><p:cond delay="0"/></p:stCondLst></p:cTn><p:tgtEl><p:spTgt spid="109"><p:txEl><p:pRg end="23" st="0"/></p:txEl></p:spTgt></p:tgtEl><p:attrNameLst><p:attrName>style.visibility</p:attrName></p:attrNameLst></p:cBhvr><p:to><p:strVal val="visible"/></p:to></p:set></p:childTnLst></p:cTn></p:par></p:childTnLst></p:cTn></p:par></p:childTnLst></p:cTn></p:par><p:par><p:cTn fill="hold" id="330"><p:stCondLst><p:cond delay="indefinite"/></p:stCondLst><p:childTnLst><p:par><p:cTn fill="hold" id="331"><p:stCondLst><p:cond delay="0"/></p:stCondLst><p:childTnLst><p:par><p:cTn fill="hold" id="332" nodeType="clickEffect" presetClass="entr" presetID="1"><p:stCondLst><p:cond delay="0"/></p:stCondLst><p:childTnLst><p:set><p:cBhvr><p:cTn dur="1" fill="hold" id="333"><p:stCondLst><p:cond delay="0"/></p:stCondLst></p:cTn><p:tgtEl><p:spTgt spid="109"><p:txEl><p:pRg end="89" st="23"/></p:txEl></p:spTgt></p:tgtEl><p:attrNameLst><p:attrName>style.visibility</p:attrName></p:attrNameLst></p:cBhvr><p:to><p:strVal val="visible"/></p:to></p:set></p:childTnLst></p:cTn></p:par></p:childTnLst></p:cTn></p:par></p:childTnLst></p:cTn></p:par><p:par><p:cTn fill="hold" id="334"><p:stCondLst><p:cond delay="indefinite"/></p:stCondLst><p:childTnLst><p:par><p:cTn fill="hold" id="335"><p:stCondLst><p:cond delay="0"/></p:stCondLst><p:childTnLst><p:par><p:cTn fill="hold" id="336" nodeType="clickEffect" presetClass="entr" presetID="1"><p:stCondLst><p:cond delay="0"/></p:stCondLst><p:childTnLst><p:set><p:cBhvr><p:cTn dur="1" fill="hold" id="337"><p:stCondLst><p:cond delay="0"/></p:stCondLst></p:cTn><p:tgtEl><p:spTgt spid="109"><p:txEl><p:pRg end="182" st="89"/></p:txEl></p:spTgt></p:tgtEl><p:attrNameLst><p:attrName>style.visibility</p:attrName></p:attrNameLst></p:cBhvr><p:to><p:strVal val="visible"/></p:to></p:set></p:childTnLst></p:cTn></p:par></p:childTnLst></p:cTn></p:par></p:childTnLst></p:cTn></p:par><p:par><p:cTn fill="hold" id="338"><p:stCondLst><p:cond delay="indefinite"/></p:stCondLst><p:childTnLst><p:par><p:cTn fill="hold" id="339"><p:stCondLst><p:cond delay="0"/></p:stCondLst><p:childTnLst><p:par><p:cTn fill="hold" id="340" nodeType="clickEffect" presetClass="entr" presetID="1"><p:stCondLst><p:cond delay="0"/></p:stCondLst><p:childTnLst><p:set><p:cBhvr><p:cTn dur="1" fill="hold" id="341"><p:stCondLst><p:cond delay="0"/></p:stCondLst></p:cTn><p:tgtEl><p:spTgt spid="109"><p:txEl><p:pRg end="286" st="182"/></p:txEl></p:spTgt></p:tgtEl><p:attrNameLst><p:attrName>style.visibility</p:attrName></p:attrNameLst></p:cBhvr><p:to><p:strVal val="visible"/></p:to></p:set></p:childTnLst></p:cTn></p:par></p:childTnLst></p:cTn></p:par></p:childTnLst></p:cTn></p:par><p:par><p:cTn fill="hold" id="342"><p:stCondLst><p:cond delay="indefinite"/></p:stCondLst><p:childTnLst><p:par><p:cTn fill="hold" id="343"><p:stCondLst><p:cond delay="0"/></p:stCondLst><p:childTnLst><p:par><p:cTn fill="hold" id="344" nodeType="clickEffect" presetClass="entr" presetID="1"><p:stCondLst><p:cond delay="0"/></p:stCondLst><p:childTnLst><p:set><p:cBhvr><p:cTn dur="1" fill="hold" id="345"><p:stCondLst><p:cond delay="0"/></p:stCondLst></p:cTn><p:tgtEl><p:spTgt spid="109"><p:txEl><p:pRg end="346" st="286"/></p:txEl></p:spTgt></p:tgtEl><p:attrNameLst><p:attrName>style.visibility</p:attrName></p:attrNameLst></p:cBhvr><p:to><p:strVal val="visible"/></p:to></p:set></p:childTnLst></p:cTn></p:par></p:childTnLst></p:cTn></p:par></p:childTnLst></p:cTn></p:par></p:childTnLst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ctr"/>
            <a:r>
              <a:rPr b="1" i="1" lang="es-ES" sz="3200">
                <a:solidFill>
                  <a:srgbClr val="a53010"/>
                </a:solidFill>
                <a:latin typeface="Berlin Sans FB Demi"/>
              </a:rPr>
              <a:t>AMABLE Y FIRME, </a:t>
            </a:r>
            <a:endParaRPr/>
          </a:p>
          <a:p>
            <a:pPr algn="ctr"/>
            <a:r>
              <a:rPr b="1" lang="es-ES" sz="3200">
                <a:solidFill>
                  <a:srgbClr val="a53010"/>
                </a:solidFill>
                <a:latin typeface="Berlin Sans FB Demi"/>
              </a:rPr>
              <a:t> </a:t>
            </a:r>
            <a:r>
              <a:rPr b="1" lang="es-ES" sz="3200">
                <a:solidFill>
                  <a:srgbClr val="a53010"/>
                </a:solidFill>
                <a:latin typeface="Berlin Sans FB Demi"/>
              </a:rPr>
              <a:t>diferencia entre estilos educativos</a:t>
            </a:r>
            <a:endParaRPr/>
          </a:p>
          <a:p>
            <a:endParaRPr/>
          </a:p>
          <a:p>
            <a:endParaRPr/>
          </a:p>
          <a:p>
            <a:pPr algn="ctr"/>
            <a:r>
              <a:rPr b="1" lang="es-ES" sz="2800">
                <a:solidFill>
                  <a:srgbClr val="00b050"/>
                </a:solidFill>
                <a:latin typeface="Century Gothic"/>
              </a:rPr>
              <a:t>Imagina que tienes la posibilidad de mirar por la ventanita de cuatro aulas bien diferentes…</a:t>
            </a:r>
            <a:endParaRPr/>
          </a:p>
          <a:p>
            <a:pPr algn="ctr"/>
            <a:r>
              <a:rPr b="1" lang="es-ES" sz="2800">
                <a:solidFill>
                  <a:srgbClr val="00b050"/>
                </a:solidFill>
                <a:latin typeface="Century Gothic"/>
              </a:rPr>
              <a:t>¿Qué verías…?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346" nodeType="tmRoot" restart="never">
          <p:childTnLst>
            <p:seq>
              <p:cTn dur="indefinite" id="347" nodeType="mainSeq">
                <p:childTnLst>
                  <p:par>
                    <p:cTn fill="hold" id="348">
                      <p:stCondLst>
                        <p:cond delay="indefinite"/>
                      </p:stCondLst>
                      <p:childTnLst>
                        <p:par>
                          <p:cTn fill="hold" id="349">
                            <p:stCondLst>
                              <p:cond delay="0"/>
                            </p:stCondLst>
                            <p:childTnLst>
                              <p:par>
                                <p:cTn fill="hold" id="35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52"/>
                                        <p:tgtEl>
                                          <p:spTgt spid="113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3">
                      <p:stCondLst>
                        <p:cond delay="indefinite"/>
                      </p:stCondLst>
                      <p:childTnLst>
                        <p:par>
                          <p:cTn fill="hold" id="354">
                            <p:stCondLst>
                              <p:cond delay="0"/>
                            </p:stCondLst>
                            <p:childTnLst>
                              <p:par>
                                <p:cTn fill="hold" id="35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5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57"/>
                                        <p:tgtEl>
                                          <p:spTgt spid="113">
                                            <p:txEl>
                                              <p:pRg end="55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8">
                      <p:stCondLst>
                        <p:cond delay="indefinite"/>
                      </p:stCondLst>
                      <p:childTnLst>
                        <p:par>
                          <p:cTn fill="hold" id="359">
                            <p:stCondLst>
                              <p:cond delay="0"/>
                            </p:stCondLst>
                            <p:childTnLst>
                              <p:par>
                                <p:cTn fill="hold" id="36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50" st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62"/>
                                        <p:tgtEl>
                                          <p:spTgt spid="113">
                                            <p:txEl>
                                              <p:pRg end="150" st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3">
                      <p:stCondLst>
                        <p:cond delay="indefinite"/>
                      </p:stCondLst>
                      <p:childTnLst>
                        <p:par>
                          <p:cTn fill="hold" id="364">
                            <p:stCondLst>
                              <p:cond delay="0"/>
                            </p:stCondLst>
                            <p:childTnLst>
                              <p:par>
                                <p:cTn fill="hold" id="36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64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67"/>
                                        <p:tgtEl>
                                          <p:spTgt spid="113">
                                            <p:txEl>
                                              <p:pRg end="164" st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89920" y="1481040"/>
            <a:ext cx="10514880" cy="45201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ctr"/>
            <a:r>
              <a:rPr b="1" lang="es-ES" sz="3200">
                <a:solidFill>
                  <a:srgbClr val="a53010"/>
                </a:solidFill>
                <a:latin typeface="Berlin Sans FB Demi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3940920" y="1571400"/>
            <a:ext cx="5267160" cy="360"/>
          </a:xfrm>
          <a:prstGeom prst="quadArrow">
            <a:avLst>
              <a:gd fmla="val 6500" name="adj1"/>
              <a:gd fmla="val 8600" name="adj2"/>
              <a:gd fmla="val 4300" name="adj3"/>
            </a:avLst>
          </a:prstGeom>
          <a:solidFill>
            <a:srgbClr val="000000"/>
          </a:solidFill>
        </p:spPr>
      </p:sp>
      <p:sp>
        <p:nvSpPr>
          <p:cNvPr id="116" name="CustomShape 3"/>
          <p:cNvSpPr/>
          <p:nvPr/>
        </p:nvSpPr>
        <p:spPr>
          <a:xfrm>
            <a:off x="3940920" y="1571400"/>
            <a:ext cx="5267160" cy="1049400"/>
          </a:xfrm>
          <a:prstGeom prst="roundRect">
            <a:avLst>
              <a:gd fmla="val 3600" name="adj"/>
            </a:avLst>
          </a:prstGeom>
        </p:spPr>
      </p:sp>
      <p:sp>
        <p:nvSpPr>
          <p:cNvPr id="117" name="CustomShape 4"/>
          <p:cNvSpPr/>
          <p:nvPr/>
        </p:nvSpPr>
        <p:spPr>
          <a:xfrm>
            <a:off x="3940920" y="2620800"/>
            <a:ext cx="5267160" cy="1049400"/>
          </a:xfrm>
          <a:prstGeom prst="roundRect">
            <a:avLst>
              <a:gd fmla="val 3600" name="adj"/>
            </a:avLst>
          </a:prstGeom>
        </p:spPr>
      </p:sp>
      <p:sp>
        <p:nvSpPr>
          <p:cNvPr id="118" name="CustomShape 5"/>
          <p:cNvSpPr/>
          <p:nvPr/>
        </p:nvSpPr>
        <p:spPr>
          <a:xfrm>
            <a:off x="3940920" y="3670560"/>
            <a:ext cx="5267160" cy="1049400"/>
          </a:xfrm>
          <a:prstGeom prst="roundRect">
            <a:avLst>
              <a:gd fmla="val 3600" name="adj"/>
            </a:avLst>
          </a:prstGeom>
        </p:spPr>
      </p:sp>
      <p:sp>
        <p:nvSpPr>
          <p:cNvPr id="119" name="CustomShape 6"/>
          <p:cNvSpPr/>
          <p:nvPr/>
        </p:nvSpPr>
        <p:spPr>
          <a:xfrm>
            <a:off x="3940920" y="4719960"/>
            <a:ext cx="5267160" cy="1049400"/>
          </a:xfrm>
          <a:prstGeom prst="roundRect">
            <a:avLst>
              <a:gd fmla="val 3600" name="adj"/>
            </a:avLst>
          </a:prstGeom>
        </p:spPr>
      </p:sp>
      <p:sp>
        <p:nvSpPr>
          <p:cNvPr id="120" name="CustomShape 7"/>
          <p:cNvSpPr/>
          <p:nvPr/>
        </p:nvSpPr>
        <p:spPr>
          <a:xfrm>
            <a:off x="5512320" y="566640"/>
            <a:ext cx="225360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>
                <a:solidFill>
                  <a:srgbClr val="000000"/>
                </a:solidFill>
                <a:latin typeface="Century Gothic"/>
              </a:rPr>
              <a:t>Alta amabilidad</a:t>
            </a:r>
            <a:endParaRPr/>
          </a:p>
        </p:txBody>
      </p:sp>
      <p:sp>
        <p:nvSpPr>
          <p:cNvPr id="121" name="CustomShape 8"/>
          <p:cNvSpPr/>
          <p:nvPr/>
        </p:nvSpPr>
        <p:spPr>
          <a:xfrm>
            <a:off x="1249200" y="3760560"/>
            <a:ext cx="16225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>
                <a:solidFill>
                  <a:srgbClr val="000000"/>
                </a:solidFill>
                <a:latin typeface="Century Gothic"/>
              </a:rPr>
              <a:t>Baja firmeza</a:t>
            </a:r>
            <a:endParaRPr/>
          </a:p>
        </p:txBody>
      </p:sp>
      <p:sp>
        <p:nvSpPr>
          <p:cNvPr id="122" name="CustomShape 9"/>
          <p:cNvSpPr/>
          <p:nvPr/>
        </p:nvSpPr>
        <p:spPr>
          <a:xfrm>
            <a:off x="9981000" y="3825000"/>
            <a:ext cx="158364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>
                <a:solidFill>
                  <a:srgbClr val="000000"/>
                </a:solidFill>
                <a:latin typeface="Century Gothic"/>
              </a:rPr>
              <a:t>Alta firmeza</a:t>
            </a:r>
            <a:endParaRPr/>
          </a:p>
        </p:txBody>
      </p:sp>
      <p:sp>
        <p:nvSpPr>
          <p:cNvPr id="123" name="CustomShape 10"/>
          <p:cNvSpPr/>
          <p:nvPr/>
        </p:nvSpPr>
        <p:spPr>
          <a:xfrm>
            <a:off x="5396400" y="6284880"/>
            <a:ext cx="22017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>
                <a:solidFill>
                  <a:srgbClr val="000000"/>
                </a:solidFill>
                <a:latin typeface="Century Gothic"/>
              </a:rPr>
              <a:t>Baja amabilidad</a:t>
            </a:r>
            <a:endParaRPr/>
          </a:p>
        </p:txBody>
      </p:sp>
    </p:spTree>
  </p:cSld>
  <p:timing>
    <p:tnLst>
      <p:par>
        <p:cTn dur="indefinite" id="368" nodeType="tmRoot" restart="never">
          <p:childTnLst>
            <p:seq>
              <p:cTn dur="indefinite" id="369" nodeType="mainSeq">
                <p:childTnLst>
                  <p:par>
                    <p:cTn fill="hold" id="370">
                      <p:stCondLst>
                        <p:cond delay="indefinite"/>
                      </p:stCondLst>
                      <p:childTnLst>
                        <p:par>
                          <p:cTn fill="hold" id="371">
                            <p:stCondLst>
                              <p:cond delay="0"/>
                            </p:stCondLst>
                            <p:childTnLst>
                              <p:par>
                                <p:cTn fill="hold" id="37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374"/>
                                        <p:tgtEl>
                                          <p:spTgt spid="114">
                                            <p:txEl>
                                              <p:pRg end="3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2593080" y="624240"/>
            <a:ext cx="8911440" cy="1370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s-ES" sz="3600">
                <a:solidFill>
                  <a:srgbClr val="325949"/>
                </a:solidFill>
                <a:latin typeface="Century Gothic"/>
              </a:rPr>
              <a:t>Un cambio de paradigma…</a:t>
            </a:r>
            <a:r>
              <a:rPr b="1" lang="es-ES" sz="3600">
                <a:solidFill>
                  <a:srgbClr val="325949"/>
                </a:solidFill>
                <a:latin typeface="Century Gothic"/>
              </a:rPr>
              <a:t>
</a:t>
            </a:r>
            <a:r>
              <a:rPr b="1" lang="es-ES" sz="2400">
                <a:solidFill>
                  <a:srgbClr val="000000"/>
                </a:solidFill>
                <a:latin typeface="Century Gothic"/>
              </a:rPr>
              <a:t>Imagina que eres un niño, una niña y entras en un aula donde…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es-ES"/>
              <a:t>L@s maestr@s no utilizan </a:t>
            </a:r>
            <a:r>
              <a:rPr b="1" lang="es-ES"/>
              <a:t>ni castigos ni recompensas</a:t>
            </a:r>
            <a:r>
              <a:rPr lang="es-ES"/>
              <a:t>.</a:t>
            </a:r>
            <a:endParaRPr/>
          </a:p>
          <a:p>
            <a:pPr algn="just"/>
            <a:r>
              <a:rPr lang="es-ES"/>
              <a:t>Se enfocan en soluciones y te involucran en esa </a:t>
            </a:r>
            <a:r>
              <a:rPr b="1" lang="es-ES"/>
              <a:t>búsqueda de soluciones</a:t>
            </a:r>
            <a:r>
              <a:rPr lang="es-ES"/>
              <a:t>.</a:t>
            </a:r>
            <a:endParaRPr/>
          </a:p>
          <a:p>
            <a:pPr algn="just"/>
            <a:r>
              <a:rPr lang="es-ES"/>
              <a:t>No te imponen consecuencias sino que te animan a </a:t>
            </a:r>
            <a:r>
              <a:rPr b="1" lang="es-ES"/>
              <a:t>reflexionar sobre las</a:t>
            </a:r>
            <a:r>
              <a:rPr lang="es-ES"/>
              <a:t> </a:t>
            </a:r>
            <a:r>
              <a:rPr b="1" lang="es-ES"/>
              <a:t>consecuencias de tu comportamiento</a:t>
            </a:r>
            <a:r>
              <a:rPr lang="es-ES"/>
              <a:t> y cómo afecta a los demás y a ti.</a:t>
            </a:r>
            <a:endParaRPr/>
          </a:p>
          <a:p>
            <a:pPr algn="just"/>
            <a:r>
              <a:rPr lang="es-ES"/>
              <a:t>Se ven los </a:t>
            </a:r>
            <a:r>
              <a:rPr b="1" lang="es-ES"/>
              <a:t>errores como oportunidades para aprender.</a:t>
            </a:r>
            <a:endParaRPr/>
          </a:p>
          <a:p>
            <a:pPr algn="just"/>
            <a:r>
              <a:rPr lang="es-ES"/>
              <a:t>Se te dan </a:t>
            </a:r>
            <a:r>
              <a:rPr b="1" lang="es-ES"/>
              <a:t>herramientas de autocontrol </a:t>
            </a:r>
            <a:r>
              <a:rPr lang="es-ES"/>
              <a:t>y se te permite estar un “tiempo fuera positivo” para sentirte mejor, reconectar contigo y estar list@ para aprender y estar en grupo.</a:t>
            </a:r>
            <a:endParaRPr/>
          </a:p>
          <a:p>
            <a:endParaRPr/>
          </a:p>
          <a:p>
            <a:pPr algn="just"/>
            <a:r>
              <a:rPr b="1" lang="es-ES"/>
              <a:t>¿Cómo te manejarías en este aula?</a:t>
            </a:r>
            <a:endParaRPr/>
          </a:p>
          <a:p>
            <a:endParaRPr/>
          </a:p>
        </p:txBody>
      </p:sp>
      <p:sp>
        <p:nvSpPr>
          <p:cNvPr id="126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  <p:timing>
    <p:tnLst>
      <p:par>
        <p:cTn dur="indefinite" id="375" nodeType="tmRoot" restart="never">
          <p:childTnLst>
            <p:seq>
              <p:cTn dur="indefinite" id="376" nodeType="mainSeq">
                <p:childTnLst>
                  <p:par>
                    <p:cTn fill="hold" id="377">
                      <p:stCondLst>
                        <p:cond delay="indefinite"/>
                      </p:stCondLst>
                      <p:childTnLst>
                        <p:par>
                          <p:cTn fill="hold" id="378">
                            <p:stCondLst>
                              <p:cond delay="0"/>
                            </p:stCondLst>
                            <p:childTnLst>
                              <p:par>
                                <p:cTn fill="hold" id="37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8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2">
                      <p:stCondLst>
                        <p:cond delay="indefinite"/>
                      </p:stCondLst>
                      <p:childTnLst>
                        <p:par>
                          <p:cTn fill="hold" id="383">
                            <p:stCondLst>
                              <p:cond delay="0"/>
                            </p:stCondLst>
                            <p:childTnLst>
                              <p:par>
                                <p:cTn fill="hold" id="38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86"/>
                                        <p:tgtEl>
                                          <p:spTgt spid="125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7">
                      <p:stCondLst>
                        <p:cond delay="indefinite"/>
                      </p:stCondLst>
                      <p:childTnLst>
                        <p:par>
                          <p:cTn fill="hold" id="388">
                            <p:stCondLst>
                              <p:cond delay="0"/>
                            </p:stCondLst>
                            <p:childTnLst>
                              <p:par>
                                <p:cTn fill="hold" id="38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25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91"/>
                                        <p:tgtEl>
                                          <p:spTgt spid="125">
                                            <p:txEl>
                                              <p:pRg end="125" st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2">
                      <p:stCondLst>
                        <p:cond delay="indefinite"/>
                      </p:stCondLst>
                      <p:childTnLst>
                        <p:par>
                          <p:cTn fill="hold" id="393">
                            <p:stCondLst>
                              <p:cond delay="0"/>
                            </p:stCondLst>
                            <p:childTnLst>
                              <p:par>
                                <p:cTn fill="hold" id="39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65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96"/>
                                        <p:tgtEl>
                                          <p:spTgt spid="125">
                                            <p:txEl>
                                              <p:pRg end="265" st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7">
                      <p:stCondLst>
                        <p:cond delay="indefinite"/>
                      </p:stCondLst>
                      <p:childTnLst>
                        <p:par>
                          <p:cTn fill="hold" id="398">
                            <p:stCondLst>
                              <p:cond delay="0"/>
                            </p:stCondLst>
                            <p:childTnLst>
                              <p:par>
                                <p:cTn fill="hold" id="39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18" st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01"/>
                                        <p:tgtEl>
                                          <p:spTgt spid="125">
                                            <p:txEl>
                                              <p:pRg end="318" st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2">
                      <p:stCondLst>
                        <p:cond delay="indefinite"/>
                      </p:stCondLst>
                      <p:childTnLst>
                        <p:par>
                          <p:cTn fill="hold" id="403">
                            <p:stCondLst>
                              <p:cond delay="0"/>
                            </p:stCondLst>
                            <p:childTnLst>
                              <p:par>
                                <p:cTn fill="hold" id="40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91" st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06"/>
                                        <p:tgtEl>
                                          <p:spTgt spid="125">
                                            <p:txEl>
                                              <p:pRg end="491" st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7">
                      <p:stCondLst>
                        <p:cond delay="indefinite"/>
                      </p:stCondLst>
                      <p:childTnLst>
                        <p:par>
                          <p:cTn fill="hold" id="408">
                            <p:stCondLst>
                              <p:cond delay="0"/>
                            </p:stCondLst>
                            <p:childTnLst>
                              <p:par>
                                <p:cTn fill="hold" id="40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26" st="4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11"/>
                                        <p:tgtEl>
                                          <p:spTgt spid="125">
                                            <p:txEl>
                                              <p:pRg end="526" st="4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841760" y="624240"/>
            <a:ext cx="9182160" cy="2284920"/>
          </a:xfrm>
          <a:prstGeom prst="rect">
            <a:avLst/>
          </a:prstGeom>
        </p:spPr>
        <p:txBody>
          <a:bodyPr bIns="45000" lIns="90000" rIns="90000" tIns="45000"/>
          <a:p>
            <a:pPr algn="ctr"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Berlin Sans FB Demi"/>
              </a:rPr>
              <a:t>PARA QUE LA MEJORA DE LA ESCUELA SEA UNA MEJORA HUMANA HAY QUE </a:t>
            </a:r>
            <a:r>
              <a:rPr lang="es-ES" sz="2400">
                <a:solidFill>
                  <a:srgbClr val="a53010"/>
                </a:solidFill>
                <a:latin typeface="Berlin Sans FB Demi"/>
              </a:rPr>
              <a:t>EDUCAR INTEGRALMENTE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.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
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2589120" y="2133720"/>
            <a:ext cx="8915040" cy="4616280"/>
          </a:xfrm>
          <a:prstGeom prst="rect">
            <a:avLst/>
          </a:prstGeom>
        </p:spPr>
        <p:txBody>
          <a:bodyPr bIns="45000" lIns="90000" rIns="90000" tIns="45000"/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2400">
                <a:latin typeface="Berlin Sans FB Demi"/>
              </a:rPr>
              <a:t>	</a:t>
            </a:r>
            <a:r>
              <a:rPr lang="es-ES" sz="2400">
                <a:latin typeface="Berlin Sans FB Demi"/>
              </a:rPr>
              <a:t>	</a:t>
            </a:r>
            <a:endParaRPr/>
          </a:p>
        </p:txBody>
      </p:sp>
      <p:pic>
        <p:nvPicPr>
          <p:cNvPr descr="" id="44" name="Imagen 9"/>
          <p:cNvPicPr/>
          <p:nvPr/>
        </p:nvPicPr>
        <p:blipFill>
          <a:blip r:embed="rId1"/>
          <a:stretch>
            <a:fillRect/>
          </a:stretch>
        </p:blipFill>
        <p:spPr>
          <a:xfrm>
            <a:off x="4670640" y="1905120"/>
            <a:ext cx="3777480" cy="4952520"/>
          </a:xfrm>
          <a:prstGeom prst="rect">
            <a:avLst/>
          </a:prstGeom>
        </p:spPr>
      </p:pic>
      <p:sp>
        <p:nvSpPr>
          <p:cNvPr id="45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/>
              <a:t>Lucía Infantes </a:t>
            </a:r>
            <a:endParaRPr/>
          </a:p>
          <a:p>
            <a:pPr algn="ctr"/>
            <a:r>
              <a:rPr lang="es-ES"/>
              <a:t>Educadora / Terapeuta gestalt</a:t>
            </a:r>
            <a:endParaRPr/>
          </a:p>
        </p:txBody>
      </p:sp>
    </p:spTree>
  </p:cSld>
  <p:timing>
    <p:tnLst>
      <p:par>
        <p:cTn dur="indefinite" id="52" nodeType="tmRoot" restart="never">
          <p:childTnLst>
            <p:seq>
              <p:cTn dur="indefinite" id="53" nodeType="mainSeq">
                <p:childTnLst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593080" y="624240"/>
            <a:ext cx="8911440" cy="1235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 sz="4000">
                <a:solidFill>
                  <a:srgbClr val="262626"/>
                </a:solidFill>
                <a:latin typeface="Century Gothic"/>
              </a:rPr>
              <a:t>Proceso de cambio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/>
              <a:t>Lucía Infantes  </a:t>
            </a:r>
            <a:r>
              <a:rPr lang="es-ES"/>
              <a:t>Educadora / Terapeuta gestalt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440" y="365040"/>
            <a:ext cx="10514880" cy="6867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b="1" lang="es-ES">
                <a:solidFill>
                  <a:srgbClr val="495526"/>
                </a:solidFill>
                <a:latin typeface="Century Gothic"/>
              </a:rPr>
              <a:t>Aprendemos mejor cuando nos sentimos mejor</a:t>
            </a:r>
            <a:r>
              <a:rPr lang="es-ES">
                <a:solidFill>
                  <a:srgbClr val="404040"/>
                </a:solidFill>
                <a:latin typeface="Century Gothic"/>
              </a:rPr>
              <a:t>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Construir una relación basada en </a:t>
            </a:r>
            <a:r>
              <a:rPr b="1" lang="es-ES">
                <a:solidFill>
                  <a:srgbClr val="495526"/>
                </a:solidFill>
                <a:latin typeface="Century Gothic"/>
              </a:rPr>
              <a:t>la empatía, el respeto mutuo y la responsabilidad </a:t>
            </a:r>
            <a:r>
              <a:rPr lang="es-ES">
                <a:solidFill>
                  <a:srgbClr val="404040"/>
                </a:solidFill>
                <a:latin typeface="Century Gothic"/>
              </a:rPr>
              <a:t>es fundamental.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Los niños y niñas necesitan límites y hay diferentes maneras de marcar esos límites. Una opción: </a:t>
            </a:r>
            <a:r>
              <a:rPr b="1" lang="es-ES">
                <a:solidFill>
                  <a:srgbClr val="495526"/>
                </a:solidFill>
                <a:latin typeface="Century Gothic"/>
              </a:rPr>
              <a:t>desde la amabilidad y la firmeza.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b="1" lang="es-ES">
                <a:solidFill>
                  <a:srgbClr val="495526"/>
                </a:solidFill>
                <a:latin typeface="Century Gothic"/>
              </a:rPr>
              <a:t>La cooperación y el protagonismo del alumnado </a:t>
            </a:r>
            <a:r>
              <a:rPr lang="es-ES">
                <a:solidFill>
                  <a:srgbClr val="404040"/>
                </a:solidFill>
                <a:latin typeface="Century Gothic"/>
              </a:rPr>
              <a:t>son piezas fundamentales.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La persona es </a:t>
            </a:r>
            <a:r>
              <a:rPr b="1" lang="es-ES">
                <a:solidFill>
                  <a:srgbClr val="495526"/>
                </a:solidFill>
                <a:latin typeface="Century Gothic"/>
              </a:rPr>
              <a:t>mucho más que comportamiento</a:t>
            </a:r>
            <a:r>
              <a:rPr lang="es-ES">
                <a:solidFill>
                  <a:srgbClr val="404040"/>
                </a:solidFill>
                <a:latin typeface="Century Gothic"/>
              </a:rPr>
              <a:t>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Si el alumnado posee </a:t>
            </a:r>
            <a:r>
              <a:rPr b="1" lang="es-ES">
                <a:solidFill>
                  <a:srgbClr val="495526"/>
                </a:solidFill>
                <a:latin typeface="Century Gothic"/>
              </a:rPr>
              <a:t>habilidades socio-emocionales </a:t>
            </a:r>
            <a:r>
              <a:rPr lang="es-ES">
                <a:solidFill>
                  <a:srgbClr val="404040"/>
                </a:solidFill>
                <a:latin typeface="Century Gothic"/>
              </a:rPr>
              <a:t>los problemas de disciplina se reducen.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Disciplina Positiva aporta gran cantidad de </a:t>
            </a:r>
            <a:r>
              <a:rPr b="1" lang="es-ES">
                <a:solidFill>
                  <a:srgbClr val="495526"/>
                </a:solidFill>
                <a:latin typeface="Century Gothic"/>
              </a:rPr>
              <a:t>herramientas concretas de intervención</a:t>
            </a:r>
            <a:r>
              <a:rPr lang="es-ES">
                <a:solidFill>
                  <a:srgbClr val="404040"/>
                </a:solidFill>
                <a:latin typeface="Century Gothic"/>
              </a:rPr>
              <a:t>, que permite al profesorado crear un clima positivo y disfrutar de su trabajo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b="1" lang="es-ES">
                <a:solidFill>
                  <a:srgbClr val="495526"/>
                </a:solidFill>
                <a:latin typeface="Century Gothic"/>
              </a:rPr>
              <a:t>Sin miedo, sin culpa </a:t>
            </a:r>
            <a:r>
              <a:rPr lang="es-ES">
                <a:solidFill>
                  <a:srgbClr val="404040"/>
                </a:solidFill>
                <a:latin typeface="Century Gothic"/>
              </a:rPr>
              <a:t>los niños y niñas están más dispuestos  a cooperar.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3279600" y="365040"/>
            <a:ext cx="547740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262626"/>
                </a:solidFill>
                <a:latin typeface="Century Gothic"/>
              </a:rPr>
              <a:t>A tener en cuenta…</a:t>
            </a:r>
            <a:r>
              <a:rPr lang="es-ES" sz="3600">
                <a:solidFill>
                  <a:srgbClr val="262626"/>
                </a:solidFill>
                <a:latin typeface="Century Gothic"/>
              </a:rPr>
              <a:t>
</a:t>
            </a:r>
            <a:endParaRPr/>
          </a:p>
        </p:txBody>
      </p:sp>
    </p:spTree>
  </p:cSld>
  <p:timing>
    <p:tnLst>
      <p:par>
        <p:cTn dur="indefinite" id="412" nodeType="tmRoot" restart="never">
          <p:childTnLst>
            <p:seq>
              <p:cTn dur="indefinite" id="413" nodeType="mainSeq">
                <p:childTnLst>
                  <p:par>
                    <p:cTn fill="hold" id="414">
                      <p:stCondLst>
                        <p:cond delay="indefinite"/>
                      </p:stCondLst>
                      <p:childTnLst>
                        <p:par>
                          <p:cTn fill="hold" id="415">
                            <p:stCondLst>
                              <p:cond delay="0"/>
                            </p:stCondLst>
                            <p:childTnLst>
                              <p:par>
                                <p:cTn fill="hold" id="4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418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9">
                      <p:stCondLst>
                        <p:cond delay="indefinite"/>
                      </p:stCondLst>
                      <p:childTnLst>
                        <p:par>
                          <p:cTn fill="hold" id="420">
                            <p:stCondLst>
                              <p:cond delay="0"/>
                            </p:stCondLst>
                            <p:childTnLst>
                              <p:par>
                                <p:cTn fill="hold" id="4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5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23"/>
                                        <p:tgtEl>
                                          <p:spTgt spid="129">
                                            <p:txEl>
                                              <p:pRg end="45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4">
                      <p:stCondLst>
                        <p:cond delay="indefinite"/>
                      </p:stCondLst>
                      <p:childTnLst>
                        <p:par>
                          <p:cTn fill="hold" id="425">
                            <p:stCondLst>
                              <p:cond delay="0"/>
                            </p:stCondLst>
                            <p:childTnLst>
                              <p:par>
                                <p:cTn fill="hold" id="4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44" st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28"/>
                                        <p:tgtEl>
                                          <p:spTgt spid="129">
                                            <p:txEl>
                                              <p:pRg end="144" st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9">
                      <p:stCondLst>
                        <p:cond delay="indefinite"/>
                      </p:stCondLst>
                      <p:childTnLst>
                        <p:par>
                          <p:cTn fill="hold" id="430">
                            <p:stCondLst>
                              <p:cond delay="0"/>
                            </p:stCondLst>
                            <p:childTnLst>
                              <p:par>
                                <p:cTn fill="hold" id="43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75" st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33"/>
                                        <p:tgtEl>
                                          <p:spTgt spid="129">
                                            <p:txEl>
                                              <p:pRg end="275" st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4">
                      <p:stCondLst>
                        <p:cond delay="indefinite"/>
                      </p:stCondLst>
                      <p:childTnLst>
                        <p:par>
                          <p:cTn fill="hold" id="435">
                            <p:stCondLst>
                              <p:cond delay="0"/>
                            </p:stCondLst>
                            <p:childTnLst>
                              <p:par>
                                <p:cTn fill="hold" id="4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47" st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38"/>
                                        <p:tgtEl>
                                          <p:spTgt spid="129">
                                            <p:txEl>
                                              <p:pRg end="347" st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9">
                      <p:stCondLst>
                        <p:cond delay="indefinite"/>
                      </p:stCondLst>
                      <p:childTnLst>
                        <p:par>
                          <p:cTn fill="hold" id="440">
                            <p:stCondLst>
                              <p:cond delay="0"/>
                            </p:stCondLst>
                            <p:childTnLst>
                              <p:par>
                                <p:cTn fill="hold" id="44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91" st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43"/>
                                        <p:tgtEl>
                                          <p:spTgt spid="129">
                                            <p:txEl>
                                              <p:pRg end="391" st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4">
                      <p:stCondLst>
                        <p:cond delay="indefinite"/>
                      </p:stCondLst>
                      <p:childTnLst>
                        <p:par>
                          <p:cTn fill="hold" id="445">
                            <p:stCondLst>
                              <p:cond delay="0"/>
                            </p:stCondLst>
                            <p:childTnLst>
                              <p:par>
                                <p:cTn fill="hold" id="44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82" st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48"/>
                                        <p:tgtEl>
                                          <p:spTgt spid="129">
                                            <p:txEl>
                                              <p:pRg end="482" st="3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9">
                      <p:stCondLst>
                        <p:cond delay="indefinite"/>
                      </p:stCondLst>
                      <p:childTnLst>
                        <p:par>
                          <p:cTn fill="hold" id="450">
                            <p:stCondLst>
                              <p:cond delay="0"/>
                            </p:stCondLst>
                            <p:childTnLst>
                              <p:par>
                                <p:cTn fill="hold" id="45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43" st="4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53"/>
                                        <p:tgtEl>
                                          <p:spTgt spid="129">
                                            <p:txEl>
                                              <p:pRg end="643" st="4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4">
                      <p:stCondLst>
                        <p:cond delay="indefinite"/>
                      </p:stCondLst>
                      <p:childTnLst>
                        <p:par>
                          <p:cTn fill="hold" id="455">
                            <p:stCondLst>
                              <p:cond delay="0"/>
                            </p:stCondLst>
                            <p:childTnLst>
                              <p:par>
                                <p:cTn fill="hold" id="45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16" st="6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58"/>
                                        <p:tgtEl>
                                          <p:spTgt spid="129">
                                            <p:txEl>
                                              <p:pRg end="716" st="6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8440" y="365040"/>
            <a:ext cx="10514880" cy="52218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Los buenos tratos a la infancia, Jorge Barudy y Maryorie Dantagnan.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¡Aquí estoy!, Jesper Juul.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Manual “Disciplina positiva en la escuela y en el salón de clase. Guía del líder”, Teresa Lasala, Jody Mcvittie y Suzanne Smitha.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Disciplina Positiva, Jane Nelsen.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Disciplina Positiva en el salón de clase, Jane Nelsen, Lynn Lott y Stephen Glenn.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 3"/>
              <a:buChar char=""/>
            </a:pPr>
            <a:r>
              <a:rPr lang="es-ES">
                <a:solidFill>
                  <a:srgbClr val="404040"/>
                </a:solidFill>
                <a:latin typeface="Century Gothic"/>
              </a:rPr>
              <a:t>El cerebro del niño, Siegel.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3279600" y="365040"/>
            <a:ext cx="547740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600">
                <a:solidFill>
                  <a:srgbClr val="262626"/>
                </a:solidFill>
                <a:latin typeface="Century Gothic"/>
              </a:rPr>
              <a:t>Bibliografía:</a:t>
            </a:r>
            <a:r>
              <a:rPr lang="es-ES" sz="3600">
                <a:solidFill>
                  <a:srgbClr val="262626"/>
                </a:solidFill>
                <a:latin typeface="Century Gothic"/>
              </a:rPr>
              <a:t>
</a:t>
            </a:r>
            <a:endParaRPr/>
          </a:p>
        </p:txBody>
      </p:sp>
    </p:spTree>
  </p:cSld>
  <p:timing>
    <p:tnLst>
      <p:par>
        <p:cTn dur="indefinite" id="459" nodeType="tmRoot" restart="never">
          <p:childTnLst>
            <p:seq>
              <p:cTn dur="indefinite" id="460" nodeType="mainSeq">
                <p:childTnLst>
                  <p:par>
                    <p:cTn fill="hold" id="461">
                      <p:stCondLst>
                        <p:cond delay="indefinite"/>
                      </p:stCondLst>
                      <p:childTnLst>
                        <p:par>
                          <p:cTn fill="hold" id="462">
                            <p:stCondLst>
                              <p:cond delay="0"/>
                            </p:stCondLst>
                            <p:childTnLst>
                              <p:par>
                                <p:cTn fill="hold" id="46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46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6">
                      <p:stCondLst>
                        <p:cond delay="indefinite"/>
                      </p:stCondLst>
                      <p:childTnLst>
                        <p:par>
                          <p:cTn fill="hold" id="467">
                            <p:stCondLst>
                              <p:cond delay="0"/>
                            </p:stCondLst>
                            <p:childTnLst>
                              <p:par>
                                <p:cTn fill="hold" id="46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9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70"/>
                                        <p:tgtEl>
                                          <p:spTgt spid="131">
                                            <p:txEl>
                                              <p:pRg end="69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1">
                      <p:stCondLst>
                        <p:cond delay="indefinite"/>
                      </p:stCondLst>
                      <p:childTnLst>
                        <p:par>
                          <p:cTn fill="hold" id="472">
                            <p:stCondLst>
                              <p:cond delay="0"/>
                            </p:stCondLst>
                            <p:childTnLst>
                              <p:par>
                                <p:cTn fill="hold" id="47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96" st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75"/>
                                        <p:tgtEl>
                                          <p:spTgt spid="131">
                                            <p:txEl>
                                              <p:pRg end="96" st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6">
                      <p:stCondLst>
                        <p:cond delay="indefinite"/>
                      </p:stCondLst>
                      <p:childTnLst>
                        <p:par>
                          <p:cTn fill="hold" id="477">
                            <p:stCondLst>
                              <p:cond delay="0"/>
                            </p:stCondLst>
                            <p:childTnLst>
                              <p:par>
                                <p:cTn fill="hold" id="47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26" st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80"/>
                                        <p:tgtEl>
                                          <p:spTgt spid="131">
                                            <p:txEl>
                                              <p:pRg end="226" st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1">
                      <p:stCondLst>
                        <p:cond delay="indefinite"/>
                      </p:stCondLst>
                      <p:childTnLst>
                        <p:par>
                          <p:cTn fill="hold" id="482">
                            <p:stCondLst>
                              <p:cond delay="0"/>
                            </p:stCondLst>
                            <p:childTnLst>
                              <p:par>
                                <p:cTn fill="hold" id="48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60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85"/>
                                        <p:tgtEl>
                                          <p:spTgt spid="131">
                                            <p:txEl>
                                              <p:pRg end="260" st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6">
                      <p:stCondLst>
                        <p:cond delay="indefinite"/>
                      </p:stCondLst>
                      <p:childTnLst>
                        <p:par>
                          <p:cTn fill="hold" id="487">
                            <p:stCondLst>
                              <p:cond delay="0"/>
                            </p:stCondLst>
                            <p:childTnLst>
                              <p:par>
                                <p:cTn fill="hold" id="48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42" st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90"/>
                                        <p:tgtEl>
                                          <p:spTgt spid="131">
                                            <p:txEl>
                                              <p:pRg end="342" st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1">
                      <p:stCondLst>
                        <p:cond delay="indefinite"/>
                      </p:stCondLst>
                      <p:childTnLst>
                        <p:par>
                          <p:cTn fill="hold" id="492">
                            <p:stCondLst>
                              <p:cond delay="0"/>
                            </p:stCondLst>
                            <p:childTnLst>
                              <p:par>
                                <p:cTn fill="hold" id="49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71" st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95"/>
                                        <p:tgtEl>
                                          <p:spTgt spid="131">
                                            <p:txEl>
                                              <p:pRg end="371" st="3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3" name="Imagen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93840" y="631080"/>
            <a:ext cx="8422560" cy="4545720"/>
          </a:xfrm>
          <a:prstGeom prst="rect">
            <a:avLst/>
          </a:prstGeom>
        </p:spPr>
      </p:pic>
      <p:sp>
        <p:nvSpPr>
          <p:cNvPr id="134" name="TextShape 1"/>
          <p:cNvSpPr txBox="1"/>
          <p:nvPr/>
        </p:nvSpPr>
        <p:spPr>
          <a:xfrm>
            <a:off x="1108800" y="378000"/>
            <a:ext cx="10514880" cy="83109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b="1" lang="es-ES" sz="2400">
                <a:solidFill>
                  <a:srgbClr val="325949"/>
                </a:solidFill>
                <a:latin typeface="Century Gothic"/>
              </a:rPr>
              <a:t>¡Otra educación es posible y necesaria!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r>
              <a:rPr lang="es-ES">
                <a:solidFill>
                  <a:srgbClr val="404040"/>
                </a:solidFill>
                <a:latin typeface="Century Gothic"/>
              </a:rPr>
              <a:t>	</a:t>
            </a:r>
            <a:endParaRPr/>
          </a:p>
          <a:p>
            <a:pPr algn="r"/>
            <a:r>
              <a:rPr i="1" lang="es-ES">
                <a:solidFill>
                  <a:srgbClr val="404040"/>
                </a:solidFill>
                <a:latin typeface="Century Gothic"/>
              </a:rPr>
              <a:t>Lucía Infantes Aguado</a:t>
            </a:r>
            <a:endParaRPr/>
          </a:p>
          <a:p>
            <a:pPr algn="r"/>
            <a:r>
              <a:rPr lang="es-ES" sz="1500">
                <a:solidFill>
                  <a:srgbClr val="404040"/>
                </a:solidFill>
                <a:latin typeface="Century Gothic"/>
              </a:rPr>
              <a:t>Educadora y terapeuta gestalt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841760" y="624240"/>
            <a:ext cx="9182160" cy="3930840"/>
          </a:xfrm>
          <a:prstGeom prst="rect">
            <a:avLst/>
          </a:prstGeom>
        </p:spPr>
        <p:txBody>
          <a:bodyPr bIns="45000" lIns="90000" rIns="90000" tIns="45000"/>
          <a:p>
            <a:pPr algn="ctr"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2400">
                <a:solidFill>
                  <a:srgbClr val="404040"/>
                </a:solidFill>
                <a:latin typeface="Berlin Sans FB Demi"/>
              </a:rPr>
              <a:t> </a:t>
            </a:r>
            <a:r>
              <a:rPr lang="es-ES" sz="2400">
                <a:solidFill>
                  <a:srgbClr val="a53010"/>
                </a:solidFill>
                <a:latin typeface="Berlin Sans FB Demi"/>
              </a:rPr>
              <a:t>EDUCAR INTEGRALMENTE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 supone incorporar a las aulas la enseñanza de </a:t>
            </a:r>
            <a:r>
              <a:rPr lang="es-ES" sz="2400">
                <a:solidFill>
                  <a:srgbClr val="00b050"/>
                </a:solidFill>
                <a:latin typeface="Berlin Sans FB Demi"/>
              </a:rPr>
              <a:t>habilidades socio-emocionales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, además del aprendizaje académico.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
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Imagina un tren que quiere llegar a su destino utilizando una sola vía…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
</a:t>
            </a:r>
            <a:r>
              <a:rPr lang="es-ES" sz="2400">
                <a:solidFill>
                  <a:srgbClr val="404040"/>
                </a:solidFill>
                <a:latin typeface="Berlin Sans FB Demi"/>
              </a:rPr>
              <a:t>
</a:t>
            </a:r>
            <a:endParaRPr/>
          </a:p>
        </p:txBody>
      </p:sp>
      <p:sp>
        <p:nvSpPr>
          <p:cNvPr id="47" name="TextShape 2"/>
          <p:cNvSpPr txBox="1"/>
          <p:nvPr/>
        </p:nvSpPr>
        <p:spPr>
          <a:xfrm>
            <a:off x="2589120" y="2133720"/>
            <a:ext cx="8915040" cy="4616280"/>
          </a:xfrm>
          <a:prstGeom prst="rect">
            <a:avLst/>
          </a:prstGeom>
        </p:spPr>
        <p:txBody>
          <a:bodyPr bIns="45000" lIns="90000" rIns="90000" tIns="45000"/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s-ES" sz="2400">
                <a:latin typeface="Berlin Sans FB Demi"/>
              </a:rPr>
              <a:t>	</a:t>
            </a:r>
            <a:r>
              <a:rPr lang="es-ES" sz="2400">
                <a:latin typeface="Berlin Sans FB Demi"/>
              </a:rPr>
              <a:t>	</a:t>
            </a:r>
            <a:endParaRPr/>
          </a:p>
        </p:txBody>
      </p:sp>
      <p:pic>
        <p:nvPicPr>
          <p:cNvPr descr="" id="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413600" y="3284640"/>
            <a:ext cx="4038480" cy="3148920"/>
          </a:xfrm>
          <a:prstGeom prst="rect">
            <a:avLst/>
          </a:prstGeom>
        </p:spPr>
      </p:pic>
    </p:spTree>
  </p:cSld>
  <p:timing>
    <p:tnLst>
      <p:par>
        <p:cTn dur="indefinite" id="65" nodeType="tmRoot" restart="never">
          <p:childTnLst>
            <p:seq>
              <p:cTn dur="indefinite" id="66" nodeType="mainSeq">
                <p:childTnLst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0" y="365040"/>
            <a:ext cx="10515240" cy="76755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 sz="3600">
                <a:solidFill>
                  <a:srgbClr val="000000"/>
                </a:solidFill>
                <a:latin typeface="Century Gothic"/>
              </a:rPr>
              <a:t>El alumnado aprende mejor, tanto las habilidades académicas como las socio-emocionales, cuando la </a:t>
            </a:r>
            <a:r>
              <a:rPr b="1" lang="es-ES" sz="3600">
                <a:solidFill>
                  <a:srgbClr val="000000"/>
                </a:solidFill>
                <a:latin typeface="Century Gothic"/>
              </a:rPr>
              <a:t>dinámica</a:t>
            </a:r>
            <a:r>
              <a:rPr lang="es-ES" sz="3600">
                <a:solidFill>
                  <a:srgbClr val="000000"/>
                </a:solidFill>
                <a:latin typeface="Century Gothic"/>
              </a:rPr>
              <a:t> que se promueve en el aula está </a:t>
            </a:r>
            <a:r>
              <a:rPr b="1" lang="es-ES" sz="3600">
                <a:solidFill>
                  <a:srgbClr val="000000"/>
                </a:solidFill>
                <a:latin typeface="Century Gothic"/>
              </a:rPr>
              <a:t>basada en el respeto mutuo</a:t>
            </a:r>
            <a:r>
              <a:rPr lang="es-ES" sz="3600">
                <a:solidFill>
                  <a:srgbClr val="000000"/>
                </a:solidFill>
                <a:latin typeface="Century Gothic"/>
              </a:rPr>
              <a:t>.</a:t>
            </a:r>
            <a:endParaRPr/>
          </a:p>
          <a:p>
            <a:endParaRPr/>
          </a:p>
          <a:p>
            <a:r>
              <a:rPr b="1" lang="es-ES" sz="900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s-ES" sz="900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s-ES" sz="900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s-ES" sz="900">
                <a:solidFill>
                  <a:srgbClr val="000000"/>
                </a:solidFill>
                <a:latin typeface="Century Gothic"/>
              </a:rPr>
              <a:t>	</a:t>
            </a:r>
            <a:endParaRPr/>
          </a:p>
          <a:p>
            <a:r>
              <a:rPr b="1" lang="es-ES" sz="2400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s-ES" sz="2400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s-ES" sz="2400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s-ES" sz="900">
                <a:solidFill>
                  <a:srgbClr val="000000"/>
                </a:solidFill>
                <a:latin typeface="Century Gothic"/>
              </a:rPr>
              <a:t>lucía infantes </a:t>
            </a:r>
            <a:r>
              <a:rPr lang="es-ES" sz="900">
                <a:solidFill>
                  <a:srgbClr val="000000"/>
                </a:solidFill>
                <a:latin typeface="Century Gothic"/>
              </a:rPr>
              <a:t>Educadora / terapeuta gestalt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Imagen 1"/>
          <p:cNvPicPr/>
          <p:nvPr/>
        </p:nvPicPr>
        <p:blipFill>
          <a:blip r:embed="rId1">
            <a:lum bright="-50000"/>
          </a:blip>
          <a:stretch>
            <a:fillRect/>
          </a:stretch>
        </p:blipFill>
        <p:spPr>
          <a:xfrm>
            <a:off x="4662000" y="2649240"/>
            <a:ext cx="4764960" cy="3197160"/>
          </a:xfrm>
          <a:prstGeom prst="rect">
            <a:avLst/>
          </a:prstGeom>
        </p:spPr>
      </p:pic>
      <p:sp>
        <p:nvSpPr>
          <p:cNvPr id="51" name="TextShape 1"/>
          <p:cNvSpPr txBox="1"/>
          <p:nvPr/>
        </p:nvSpPr>
        <p:spPr>
          <a:xfrm>
            <a:off x="4200120" y="480960"/>
            <a:ext cx="6129720" cy="1767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i="1" lang="es-ES" sz="5509">
                <a:solidFill>
                  <a:srgbClr val="c00000"/>
                </a:solidFill>
                <a:latin typeface="Baskerville Old Face"/>
              </a:rPr>
              <a:t>MIS ESCENAS TEMIDAS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1837080" y="1896120"/>
            <a:ext cx="8706240" cy="4616280"/>
          </a:xfrm>
          <a:prstGeom prst="rect">
            <a:avLst/>
          </a:prstGeom>
        </p:spPr>
      </p:sp>
      <p:sp>
        <p:nvSpPr>
          <p:cNvPr id="53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s-ES"/>
              <a:t>Lucía Infantes  </a:t>
            </a:r>
            <a:r>
              <a:rPr lang="es-ES"/>
              <a:t>Educadora / Terapeuta gestalt</a:t>
            </a:r>
            <a:endParaRPr/>
          </a:p>
        </p:txBody>
      </p:sp>
    </p:spTree>
  </p:cSld>
  <p:timing>
    <p:tnLst>
      <p:par>
        <p:cTn dur="indefinite" id="73" nodeType="tmRoot" restart="never">
          <p:childTnLst>
            <p:seq>
              <p:cTn dur="indefinite" id="74" nodeType="mainSeq">
                <p:childTnLst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freeze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dur="500" fill="freeze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2781720" y="480960"/>
            <a:ext cx="7547760" cy="2606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i="1" lang="es-ES" sz="5509">
                <a:solidFill>
                  <a:srgbClr val="c00000"/>
                </a:solidFill>
                <a:latin typeface="Baskerville Old Face"/>
              </a:rPr>
              <a:t>QUÉ QUIERO “REGALAR” A MI ALUMNADO</a:t>
            </a:r>
            <a:endParaRPr/>
          </a:p>
        </p:txBody>
      </p:sp>
      <p:pic>
        <p:nvPicPr>
          <p:cNvPr descr="" id="55" name="Imagen 4"/>
          <p:cNvPicPr/>
          <p:nvPr/>
        </p:nvPicPr>
        <p:blipFill>
          <a:blip r:embed="rId1"/>
          <a:stretch>
            <a:fillRect/>
          </a:stretch>
        </p:blipFill>
        <p:spPr>
          <a:xfrm>
            <a:off x="4250880" y="3238560"/>
            <a:ext cx="4609800" cy="2400120"/>
          </a:xfrm>
          <a:prstGeom prst="rect">
            <a:avLst/>
          </a:prstGeom>
        </p:spPr>
      </p:pic>
      <p:sp>
        <p:nvSpPr>
          <p:cNvPr id="56" name="TextShape 2"/>
          <p:cNvSpPr txBox="1"/>
          <p:nvPr/>
        </p:nvSpPr>
        <p:spPr>
          <a:xfrm>
            <a:off x="1837080" y="1896120"/>
            <a:ext cx="8706240" cy="4616280"/>
          </a:xfrm>
          <a:prstGeom prst="rect">
            <a:avLst/>
          </a:prstGeom>
        </p:spPr>
      </p:sp>
      <p:sp>
        <p:nvSpPr>
          <p:cNvPr id="57" name="TextShape 3"/>
          <p:cNvSpPr txBox="1"/>
          <p:nvPr/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/>
              <a:t>Lucía Infantes  Educadora / Terapeuta gestalt</a:t>
            </a:r>
            <a:endParaRPr/>
          </a:p>
        </p:txBody>
      </p:sp>
    </p:spTree>
  </p:cSld>
  <p:timing>
    <p:tnLst>
      <p:par>
        <p:cTn dur="indefinite" id="81" nodeType="tmRoot" restart="never">
          <p:childTnLst>
            <p:seq>
              <p:cTn dur="indefinite" id="82" nodeType="mainSeq">
                <p:childTnLst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freeze" id="8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dur="500" fill="freeze" id="8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i="1" lang="es-ES" sz="2800">
                <a:solidFill>
                  <a:srgbClr val="a53010"/>
                </a:solidFill>
                <a:latin typeface="Berlin Sans FB Demi"/>
              </a:rPr>
              <a:t>Hemos creado un MAPA EDUCATIVO con un DESTINO</a:t>
            </a:r>
            <a:endParaRPr/>
          </a:p>
          <a:p>
            <a:endParaRPr/>
          </a:p>
          <a:p>
            <a:pPr algn="ctr">
              <a:buSzPct val="45000"/>
              <a:buFont typeface="Wingdings 3"/>
              <a:buChar char=""/>
            </a:pPr>
            <a:r>
              <a:rPr lang="es-ES" sz="2800">
                <a:solidFill>
                  <a:srgbClr val="325949"/>
                </a:solidFill>
                <a:latin typeface="Century Gothic"/>
              </a:rPr>
              <a:t>¿Estamos ayudando a desarrollar habilidades?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59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7121880" y="3889440"/>
            <a:ext cx="2678400" cy="2227680"/>
          </a:xfrm>
          <a:prstGeom prst="rect">
            <a:avLst/>
          </a:prstGeom>
        </p:spPr>
      </p:pic>
    </p:spTree>
  </p:cSld>
  <p:timing>
    <p:tnLst>
      <p:par>
        <p:cTn dur="indefinite" id="89" nodeType="tmRoot" restart="never">
          <p:childTnLst>
            <p:seq>
              <p:cTn dur="indefinite" id="90" nodeType="mainSeq">
                <p:childTnLst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4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95"/>
                                        <p:tgtEl>
                                          <p:spTgt spid="58">
                                            <p:txEl>
                                              <p:pRg end="4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92" st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00"/>
                                        <p:tgtEl>
                                          <p:spTgt spid="58">
                                            <p:txEl>
                                              <p:pRg end="92" st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838440" y="365040"/>
            <a:ext cx="10514880" cy="6143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i="1" lang="es-ES" sz="2800">
                <a:solidFill>
                  <a:srgbClr val="a53010"/>
                </a:solidFill>
                <a:latin typeface="Berlin Sans FB Demi"/>
              </a:rPr>
              <a:t>EL MAPA EDUCATIVO:</a:t>
            </a:r>
            <a:endParaRPr/>
          </a:p>
          <a:p>
            <a:endParaRPr/>
          </a:p>
          <a:p>
            <a:pPr algn="ctr">
              <a:buSzPct val="45000"/>
              <a:buFont typeface="Wingdings 3"/>
              <a:buChar char=""/>
            </a:pPr>
            <a:r>
              <a:rPr lang="es-ES" sz="2800">
                <a:solidFill>
                  <a:srgbClr val="a53010"/>
                </a:solidFill>
                <a:latin typeface="Century Gothic"/>
              </a:rPr>
              <a:t>Los </a:t>
            </a:r>
            <a:r>
              <a:rPr lang="es-ES" sz="2800">
                <a:solidFill>
                  <a:srgbClr val="325949"/>
                </a:solidFill>
                <a:latin typeface="Century Gothic"/>
              </a:rPr>
              <a:t>retos</a:t>
            </a:r>
            <a:r>
              <a:rPr lang="es-ES" sz="2800">
                <a:solidFill>
                  <a:srgbClr val="a53010"/>
                </a:solidFill>
                <a:latin typeface="Century Gothic"/>
              </a:rPr>
              <a:t> de hoy son una oportunidad para enseñar </a:t>
            </a:r>
            <a:r>
              <a:rPr lang="es-ES" sz="2800">
                <a:solidFill>
                  <a:srgbClr val="325949"/>
                </a:solidFill>
                <a:latin typeface="Century Gothic"/>
              </a:rPr>
              <a:t>cualidades</a:t>
            </a:r>
            <a:r>
              <a:rPr lang="es-ES" sz="2800">
                <a:solidFill>
                  <a:srgbClr val="a53010"/>
                </a:solidFill>
                <a:latin typeface="Century Gothic"/>
              </a:rPr>
              <a:t> y </a:t>
            </a:r>
            <a:r>
              <a:rPr lang="es-ES" sz="2800">
                <a:solidFill>
                  <a:srgbClr val="325949"/>
                </a:solidFill>
                <a:latin typeface="Century Gothic"/>
              </a:rPr>
              <a:t>habilidades</a:t>
            </a:r>
            <a:r>
              <a:rPr lang="es-ES" sz="2800">
                <a:solidFill>
                  <a:srgbClr val="a53010"/>
                </a:solidFill>
                <a:latin typeface="Century Gothic"/>
              </a:rPr>
              <a:t> para la vida, si los abordo desde el acompañamiento y el respeto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61" name="Imagen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67000" y="4559040"/>
            <a:ext cx="5237280" cy="2182680"/>
          </a:xfrm>
          <a:prstGeom prst="rect">
            <a:avLst/>
          </a:prstGeom>
        </p:spPr>
      </p:pic>
    </p:spTree>
  </p:cSld>
  <p:timing>
    <p:tnLst>
      <p:par>
        <p:cTn dur="indefinite" id="101" nodeType="tmRoot" restart="never">
          <p:childTnLst>
            <p:seq>
              <p:cTn dur="indefinite" id="102" nodeType="mainSeq">
                <p:childTnLst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07"/>
                                        <p:tgtEl>
                                          <p:spTgt spid="60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id="1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6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12"/>
                                        <p:tgtEl>
                                          <p:spTgt spid="60">
                                            <p:txEl>
                                              <p:pRg end="160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1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