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2" r:id="rId4"/>
    <p:sldId id="256" r:id="rId5"/>
    <p:sldId id="257" r:id="rId6"/>
    <p:sldId id="258" r:id="rId7"/>
    <p:sldId id="269" r:id="rId8"/>
    <p:sldId id="259" r:id="rId9"/>
    <p:sldId id="273" r:id="rId10"/>
  </p:sldIdLst>
  <p:sldSz cx="9144000" cy="6858000" type="screen4x3"/>
  <p:notesSz cx="6884988" cy="10018713"/>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C3BFC21A-6F91-4898-92B1-F44185844645}" type="datetimeFigureOut">
              <a:rPr lang="es-ES_tradnl" smtClean="0"/>
              <a:pPr/>
              <a:t>11/12/2017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5A2422F-163E-4B70-83AD-A9E8DEDD3E95}"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C3BFC21A-6F91-4898-92B1-F44185844645}" type="datetimeFigureOut">
              <a:rPr lang="es-ES_tradnl" smtClean="0"/>
              <a:pPr/>
              <a:t>11/12/2017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5A2422F-163E-4B70-83AD-A9E8DEDD3E95}"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C3BFC21A-6F91-4898-92B1-F44185844645}" type="datetimeFigureOut">
              <a:rPr lang="es-ES_tradnl" smtClean="0"/>
              <a:pPr/>
              <a:t>11/12/2017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5A2422F-163E-4B70-83AD-A9E8DEDD3E95}"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C3BFC21A-6F91-4898-92B1-F44185844645}" type="datetimeFigureOut">
              <a:rPr lang="es-ES_tradnl" smtClean="0"/>
              <a:pPr/>
              <a:t>11/12/2017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5A2422F-163E-4B70-83AD-A9E8DEDD3E95}"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3BFC21A-6F91-4898-92B1-F44185844645}" type="datetimeFigureOut">
              <a:rPr lang="es-ES_tradnl" smtClean="0"/>
              <a:pPr/>
              <a:t>11/12/2017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D5A2422F-163E-4B70-83AD-A9E8DEDD3E95}"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C3BFC21A-6F91-4898-92B1-F44185844645}" type="datetimeFigureOut">
              <a:rPr lang="es-ES_tradnl" smtClean="0"/>
              <a:pPr/>
              <a:t>11/12/2017</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D5A2422F-163E-4B70-83AD-A9E8DEDD3E95}"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C3BFC21A-6F91-4898-92B1-F44185844645}" type="datetimeFigureOut">
              <a:rPr lang="es-ES_tradnl" smtClean="0"/>
              <a:pPr/>
              <a:t>11/12/2017</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D5A2422F-163E-4B70-83AD-A9E8DEDD3E95}"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C3BFC21A-6F91-4898-92B1-F44185844645}" type="datetimeFigureOut">
              <a:rPr lang="es-ES_tradnl" smtClean="0"/>
              <a:pPr/>
              <a:t>11/12/2017</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D5A2422F-163E-4B70-83AD-A9E8DEDD3E95}"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3BFC21A-6F91-4898-92B1-F44185844645}" type="datetimeFigureOut">
              <a:rPr lang="es-ES_tradnl" smtClean="0"/>
              <a:pPr/>
              <a:t>11/12/2017</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D5A2422F-163E-4B70-83AD-A9E8DEDD3E95}"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BFC21A-6F91-4898-92B1-F44185844645}" type="datetimeFigureOut">
              <a:rPr lang="es-ES_tradnl" smtClean="0"/>
              <a:pPr/>
              <a:t>11/12/2017</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D5A2422F-163E-4B70-83AD-A9E8DEDD3E95}"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BFC21A-6F91-4898-92B1-F44185844645}" type="datetimeFigureOut">
              <a:rPr lang="es-ES_tradnl" smtClean="0"/>
              <a:pPr/>
              <a:t>11/12/2017</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D5A2422F-163E-4B70-83AD-A9E8DEDD3E95}"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FC21A-6F91-4898-92B1-F44185844645}" type="datetimeFigureOut">
              <a:rPr lang="es-ES_tradnl" smtClean="0"/>
              <a:pPr/>
              <a:t>11/12/2017</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2422F-163E-4B70-83AD-A9E8DEDD3E95}"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285720" y="4643446"/>
            <a:ext cx="857256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2: DIÁLOGO</a:t>
            </a:r>
            <a:endParaRPr kumimoji="0" lang="es-ES_tradnl" sz="800" b="0" i="0" u="none" strike="noStrike" cap="none" normalizeH="0" baseline="0" dirty="0" smtClean="0">
              <a:ln>
                <a:noFill/>
              </a:ln>
              <a:solidFill>
                <a:schemeClr val="tx1"/>
              </a:solidFill>
              <a:effectLst/>
              <a:latin typeface="Arial" pitchFamily="34" charset="0"/>
            </a:endParaRPr>
          </a:p>
          <a:p>
            <a:r>
              <a:rPr lang="en-US" sz="1100" dirty="0" smtClean="0"/>
              <a:t>You’re talking to a friend about </a:t>
            </a:r>
            <a:r>
              <a:rPr lang="en-US" sz="1100" dirty="0" err="1" smtClean="0"/>
              <a:t>cyberchondria</a:t>
            </a:r>
            <a:r>
              <a:rPr lang="en-US" sz="1100" dirty="0" smtClean="0"/>
              <a:t>. You don’t think you’re a </a:t>
            </a:r>
            <a:r>
              <a:rPr lang="en-US" sz="1100" dirty="0" err="1" smtClean="0"/>
              <a:t>cyberchondriac</a:t>
            </a:r>
            <a:r>
              <a:rPr lang="en-US" sz="1100" dirty="0" smtClean="0"/>
              <a:t>, but couldn’t live without health websites. You use them almost daily and think they are of great help.</a:t>
            </a:r>
          </a:p>
          <a:p>
            <a:r>
              <a:rPr lang="en-US" sz="1100" dirty="0" smtClean="0"/>
              <a:t>Try to come to an agreement. You both are expected to speak for, at least, </a:t>
            </a:r>
            <a:r>
              <a:rPr lang="en-US" sz="1100" b="1" dirty="0" smtClean="0"/>
              <a:t>4 or 5 minutes</a:t>
            </a:r>
            <a:r>
              <a:rPr lang="en-US" sz="1100" dirty="0" smtClean="0"/>
              <a:t>. </a:t>
            </a:r>
            <a:r>
              <a:rPr lang="en-US" sz="1100" b="1" dirty="0" smtClean="0"/>
              <a:t>YOU BEGIN.</a:t>
            </a:r>
            <a:endParaRPr lang="en-US" sz="11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p:txBody>
      </p:sp>
      <p:sp>
        <p:nvSpPr>
          <p:cNvPr id="10" name="Rectangle 3"/>
          <p:cNvSpPr>
            <a:spLocks noChangeArrowheads="1"/>
          </p:cNvSpPr>
          <p:nvPr/>
        </p:nvSpPr>
        <p:spPr bwMode="auto">
          <a:xfrm>
            <a:off x="357158" y="642918"/>
            <a:ext cx="850109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1ºNIVEL  AVANZADO    			  MODELO </a:t>
            </a:r>
            <a:r>
              <a:rPr lang="es-ES_tradnl" sz="1100" b="1" dirty="0" smtClean="0">
                <a:latin typeface="Calibri" pitchFamily="34" charset="0"/>
                <a:ea typeface="Calibri" pitchFamily="34" charset="0"/>
                <a:cs typeface="Times New Roman" pitchFamily="18" charset="0"/>
              </a:rPr>
              <a:t>1 </a:t>
            </a: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(1st </a:t>
            </a:r>
            <a:r>
              <a:rPr kumimoji="0" lang="es-ES_tradnl" sz="11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term</a:t>
            </a: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a:t>
            </a:r>
            <a:endParaRPr kumimoji="0" lang="es-ES_tradnl" sz="8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endPar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1: MONÓLOGO</a:t>
            </a:r>
            <a:r>
              <a:rPr lang="en-US" sz="1100" dirty="0" smtClean="0"/>
              <a:t> </a:t>
            </a:r>
          </a:p>
          <a:p>
            <a:pPr hangingPunct="0"/>
            <a:r>
              <a:rPr lang="en-GB" sz="1100" b="1" dirty="0" smtClean="0"/>
              <a:t>Talk about the statement below, saying if you agree or disagree. Give reasons.</a:t>
            </a:r>
            <a:endParaRPr lang="es-ES_tradnl" sz="1100" b="1" dirty="0" smtClean="0"/>
          </a:p>
          <a:p>
            <a:pPr hangingPunct="0"/>
            <a:r>
              <a:rPr lang="en-GB" sz="1100" dirty="0" smtClean="0"/>
              <a:t> ‘It’s important for friends to be interested in the same things.’</a:t>
            </a:r>
            <a:endParaRPr lang="es-ES_tradnl" sz="1100" dirty="0" smtClean="0"/>
          </a:p>
          <a:p>
            <a:pPr lvl="0" eaLnBrk="0" fontAlgn="base" hangingPunct="0">
              <a:spcBef>
                <a:spcPct val="0"/>
              </a:spcBef>
              <a:spcAft>
                <a:spcPct val="0"/>
              </a:spcAft>
            </a:pPr>
            <a:r>
              <a:rPr lang="en-US" sz="1100" dirty="0" smtClean="0"/>
              <a:t>Talk for about  </a:t>
            </a:r>
            <a:r>
              <a:rPr lang="en-US" sz="1100" b="1" dirty="0" smtClean="0"/>
              <a:t>3-4 minutes.</a:t>
            </a:r>
            <a:endPar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1026" name="AutoShape 2" descr="Resultado de imagen de frie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1028" name="Picture 4" descr="Resultado de imagen de friends"/>
          <p:cNvPicPr>
            <a:picLocks noChangeAspect="1" noChangeArrowheads="1"/>
          </p:cNvPicPr>
          <p:nvPr/>
        </p:nvPicPr>
        <p:blipFill>
          <a:blip r:embed="rId2"/>
          <a:srcRect/>
          <a:stretch>
            <a:fillRect/>
          </a:stretch>
        </p:blipFill>
        <p:spPr bwMode="auto">
          <a:xfrm>
            <a:off x="2000232" y="1857364"/>
            <a:ext cx="4362450" cy="2438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285720" y="4643446"/>
            <a:ext cx="857256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2: DIÁLOGO</a:t>
            </a:r>
            <a:endParaRPr kumimoji="0" lang="es-ES_tradnl" sz="800" b="0" i="0" u="none" strike="noStrike" cap="none" normalizeH="0" baseline="0" dirty="0" smtClean="0">
              <a:ln>
                <a:noFill/>
              </a:ln>
              <a:solidFill>
                <a:schemeClr val="tx1"/>
              </a:solidFill>
              <a:effectLst/>
              <a:latin typeface="Arial" pitchFamily="34" charset="0"/>
            </a:endParaRPr>
          </a:p>
          <a:p>
            <a:r>
              <a:rPr lang="en-US" sz="1100" dirty="0" smtClean="0"/>
              <a:t>You’re talking to a friend about </a:t>
            </a:r>
            <a:r>
              <a:rPr lang="en-US" sz="1100" dirty="0" err="1" smtClean="0"/>
              <a:t>cyberchondria</a:t>
            </a:r>
            <a:r>
              <a:rPr lang="en-US" sz="1100" dirty="0" smtClean="0"/>
              <a:t>. You think A is a </a:t>
            </a:r>
            <a:r>
              <a:rPr lang="en-US" sz="1100" dirty="0" err="1" smtClean="0"/>
              <a:t>cyberchondriac</a:t>
            </a:r>
            <a:r>
              <a:rPr lang="en-US" sz="1100" dirty="0" smtClean="0"/>
              <a:t>, he/she couldn’t live without health websites. In your opinion, they are misleading and harmful</a:t>
            </a:r>
          </a:p>
          <a:p>
            <a:r>
              <a:rPr lang="en-US" sz="1100" dirty="0" smtClean="0"/>
              <a:t>Try to come to an agreement. You both are expected to speak for, at least, </a:t>
            </a:r>
            <a:r>
              <a:rPr lang="en-US" sz="1100" b="1" dirty="0" smtClean="0"/>
              <a:t>4 or 5 minutes</a:t>
            </a:r>
            <a:r>
              <a:rPr lang="en-US" sz="1100" dirty="0" smtClean="0"/>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p:txBody>
      </p:sp>
      <p:sp>
        <p:nvSpPr>
          <p:cNvPr id="10" name="Rectangle 3"/>
          <p:cNvSpPr>
            <a:spLocks noChangeArrowheads="1"/>
          </p:cNvSpPr>
          <p:nvPr/>
        </p:nvSpPr>
        <p:spPr bwMode="auto">
          <a:xfrm>
            <a:off x="357158" y="642918"/>
            <a:ext cx="850109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1ºNIVEL  AVANZADO    			  MODELO 1 (1st </a:t>
            </a:r>
            <a:r>
              <a:rPr kumimoji="0" lang="es-ES_tradnl" sz="11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term</a:t>
            </a: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s-ES_tradnl" sz="1100" b="1" dirty="0" smtClean="0">
                <a:latin typeface="Calibri" pitchFamily="34" charset="0"/>
                <a:ea typeface="Calibri" pitchFamily="34" charset="0"/>
                <a:cs typeface="Times New Roman" pitchFamily="18" charset="0"/>
              </a:rPr>
              <a:t>B</a:t>
            </a:r>
            <a:endParaRPr kumimoji="0" lang="es-ES_tradnl" sz="8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endPar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1: MONÓLOGO</a:t>
            </a:r>
            <a:r>
              <a:rPr lang="en-US" sz="1100" dirty="0" smtClean="0"/>
              <a:t> </a:t>
            </a:r>
          </a:p>
          <a:p>
            <a:pPr hangingPunct="0"/>
            <a:r>
              <a:rPr lang="en-GB" sz="1100" b="1" dirty="0" smtClean="0"/>
              <a:t>Talk about the statement below, saying if you agree or disagree. Give reasons.</a:t>
            </a:r>
            <a:endParaRPr lang="es-ES_tradnl" sz="1100" b="1" dirty="0" smtClean="0"/>
          </a:p>
          <a:p>
            <a:pPr hangingPunct="0"/>
            <a:r>
              <a:rPr lang="en-GB" sz="1100" dirty="0" smtClean="0"/>
              <a:t>‘People should fly less because it causes pollution.’</a:t>
            </a:r>
            <a:endParaRPr lang="es-ES_tradnl" sz="1100" dirty="0" smtClean="0"/>
          </a:p>
          <a:p>
            <a:pPr lvl="0" eaLnBrk="0" fontAlgn="base" hangingPunct="0">
              <a:spcBef>
                <a:spcPct val="0"/>
              </a:spcBef>
              <a:spcAft>
                <a:spcPct val="0"/>
              </a:spcAft>
            </a:pPr>
            <a:r>
              <a:rPr lang="en-US" sz="1100" dirty="0" smtClean="0"/>
              <a:t>Talk for about  </a:t>
            </a:r>
            <a:r>
              <a:rPr lang="en-US" sz="1100" b="1" dirty="0" smtClean="0"/>
              <a:t>3-4 minutes.</a:t>
            </a:r>
            <a:endPar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1026" name="AutoShape 2" descr="Resultado de imagen de frie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20482" name="AutoShape 2" descr="Resultado de imagen de travelling by plane"/>
          <p:cNvSpPr>
            <a:spLocks noChangeAspect="1" noChangeArrowheads="1"/>
          </p:cNvSpPr>
          <p:nvPr/>
        </p:nvSpPr>
        <p:spPr bwMode="auto">
          <a:xfrm>
            <a:off x="155575" y="-1303338"/>
            <a:ext cx="4362450" cy="272415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20484" name="AutoShape 4" descr="Resultado de imagen de travelling by plane"/>
          <p:cNvSpPr>
            <a:spLocks noChangeAspect="1" noChangeArrowheads="1"/>
          </p:cNvSpPr>
          <p:nvPr/>
        </p:nvSpPr>
        <p:spPr bwMode="auto">
          <a:xfrm>
            <a:off x="155575" y="-1303338"/>
            <a:ext cx="4362450" cy="272415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20486" name="Picture 6" descr="Resultado de imagen de flying by plane"/>
          <p:cNvPicPr>
            <a:picLocks noChangeAspect="1" noChangeArrowheads="1"/>
          </p:cNvPicPr>
          <p:nvPr/>
        </p:nvPicPr>
        <p:blipFill>
          <a:blip r:embed="rId2"/>
          <a:srcRect/>
          <a:stretch>
            <a:fillRect/>
          </a:stretch>
        </p:blipFill>
        <p:spPr bwMode="auto">
          <a:xfrm>
            <a:off x="2285984" y="1714488"/>
            <a:ext cx="4362450" cy="27336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285720" y="4643446"/>
            <a:ext cx="857256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2: DIÁLOGO</a:t>
            </a:r>
            <a:endParaRPr kumimoji="0" lang="es-ES_tradnl" sz="800" b="0" i="0" u="none" strike="noStrike" cap="none" normalizeH="0" baseline="0" dirty="0" smtClean="0">
              <a:ln>
                <a:noFill/>
              </a:ln>
              <a:solidFill>
                <a:schemeClr val="tx1"/>
              </a:solidFill>
              <a:effectLst/>
              <a:latin typeface="Arial" pitchFamily="34" charset="0"/>
            </a:endParaRPr>
          </a:p>
          <a:p>
            <a:r>
              <a:rPr lang="en-US" sz="1100" dirty="0" smtClean="0"/>
              <a:t>You’re talking to a friend about </a:t>
            </a:r>
            <a:r>
              <a:rPr lang="en-US" sz="1100" dirty="0" err="1" smtClean="0"/>
              <a:t>cyberchondria</a:t>
            </a:r>
            <a:r>
              <a:rPr lang="en-US" sz="1100" dirty="0" smtClean="0"/>
              <a:t>. You don’t think you’re a </a:t>
            </a:r>
            <a:r>
              <a:rPr lang="en-US" sz="1100" dirty="0" err="1" smtClean="0"/>
              <a:t>cyberchondriac</a:t>
            </a:r>
            <a:r>
              <a:rPr lang="en-US" sz="1100" dirty="0" smtClean="0"/>
              <a:t>, but you sometimes use health websites and think they can be useful if you use them properly.</a:t>
            </a:r>
          </a:p>
          <a:p>
            <a:r>
              <a:rPr lang="en-US" sz="1100" dirty="0" smtClean="0"/>
              <a:t>Try to come to an agreement. You both are expected to speak for, at least, </a:t>
            </a:r>
            <a:r>
              <a:rPr lang="en-US" sz="1100" b="1" dirty="0" smtClean="0"/>
              <a:t>4 or 5 minutes</a:t>
            </a:r>
            <a:r>
              <a:rPr lang="en-US" sz="1100" dirty="0" smtClean="0"/>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p:txBody>
      </p:sp>
      <p:sp>
        <p:nvSpPr>
          <p:cNvPr id="10" name="Rectangle 3"/>
          <p:cNvSpPr>
            <a:spLocks noChangeArrowheads="1"/>
          </p:cNvSpPr>
          <p:nvPr/>
        </p:nvSpPr>
        <p:spPr bwMode="auto">
          <a:xfrm>
            <a:off x="357158" y="642918"/>
            <a:ext cx="850109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1ºNIVEL  AVANZADO    			  MODELO </a:t>
            </a:r>
            <a:r>
              <a:rPr lang="es-ES_tradnl" sz="1100" b="1" dirty="0" smtClean="0">
                <a:latin typeface="Calibri" pitchFamily="34" charset="0"/>
                <a:ea typeface="Calibri" pitchFamily="34" charset="0"/>
                <a:cs typeface="Times New Roman" pitchFamily="18" charset="0"/>
              </a:rPr>
              <a:t>1</a:t>
            </a: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(1st </a:t>
            </a:r>
            <a:r>
              <a:rPr kumimoji="0" lang="es-ES_tradnl" sz="11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term</a:t>
            </a: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a:t>
            </a:r>
            <a:endParaRPr kumimoji="0" lang="es-ES_tradnl" sz="8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endPar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1: MONÓLOGO</a:t>
            </a:r>
            <a:r>
              <a:rPr lang="en-US" sz="1100" dirty="0" smtClean="0"/>
              <a:t> </a:t>
            </a:r>
          </a:p>
          <a:p>
            <a:r>
              <a:rPr lang="en-US" sz="1100" dirty="0" smtClean="0"/>
              <a:t>Talk about a nightmare experience you have lived. Give details about the place, the time and the events.</a:t>
            </a:r>
            <a:br>
              <a:rPr lang="en-US" sz="1100" dirty="0" smtClean="0"/>
            </a:br>
            <a:r>
              <a:rPr lang="en-US" sz="1100" dirty="0" smtClean="0"/>
              <a:t>Talk for about  </a:t>
            </a:r>
            <a:r>
              <a:rPr lang="en-US" sz="1100" b="1" dirty="0" smtClean="0"/>
              <a:t>3-4 minutes.</a:t>
            </a:r>
            <a:endPar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1026" name="AutoShape 2" descr="Resultado de imagen de frie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21506" name="Picture 2" descr="Resultado de imagen de nightmare"/>
          <p:cNvPicPr>
            <a:picLocks noChangeAspect="1" noChangeArrowheads="1"/>
          </p:cNvPicPr>
          <p:nvPr/>
        </p:nvPicPr>
        <p:blipFill>
          <a:blip r:embed="rId2"/>
          <a:srcRect/>
          <a:stretch>
            <a:fillRect/>
          </a:stretch>
        </p:blipFill>
        <p:spPr bwMode="auto">
          <a:xfrm>
            <a:off x="2285984" y="1643050"/>
            <a:ext cx="4000528" cy="266410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285720" y="4643446"/>
            <a:ext cx="857256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2: DIÁLOGO</a:t>
            </a:r>
            <a:endParaRPr kumimoji="0" lang="es-ES_tradnl" sz="800" b="0"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pPr>
            <a:r>
              <a:rPr lang="en-US" sz="1100" i="1" dirty="0" smtClean="0"/>
              <a:t>You are part of a renowned law firm. </a:t>
            </a:r>
            <a:r>
              <a:rPr lang="en-US" sz="1100" dirty="0" smtClean="0"/>
              <a:t>You believe that it is possible to have both a successful career and a united family at the same time, Student B thinks it is almost impossible to do so.</a:t>
            </a:r>
          </a:p>
          <a:p>
            <a:r>
              <a:rPr lang="en-US" sz="1100" dirty="0" smtClean="0"/>
              <a:t>Try to come to an agreement. You both are expected to speak for, at least, </a:t>
            </a:r>
            <a:r>
              <a:rPr lang="en-US" sz="1100" b="1" dirty="0" smtClean="0"/>
              <a:t>4 or 5 minutes</a:t>
            </a:r>
            <a:r>
              <a:rPr lang="en-US" sz="1100" dirty="0" smtClean="0"/>
              <a:t>. </a:t>
            </a:r>
          </a:p>
          <a:p>
            <a:r>
              <a:rPr lang="en-US" sz="1100" dirty="0" smtClean="0"/>
              <a:t>In order to carry out this task, you must go through all these point:</a:t>
            </a:r>
          </a:p>
          <a:p>
            <a:r>
              <a:rPr lang="en-US" sz="1100" dirty="0" smtClean="0"/>
              <a:t>- Greet your partner and define the tasks you normally do at work.</a:t>
            </a:r>
          </a:p>
          <a:p>
            <a:r>
              <a:rPr lang="en-US" sz="1100" dirty="0" smtClean="0"/>
              <a:t>- Your family is a traditional one, you always find the time to gather everyone together.</a:t>
            </a:r>
          </a:p>
          <a:p>
            <a:r>
              <a:rPr lang="en-US" sz="1100" dirty="0" smtClean="0"/>
              <a:t>- You think that it is possible to have both a successful career and a united family.</a:t>
            </a:r>
          </a:p>
          <a:p>
            <a:r>
              <a:rPr lang="en-US" sz="1100" dirty="0" smtClean="0"/>
              <a:t>- Try to convince your partner that families can stay strong and united if they really work for that.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p:txBody>
      </p:sp>
      <p:sp>
        <p:nvSpPr>
          <p:cNvPr id="10" name="Rectangle 3"/>
          <p:cNvSpPr>
            <a:spLocks noChangeArrowheads="1"/>
          </p:cNvSpPr>
          <p:nvPr/>
        </p:nvSpPr>
        <p:spPr bwMode="auto">
          <a:xfrm>
            <a:off x="357158" y="642918"/>
            <a:ext cx="850109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1ºNIVEL  AVANZADO    			  MODELO 2 (1st </a:t>
            </a:r>
            <a:r>
              <a:rPr kumimoji="0" lang="es-ES_tradnl" sz="11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term</a:t>
            </a: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a:t>
            </a:r>
            <a:endParaRPr kumimoji="0" lang="es-ES_tradnl" sz="8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endPar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1: MONÓLOGO</a:t>
            </a:r>
            <a:r>
              <a:rPr lang="en-US" sz="1100" dirty="0" smtClean="0"/>
              <a:t> </a:t>
            </a:r>
          </a:p>
          <a:p>
            <a:pPr lvl="0" eaLnBrk="0" fontAlgn="base" hangingPunct="0">
              <a:spcBef>
                <a:spcPct val="0"/>
              </a:spcBef>
              <a:spcAft>
                <a:spcPct val="0"/>
              </a:spcAft>
            </a:pPr>
            <a:r>
              <a:rPr lang="en-US" sz="1100" dirty="0" smtClean="0"/>
              <a:t>You have phoned a radio </a:t>
            </a:r>
            <a:r>
              <a:rPr lang="en-US" sz="1100" dirty="0" err="1" smtClean="0"/>
              <a:t>programme</a:t>
            </a:r>
            <a:r>
              <a:rPr lang="en-US" sz="1100" dirty="0" smtClean="0"/>
              <a:t>  to tell them about a curious incident  you’ve recently experienced.</a:t>
            </a:r>
          </a:p>
          <a:p>
            <a:pPr lvl="0" eaLnBrk="0" fontAlgn="base" hangingPunct="0">
              <a:spcBef>
                <a:spcPct val="0"/>
              </a:spcBef>
              <a:spcAft>
                <a:spcPct val="0"/>
              </a:spcAft>
            </a:pPr>
            <a:r>
              <a:rPr lang="en-US" sz="1100" dirty="0" smtClean="0"/>
              <a:t>When did it happen and what was the background to the story?</a:t>
            </a:r>
          </a:p>
          <a:p>
            <a:pPr lvl="0" eaLnBrk="0" fontAlgn="base" hangingPunct="0">
              <a:spcBef>
                <a:spcPct val="0"/>
              </a:spcBef>
              <a:spcAft>
                <a:spcPct val="0"/>
              </a:spcAft>
            </a:pPr>
            <a:r>
              <a:rPr lang="en-US" sz="1100" dirty="0" smtClean="0"/>
              <a:t>What was the  curious incident?</a:t>
            </a:r>
          </a:p>
          <a:p>
            <a:pPr lvl="0" eaLnBrk="0" fontAlgn="base" hangingPunct="0">
              <a:spcBef>
                <a:spcPct val="0"/>
              </a:spcBef>
              <a:spcAft>
                <a:spcPct val="0"/>
              </a:spcAft>
            </a:pPr>
            <a:r>
              <a:rPr lang="en-US" sz="1100" dirty="0" smtClean="0"/>
              <a:t>How do you feel about it?</a:t>
            </a:r>
          </a:p>
          <a:p>
            <a:pPr lvl="0" eaLnBrk="0" fontAlgn="base" hangingPunct="0">
              <a:spcBef>
                <a:spcPct val="0"/>
              </a:spcBef>
              <a:spcAft>
                <a:spcPct val="0"/>
              </a:spcAft>
            </a:pPr>
            <a:r>
              <a:rPr lang="en-US" sz="1100" dirty="0" smtClean="0"/>
              <a:t>Talk for about  </a:t>
            </a:r>
            <a:r>
              <a:rPr lang="en-US" sz="1100" b="1" dirty="0" smtClean="0"/>
              <a:t>3-4 minutes.</a:t>
            </a:r>
            <a:endPar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endParaRPr>
          </a:p>
        </p:txBody>
      </p:sp>
      <p:pic>
        <p:nvPicPr>
          <p:cNvPr id="11" name="Picture 4" descr="Resultado de imagen de curious incident"/>
          <p:cNvPicPr>
            <a:picLocks noChangeAspect="1" noChangeArrowheads="1"/>
          </p:cNvPicPr>
          <p:nvPr/>
        </p:nvPicPr>
        <p:blipFill>
          <a:blip r:embed="rId2" cstate="print"/>
          <a:srcRect/>
          <a:stretch>
            <a:fillRect/>
          </a:stretch>
        </p:blipFill>
        <p:spPr bwMode="auto">
          <a:xfrm>
            <a:off x="2928926" y="2214554"/>
            <a:ext cx="3786214" cy="20336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57158" y="714356"/>
            <a:ext cx="8286776"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1º NIVEL AVANZADO   			  MODELO 2 (1st </a:t>
            </a:r>
            <a:r>
              <a:rPr kumimoji="0" lang="es-ES_tradnl" sz="11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term</a:t>
            </a: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1: MONÓLOGO</a:t>
            </a:r>
            <a:endParaRPr kumimoji="0" lang="es-ES_tradnl" sz="800" b="0" i="0" u="none" strike="noStrike" cap="none" normalizeH="0" baseline="0" dirty="0" smtClean="0">
              <a:ln>
                <a:noFill/>
              </a:ln>
              <a:solidFill>
                <a:schemeClr val="tx1"/>
              </a:solidFill>
              <a:effectLst/>
              <a:latin typeface="Arial" pitchFamily="34" charset="0"/>
            </a:endParaRPr>
          </a:p>
          <a:p>
            <a:r>
              <a:rPr lang="en-US" sz="1100" dirty="0" smtClean="0"/>
              <a:t>Imagine that you are an experienced </a:t>
            </a:r>
            <a:r>
              <a:rPr lang="en-US" sz="1100" dirty="0" err="1" smtClean="0"/>
              <a:t>traveller</a:t>
            </a:r>
            <a:r>
              <a:rPr lang="en-US" sz="1100" dirty="0" smtClean="0"/>
              <a:t>. Choose a place you have visited and whose customs were shocking or surprising for you. Talk about a funny anecdote for </a:t>
            </a:r>
            <a:r>
              <a:rPr lang="en-US" sz="1100" b="1" dirty="0" smtClean="0"/>
              <a:t>3-4 minutes.</a:t>
            </a:r>
            <a:r>
              <a:rPr lang="en-US" sz="1100" dirty="0" smtClean="0"/>
              <a:t/>
            </a:r>
            <a:br>
              <a:rPr lang="en-US" sz="1100" dirty="0" smtClean="0"/>
            </a:br>
            <a:r>
              <a:rPr lang="en-US" sz="1100" dirty="0" smtClean="0"/>
              <a:t>When did you start the trip? Where did you finally go? Why this place and not another one?</a:t>
            </a:r>
          </a:p>
          <a:p>
            <a:r>
              <a:rPr lang="en-US" sz="1100" dirty="0" smtClean="0"/>
              <a:t>Describe a funny anecdote.</a:t>
            </a:r>
          </a:p>
          <a:p>
            <a:r>
              <a:rPr lang="en-US" sz="1100" dirty="0" smtClean="0"/>
              <a:t>Did you feel any prejudices based on common stereotypes?</a:t>
            </a:r>
          </a:p>
          <a:p>
            <a:r>
              <a:rPr lang="en-US" sz="1100" dirty="0" smtClean="0"/>
              <a:t>To what extent may  "cultural shock" affect a person's view?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13316" name="Rectangle 4"/>
          <p:cNvSpPr>
            <a:spLocks noChangeArrowheads="1"/>
          </p:cNvSpPr>
          <p:nvPr/>
        </p:nvSpPr>
        <p:spPr bwMode="auto">
          <a:xfrm>
            <a:off x="0" y="2263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13317" name="Rectangle 5"/>
          <p:cNvSpPr>
            <a:spLocks noChangeArrowheads="1"/>
          </p:cNvSpPr>
          <p:nvPr/>
        </p:nvSpPr>
        <p:spPr bwMode="auto">
          <a:xfrm>
            <a:off x="285720" y="4429132"/>
            <a:ext cx="8643966"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2: DIÁLOGO</a:t>
            </a:r>
            <a:endParaRPr kumimoji="0" lang="es-ES_tradnl" sz="800" b="0"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pPr>
            <a:r>
              <a:rPr lang="en-US" sz="1100" i="1" dirty="0" smtClean="0"/>
              <a:t>You are a newly promoted sergeant in the United States army. </a:t>
            </a:r>
            <a:r>
              <a:rPr lang="en-US" sz="1100" dirty="0" smtClean="0"/>
              <a:t>You believe that it is almost impossible to have both a successful career and a united family at the same time, Student A thinks it is possible to do so.</a:t>
            </a:r>
          </a:p>
          <a:p>
            <a:r>
              <a:rPr lang="en-US" sz="1100" dirty="0" smtClean="0"/>
              <a:t>Try to come to an agreement. You both are expected to speak for, at least, </a:t>
            </a:r>
            <a:r>
              <a:rPr lang="en-US" sz="1100" b="1" dirty="0" smtClean="0"/>
              <a:t>4 or 5 minutes</a:t>
            </a:r>
            <a:r>
              <a:rPr lang="en-US" sz="1100" dirty="0" smtClean="0"/>
              <a:t>. </a:t>
            </a:r>
            <a:r>
              <a:rPr lang="en-US" sz="1100" b="1" dirty="0" smtClean="0"/>
              <a:t>YOU BEGIN.</a:t>
            </a:r>
          </a:p>
          <a:p>
            <a:r>
              <a:rPr lang="en-US" sz="1100" dirty="0" smtClean="0"/>
              <a:t>In order to carry out this task, you must go through all these </a:t>
            </a:r>
            <a:r>
              <a:rPr lang="en-US" sz="1100" dirty="0" smtClean="0"/>
              <a:t>points</a:t>
            </a:r>
            <a:r>
              <a:rPr lang="en-US" sz="1100" dirty="0" smtClean="0"/>
              <a:t>:</a:t>
            </a:r>
          </a:p>
          <a:p>
            <a:r>
              <a:rPr lang="en-US" sz="1100" dirty="0" smtClean="0"/>
              <a:t>- Greet your partner and define the tasks you normally do at work.</a:t>
            </a:r>
          </a:p>
          <a:p>
            <a:r>
              <a:rPr lang="en-US" sz="1100" dirty="0" smtClean="0"/>
              <a:t>- You think that it is NOT possible to have both a successful career and a united family.</a:t>
            </a:r>
          </a:p>
          <a:p>
            <a:r>
              <a:rPr lang="en-US" sz="1100" dirty="0" smtClean="0"/>
              <a:t>- You do not often see your family, since you are normally on a mission abroad.</a:t>
            </a:r>
          </a:p>
          <a:p>
            <a:r>
              <a:rPr lang="en-US" sz="1100" dirty="0" smtClean="0"/>
              <a:t>- Try to convince your partner that families can easily break up due to the distance created by duties.</a:t>
            </a:r>
          </a:p>
          <a:p>
            <a:r>
              <a:rPr lang="en-US" sz="1100" dirty="0" smtClean="0"/>
              <a:t>- Try to come to an agreement.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p:txBody>
      </p:sp>
      <p:sp>
        <p:nvSpPr>
          <p:cNvPr id="2" name="AutoShape 2" descr="Resultado de imagen de aborigenes y turis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3" name="Picture 4" descr="Resultado de imagen de aborigenes y turista"/>
          <p:cNvPicPr>
            <a:picLocks noChangeAspect="1" noChangeArrowheads="1"/>
          </p:cNvPicPr>
          <p:nvPr/>
        </p:nvPicPr>
        <p:blipFill>
          <a:blip r:embed="rId2" cstate="print"/>
          <a:srcRect/>
          <a:stretch>
            <a:fillRect/>
          </a:stretch>
        </p:blipFill>
        <p:spPr bwMode="auto">
          <a:xfrm>
            <a:off x="4357686" y="2214554"/>
            <a:ext cx="2643206" cy="175444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428596" y="714357"/>
            <a:ext cx="8358214" cy="14619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1º NIVEL AVANZADO   			  MODELO 3 (</a:t>
            </a:r>
            <a:r>
              <a:rPr lang="es-ES_tradnl" sz="1100" b="1" dirty="0" smtClean="0">
                <a:latin typeface="Calibri" pitchFamily="34" charset="0"/>
                <a:ea typeface="Calibri" pitchFamily="34" charset="0"/>
                <a:cs typeface="Times New Roman" pitchFamily="18" charset="0"/>
              </a:rPr>
              <a:t>1st</a:t>
            </a: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s-ES_tradnl" sz="1100" b="1" dirty="0" err="1" smtClean="0">
                <a:latin typeface="Calibri" pitchFamily="34" charset="0"/>
                <a:ea typeface="Calibri" pitchFamily="34" charset="0"/>
                <a:cs typeface="Times New Roman" pitchFamily="18" charset="0"/>
              </a:rPr>
              <a:t>t</a:t>
            </a:r>
            <a:r>
              <a:rPr kumimoji="0" lang="es-ES_tradnl" sz="11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erm</a:t>
            </a: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1: MONÓLOGO</a:t>
            </a:r>
            <a:endParaRPr kumimoji="0" lang="es-ES_tradnl" sz="8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s-ES_tradnl"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Extreme </a:t>
            </a:r>
            <a:r>
              <a:rPr kumimoji="0" lang="es-ES_tradnl" sz="110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interviewing</a:t>
            </a:r>
            <a:r>
              <a:rPr kumimoji="0" lang="es-ES_tradnl"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that</a:t>
            </a:r>
            <a:r>
              <a:rPr kumimoji="0" lang="es-ES_tradnl"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is</a:t>
            </a:r>
            <a:r>
              <a:rPr kumimoji="0" lang="es-ES_tradnl"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using</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bizarre</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questions</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job</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interviews,</a:t>
            </a:r>
            <a:r>
              <a:rPr kumimoji="0" lang="es-ES_tradnl"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is</a:t>
            </a:r>
            <a:r>
              <a:rPr kumimoji="0" lang="es-ES_tradnl"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one</a:t>
            </a:r>
            <a:r>
              <a:rPr kumimoji="0" lang="es-ES_tradnl"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a:t>
            </a:r>
            <a:r>
              <a:rPr kumimoji="0" lang="es-ES_tradnl" sz="110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the</a:t>
            </a:r>
            <a:r>
              <a:rPr kumimoji="0" lang="es-ES_tradnl"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latest</a:t>
            </a:r>
            <a:r>
              <a:rPr kumimoji="0" lang="es-ES_tradnl"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trends</a:t>
            </a:r>
            <a:r>
              <a:rPr kumimoji="0" lang="es-ES_tradnl"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a:t>
            </a:r>
            <a:r>
              <a:rPr kumimoji="0" lang="es-ES_tradnl" sz="110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the</a:t>
            </a:r>
            <a:r>
              <a:rPr kumimoji="0" lang="es-ES_tradnl"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USA.</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What’s</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your</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experience</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about</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this</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topic</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Have</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you</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ever</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been</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to</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job</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interview?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What</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kind</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of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questions</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did</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they</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ask</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you</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Did</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you</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get</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the</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ES_tradnl" sz="110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job</a:t>
            </a:r>
            <a:r>
              <a:rPr kumimoji="0" lang="es-ES_tradnl" sz="1100" i="0" u="none" strike="noStrike" cap="none" normalizeH="0" dirty="0" smtClean="0">
                <a:ln>
                  <a:noFill/>
                </a:ln>
                <a:solidFill>
                  <a:schemeClr val="tx1"/>
                </a:solidFill>
                <a:effectLst/>
                <a:latin typeface="Calibri" pitchFamily="34" charset="0"/>
                <a:ea typeface="Calibri" pitchFamily="34" charset="0"/>
                <a:cs typeface="Times New Roman" pitchFamily="18" charset="0"/>
              </a:rPr>
              <a:t>?</a:t>
            </a:r>
            <a:r>
              <a:rPr lang="en-US" sz="800" dirty="0" smtClean="0"/>
              <a:t> </a:t>
            </a:r>
          </a:p>
          <a:p>
            <a:pPr eaLnBrk="0" fontAlgn="base" hangingPunct="0">
              <a:spcBef>
                <a:spcPct val="0"/>
              </a:spcBef>
              <a:spcAft>
                <a:spcPct val="0"/>
              </a:spcAft>
            </a:pPr>
            <a:r>
              <a:rPr lang="en-US" sz="1100" dirty="0" smtClean="0"/>
              <a:t>Talk between</a:t>
            </a:r>
            <a:r>
              <a:rPr lang="en-US" sz="1100" b="1" dirty="0" smtClean="0"/>
              <a:t> 3-4 minutes</a:t>
            </a:r>
            <a:r>
              <a:rPr lang="en-US" sz="1100" dirty="0" smtClean="0"/>
              <a:t>.</a:t>
            </a:r>
            <a:endParaRPr lang="es-ES_tradnl" sz="11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12293" name="Rectangle 5"/>
          <p:cNvSpPr>
            <a:spLocks noChangeArrowheads="1"/>
          </p:cNvSpPr>
          <p:nvPr/>
        </p:nvSpPr>
        <p:spPr bwMode="auto">
          <a:xfrm>
            <a:off x="428596" y="4857760"/>
            <a:ext cx="8429652"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2: DIÁLOGO</a:t>
            </a:r>
          </a:p>
          <a:p>
            <a:pPr marL="0" marR="0" lvl="0" indent="0" algn="just" defTabSz="914400" rtl="0" eaLnBrk="1" fontAlgn="base" latinLnBrk="0" hangingPunct="1">
              <a:lnSpc>
                <a:spcPct val="100000"/>
              </a:lnSpc>
              <a:spcBef>
                <a:spcPct val="0"/>
              </a:spcBef>
              <a:spcAft>
                <a:spcPct val="0"/>
              </a:spcAft>
              <a:buClrTx/>
              <a:buSzTx/>
              <a:buFontTx/>
              <a:buNone/>
              <a:tabLst/>
            </a:pPr>
            <a:r>
              <a:rPr lang="es-ES" sz="1100" dirty="0" err="1" smtClean="0">
                <a:latin typeface="Calibri" pitchFamily="34" charset="0"/>
                <a:cs typeface="Times New Roman" pitchFamily="18" charset="0"/>
              </a:rPr>
              <a:t>You</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have</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just</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watched</a:t>
            </a:r>
            <a:r>
              <a:rPr lang="es-ES" sz="1100" dirty="0" smtClean="0">
                <a:latin typeface="Calibri" pitchFamily="34" charset="0"/>
                <a:cs typeface="Times New Roman" pitchFamily="18" charset="0"/>
              </a:rPr>
              <a:t> a </a:t>
            </a:r>
            <a:r>
              <a:rPr lang="es-ES" sz="1100" dirty="0" err="1" smtClean="0">
                <a:latin typeface="Calibri" pitchFamily="34" charset="0"/>
                <a:cs typeface="Times New Roman" pitchFamily="18" charset="0"/>
              </a:rPr>
              <a:t>documentary</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on</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the</a:t>
            </a:r>
            <a:r>
              <a:rPr lang="es-ES" sz="1100" dirty="0" smtClean="0">
                <a:latin typeface="Calibri" pitchFamily="34" charset="0"/>
                <a:cs typeface="Times New Roman" pitchFamily="18" charset="0"/>
              </a:rPr>
              <a:t> paranormal. </a:t>
            </a:r>
            <a:r>
              <a:rPr lang="es-ES" sz="1100" dirty="0" err="1" smtClean="0">
                <a:latin typeface="Calibri" pitchFamily="34" charset="0"/>
                <a:cs typeface="Times New Roman" pitchFamily="18" charset="0"/>
              </a:rPr>
              <a:t>Discuss</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it</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with</a:t>
            </a:r>
            <a:r>
              <a:rPr lang="es-ES" sz="1100" dirty="0" smtClean="0">
                <a:latin typeface="Calibri" pitchFamily="34" charset="0"/>
                <a:cs typeface="Times New Roman" pitchFamily="18" charset="0"/>
              </a:rPr>
              <a:t> a </a:t>
            </a:r>
            <a:r>
              <a:rPr lang="es-ES" sz="1100" dirty="0" err="1" smtClean="0">
                <a:latin typeface="Calibri" pitchFamily="34" charset="0"/>
                <a:cs typeface="Times New Roman" pitchFamily="18" charset="0"/>
              </a:rPr>
              <a:t>friend</a:t>
            </a:r>
            <a:r>
              <a:rPr lang="es-ES" sz="1100" dirty="0" smtClean="0">
                <a:latin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i="0" u="none" strike="noStrike" cap="none" normalizeH="0" baseline="0" dirty="0" err="1" smtClean="0">
                <a:ln>
                  <a:noFill/>
                </a:ln>
                <a:solidFill>
                  <a:schemeClr val="tx1"/>
                </a:solidFill>
                <a:effectLst/>
                <a:latin typeface="Calibri" pitchFamily="34" charset="0"/>
                <a:cs typeface="Times New Roman" pitchFamily="18" charset="0"/>
              </a:rPr>
              <a:t>You</a:t>
            </a:r>
            <a:r>
              <a:rPr kumimoji="0" lang="es-ES" sz="1100" i="0" u="none" strike="noStrike" cap="none" normalizeH="0" dirty="0" smtClean="0">
                <a:ln>
                  <a:noFill/>
                </a:ln>
                <a:solidFill>
                  <a:schemeClr val="tx1"/>
                </a:solidFill>
                <a:effectLst/>
                <a:latin typeface="Calibri" pitchFamily="34" charset="0"/>
                <a:cs typeface="Times New Roman" pitchFamily="18" charset="0"/>
              </a:rPr>
              <a:t> </a:t>
            </a:r>
            <a:r>
              <a:rPr kumimoji="0" lang="es-ES" sz="1100" i="0" u="none" strike="noStrike" cap="none" normalizeH="0" dirty="0" err="1" smtClean="0">
                <a:ln>
                  <a:noFill/>
                </a:ln>
                <a:solidFill>
                  <a:schemeClr val="tx1"/>
                </a:solidFill>
                <a:effectLst/>
                <a:latin typeface="Calibri" pitchFamily="34" charset="0"/>
                <a:cs typeface="Times New Roman" pitchFamily="18" charset="0"/>
              </a:rPr>
              <a:t>have</a:t>
            </a:r>
            <a:r>
              <a:rPr kumimoji="0" lang="es-ES" sz="1100" i="0" u="none" strike="noStrike" cap="none" normalizeH="0" dirty="0" smtClean="0">
                <a:ln>
                  <a:noFill/>
                </a:ln>
                <a:solidFill>
                  <a:schemeClr val="tx1"/>
                </a:solidFill>
                <a:effectLst/>
                <a:latin typeface="Calibri" pitchFamily="34" charset="0"/>
                <a:cs typeface="Times New Roman" pitchFamily="18" charset="0"/>
              </a:rPr>
              <a:t> </a:t>
            </a:r>
            <a:r>
              <a:rPr kumimoji="0" lang="es-ES" sz="1100" i="0" u="none" strike="noStrike" cap="none" normalizeH="0" dirty="0" err="1" smtClean="0">
                <a:ln>
                  <a:noFill/>
                </a:ln>
                <a:solidFill>
                  <a:schemeClr val="tx1"/>
                </a:solidFill>
                <a:effectLst/>
                <a:latin typeface="Calibri" pitchFamily="34" charset="0"/>
                <a:cs typeface="Times New Roman" pitchFamily="18" charset="0"/>
              </a:rPr>
              <a:t>never</a:t>
            </a:r>
            <a:r>
              <a:rPr kumimoji="0" lang="es-ES" sz="1100" i="0" u="none" strike="noStrike" cap="none" normalizeH="0" dirty="0" smtClean="0">
                <a:ln>
                  <a:noFill/>
                </a:ln>
                <a:solidFill>
                  <a:schemeClr val="tx1"/>
                </a:solidFill>
                <a:effectLst/>
                <a:latin typeface="Calibri" pitchFamily="34" charset="0"/>
                <a:cs typeface="Times New Roman" pitchFamily="18" charset="0"/>
              </a:rPr>
              <a:t> </a:t>
            </a:r>
            <a:r>
              <a:rPr kumimoji="0" lang="es-ES" sz="1100" i="0" u="none" strike="noStrike" cap="none" normalizeH="0" dirty="0" err="1" smtClean="0">
                <a:ln>
                  <a:noFill/>
                </a:ln>
                <a:solidFill>
                  <a:schemeClr val="tx1"/>
                </a:solidFill>
                <a:effectLst/>
                <a:latin typeface="Calibri" pitchFamily="34" charset="0"/>
                <a:cs typeface="Times New Roman" pitchFamily="18" charset="0"/>
              </a:rPr>
              <a:t>experienced</a:t>
            </a:r>
            <a:r>
              <a:rPr kumimoji="0" lang="es-ES" sz="1100" i="0" u="none" strike="noStrike" cap="none" normalizeH="0" dirty="0" smtClean="0">
                <a:ln>
                  <a:noFill/>
                </a:ln>
                <a:solidFill>
                  <a:schemeClr val="tx1"/>
                </a:solidFill>
                <a:effectLst/>
                <a:latin typeface="Calibri" pitchFamily="34" charset="0"/>
                <a:cs typeface="Times New Roman" pitchFamily="18" charset="0"/>
              </a:rPr>
              <a:t> a paranormal happening and </a:t>
            </a:r>
            <a:r>
              <a:rPr kumimoji="0" lang="es-ES" sz="1100" i="0" u="none" strike="noStrike" cap="none" normalizeH="0" dirty="0" err="1" smtClean="0">
                <a:ln>
                  <a:noFill/>
                </a:ln>
                <a:solidFill>
                  <a:schemeClr val="tx1"/>
                </a:solidFill>
                <a:effectLst/>
                <a:latin typeface="Calibri" pitchFamily="34" charset="0"/>
                <a:cs typeface="Times New Roman" pitchFamily="18" charset="0"/>
              </a:rPr>
              <a:t>you</a:t>
            </a:r>
            <a:r>
              <a:rPr kumimoji="0" lang="es-ES" sz="1100" i="0" u="none" strike="noStrike" cap="none" normalizeH="0" dirty="0" smtClean="0">
                <a:ln>
                  <a:noFill/>
                </a:ln>
                <a:solidFill>
                  <a:schemeClr val="tx1"/>
                </a:solidFill>
                <a:effectLst/>
                <a:latin typeface="Calibri" pitchFamily="34" charset="0"/>
                <a:cs typeface="Times New Roman" pitchFamily="18" charset="0"/>
              </a:rPr>
              <a:t> </a:t>
            </a:r>
            <a:r>
              <a:rPr kumimoji="0" lang="es-ES" sz="1100" i="0" u="none" strike="noStrike" cap="none" normalizeH="0" dirty="0" err="1" smtClean="0">
                <a:ln>
                  <a:noFill/>
                </a:ln>
                <a:solidFill>
                  <a:schemeClr val="tx1"/>
                </a:solidFill>
                <a:effectLst/>
                <a:latin typeface="Calibri" pitchFamily="34" charset="0"/>
                <a:cs typeface="Times New Roman" pitchFamily="18" charset="0"/>
              </a:rPr>
              <a:t>find</a:t>
            </a:r>
            <a:r>
              <a:rPr kumimoji="0" lang="es-ES" sz="1100" i="0" u="none" strike="noStrike" cap="none" normalizeH="0" dirty="0" smtClean="0">
                <a:ln>
                  <a:noFill/>
                </a:ln>
                <a:solidFill>
                  <a:schemeClr val="tx1"/>
                </a:solidFill>
                <a:effectLst/>
                <a:latin typeface="Calibri" pitchFamily="34" charset="0"/>
                <a:cs typeface="Times New Roman" pitchFamily="18" charset="0"/>
              </a:rPr>
              <a:t> </a:t>
            </a:r>
            <a:r>
              <a:rPr kumimoji="0" lang="es-ES" sz="1100" i="0" u="none" strike="noStrike" cap="none" normalizeH="0" dirty="0" err="1" smtClean="0">
                <a:ln>
                  <a:noFill/>
                </a:ln>
                <a:solidFill>
                  <a:schemeClr val="tx1"/>
                </a:solidFill>
                <a:effectLst/>
                <a:latin typeface="Calibri" pitchFamily="34" charset="0"/>
                <a:cs typeface="Times New Roman" pitchFamily="18" charset="0"/>
              </a:rPr>
              <a:t>it</a:t>
            </a:r>
            <a:r>
              <a:rPr kumimoji="0" lang="es-ES" sz="1100" i="0" u="none" strike="noStrike" cap="none" normalizeH="0" dirty="0" smtClean="0">
                <a:ln>
                  <a:noFill/>
                </a:ln>
                <a:solidFill>
                  <a:schemeClr val="tx1"/>
                </a:solidFill>
                <a:effectLst/>
                <a:latin typeface="Calibri" pitchFamily="34" charset="0"/>
                <a:cs typeface="Times New Roman" pitchFamily="18" charset="0"/>
              </a:rPr>
              <a:t> </a:t>
            </a:r>
            <a:r>
              <a:rPr kumimoji="0" lang="es-ES" sz="1100" i="0" u="none" strike="noStrike" cap="none" normalizeH="0" dirty="0" err="1" smtClean="0">
                <a:ln>
                  <a:noFill/>
                </a:ln>
                <a:solidFill>
                  <a:schemeClr val="tx1"/>
                </a:solidFill>
                <a:effectLst/>
                <a:latin typeface="Calibri" pitchFamily="34" charset="0"/>
                <a:cs typeface="Times New Roman" pitchFamily="18" charset="0"/>
              </a:rPr>
              <a:t>really</a:t>
            </a:r>
            <a:r>
              <a:rPr kumimoji="0" lang="es-ES" sz="1100" i="0" u="none" strike="noStrike" cap="none" normalizeH="0" dirty="0" smtClean="0">
                <a:ln>
                  <a:noFill/>
                </a:ln>
                <a:solidFill>
                  <a:schemeClr val="tx1"/>
                </a:solidFill>
                <a:effectLst/>
                <a:latin typeface="Calibri" pitchFamily="34" charset="0"/>
                <a:cs typeface="Times New Roman" pitchFamily="18" charset="0"/>
              </a:rPr>
              <a:t> </a:t>
            </a:r>
            <a:r>
              <a:rPr kumimoji="0" lang="es-ES" sz="1100" i="0" u="none" strike="noStrike" cap="none" normalizeH="0" dirty="0" err="1" smtClean="0">
                <a:ln>
                  <a:noFill/>
                </a:ln>
                <a:solidFill>
                  <a:schemeClr val="tx1"/>
                </a:solidFill>
                <a:effectLst/>
                <a:latin typeface="Calibri" pitchFamily="34" charset="0"/>
                <a:cs typeface="Times New Roman" pitchFamily="18" charset="0"/>
              </a:rPr>
              <a:t>hard</a:t>
            </a:r>
            <a:r>
              <a:rPr kumimoji="0" lang="es-ES" sz="1100" i="0" u="none" strike="noStrike" cap="none" normalizeH="0" dirty="0" smtClean="0">
                <a:ln>
                  <a:noFill/>
                </a:ln>
                <a:solidFill>
                  <a:schemeClr val="tx1"/>
                </a:solidFill>
                <a:effectLst/>
                <a:latin typeface="Calibri" pitchFamily="34" charset="0"/>
                <a:cs typeface="Times New Roman" pitchFamily="18" charset="0"/>
              </a:rPr>
              <a:t> </a:t>
            </a:r>
            <a:r>
              <a:rPr kumimoji="0" lang="es-ES" sz="1100" i="0" u="none" strike="noStrike" cap="none" normalizeH="0" dirty="0" err="1" smtClean="0">
                <a:ln>
                  <a:noFill/>
                </a:ln>
                <a:solidFill>
                  <a:schemeClr val="tx1"/>
                </a:solidFill>
                <a:effectLst/>
                <a:latin typeface="Calibri" pitchFamily="34" charset="0"/>
                <a:cs typeface="Times New Roman" pitchFamily="18" charset="0"/>
              </a:rPr>
              <a:t>to</a:t>
            </a:r>
            <a:r>
              <a:rPr kumimoji="0" lang="es-ES" sz="1100" i="0" u="none" strike="noStrike" cap="none" normalizeH="0" dirty="0" smtClean="0">
                <a:ln>
                  <a:noFill/>
                </a:ln>
                <a:solidFill>
                  <a:schemeClr val="tx1"/>
                </a:solidFill>
                <a:effectLst/>
                <a:latin typeface="Calibri" pitchFamily="34" charset="0"/>
                <a:cs typeface="Times New Roman" pitchFamily="18" charset="0"/>
              </a:rPr>
              <a:t> </a:t>
            </a:r>
            <a:r>
              <a:rPr kumimoji="0" lang="es-ES" sz="1100" i="0" u="none" strike="noStrike" cap="none" normalizeH="0" dirty="0" err="1" smtClean="0">
                <a:ln>
                  <a:noFill/>
                </a:ln>
                <a:solidFill>
                  <a:schemeClr val="tx1"/>
                </a:solidFill>
                <a:effectLst/>
                <a:latin typeface="Calibri" pitchFamily="34" charset="0"/>
                <a:cs typeface="Times New Roman" pitchFamily="18" charset="0"/>
              </a:rPr>
              <a:t>believe</a:t>
            </a:r>
            <a:r>
              <a:rPr kumimoji="0" lang="es-ES" sz="1100" i="0" u="none" strike="noStrike" cap="none" normalizeH="0" dirty="0" smtClean="0">
                <a:ln>
                  <a:noFill/>
                </a:ln>
                <a:solidFill>
                  <a:schemeClr val="tx1"/>
                </a:solidFill>
                <a:effectLst/>
                <a:latin typeface="Calibri" pitchFamily="34" charset="0"/>
                <a:cs typeface="Times New Roman" pitchFamily="18" charset="0"/>
              </a:rPr>
              <a:t>.</a:t>
            </a:r>
          </a:p>
          <a:p>
            <a:pPr lvl="0" algn="just" fontAlgn="base">
              <a:spcBef>
                <a:spcPct val="0"/>
              </a:spcBef>
              <a:spcAft>
                <a:spcPct val="0"/>
              </a:spcAft>
            </a:pPr>
            <a:r>
              <a:rPr lang="en-US" sz="1100" dirty="0" smtClean="0"/>
              <a:t>You both are expected to speak for, at least, </a:t>
            </a:r>
            <a:r>
              <a:rPr lang="en-US" sz="1100" b="1" dirty="0" smtClean="0"/>
              <a:t>4 or 5 minutes. </a:t>
            </a:r>
            <a:endParaRPr kumimoji="0" lang="es-ES" sz="1100" b="1" i="0" u="none" strike="noStrike" cap="none" normalizeH="0" dirty="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ndParaRPr>
          </a:p>
        </p:txBody>
      </p:sp>
      <p:pic>
        <p:nvPicPr>
          <p:cNvPr id="8" name="Picture 2" descr="Resultado de imagen de job interview"/>
          <p:cNvPicPr>
            <a:picLocks noChangeAspect="1" noChangeArrowheads="1"/>
          </p:cNvPicPr>
          <p:nvPr/>
        </p:nvPicPr>
        <p:blipFill>
          <a:blip r:embed="rId2"/>
          <a:srcRect/>
          <a:stretch>
            <a:fillRect/>
          </a:stretch>
        </p:blipFill>
        <p:spPr bwMode="auto">
          <a:xfrm>
            <a:off x="2143108" y="1928802"/>
            <a:ext cx="3786214" cy="212457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285720" y="4857760"/>
            <a:ext cx="857256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2: DIÁLOGO</a:t>
            </a:r>
            <a:endParaRPr kumimoji="0" lang="es-ES_tradnl" sz="800" b="0"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pPr>
            <a:r>
              <a:rPr lang="es-ES" sz="1100" dirty="0" err="1" smtClean="0">
                <a:latin typeface="Calibri" pitchFamily="34" charset="0"/>
                <a:cs typeface="Times New Roman" pitchFamily="18" charset="0"/>
              </a:rPr>
              <a:t>You</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have</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just</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watched</a:t>
            </a:r>
            <a:r>
              <a:rPr lang="es-ES" sz="1100" dirty="0" smtClean="0">
                <a:latin typeface="Calibri" pitchFamily="34" charset="0"/>
                <a:cs typeface="Times New Roman" pitchFamily="18" charset="0"/>
              </a:rPr>
              <a:t> a </a:t>
            </a:r>
            <a:r>
              <a:rPr lang="es-ES" sz="1100" dirty="0" err="1" smtClean="0">
                <a:latin typeface="Calibri" pitchFamily="34" charset="0"/>
                <a:cs typeface="Times New Roman" pitchFamily="18" charset="0"/>
              </a:rPr>
              <a:t>documentary</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on</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the</a:t>
            </a:r>
            <a:r>
              <a:rPr lang="es-ES" sz="1100" dirty="0" smtClean="0">
                <a:latin typeface="Calibri" pitchFamily="34" charset="0"/>
                <a:cs typeface="Times New Roman" pitchFamily="18" charset="0"/>
              </a:rPr>
              <a:t> paranormal. </a:t>
            </a:r>
            <a:r>
              <a:rPr lang="es-ES" sz="1100" dirty="0" err="1" smtClean="0">
                <a:latin typeface="Calibri" pitchFamily="34" charset="0"/>
                <a:cs typeface="Times New Roman" pitchFamily="18" charset="0"/>
              </a:rPr>
              <a:t>Discuss</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it</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with</a:t>
            </a:r>
            <a:r>
              <a:rPr lang="es-ES" sz="1100" dirty="0" smtClean="0">
                <a:latin typeface="Calibri" pitchFamily="34" charset="0"/>
                <a:cs typeface="Times New Roman" pitchFamily="18" charset="0"/>
              </a:rPr>
              <a:t> a </a:t>
            </a:r>
            <a:r>
              <a:rPr lang="es-ES" sz="1100" dirty="0" err="1" smtClean="0">
                <a:latin typeface="Calibri" pitchFamily="34" charset="0"/>
                <a:cs typeface="Times New Roman" pitchFamily="18" charset="0"/>
              </a:rPr>
              <a:t>friend</a:t>
            </a:r>
            <a:r>
              <a:rPr lang="es-ES" sz="1100" dirty="0" smtClean="0">
                <a:latin typeface="Calibri" pitchFamily="34" charset="0"/>
                <a:cs typeface="Times New Roman" pitchFamily="18" charset="0"/>
              </a:rPr>
              <a:t>.</a:t>
            </a:r>
          </a:p>
          <a:p>
            <a:pPr lvl="0" algn="just" fontAlgn="base">
              <a:spcBef>
                <a:spcPct val="0"/>
              </a:spcBef>
              <a:spcAft>
                <a:spcPct val="0"/>
              </a:spcAft>
            </a:pPr>
            <a:r>
              <a:rPr lang="es-ES" sz="1100" dirty="0" err="1" smtClean="0">
                <a:latin typeface="Calibri" pitchFamily="34" charset="0"/>
                <a:cs typeface="Times New Roman" pitchFamily="18" charset="0"/>
              </a:rPr>
              <a:t>You</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have</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experienced</a:t>
            </a:r>
            <a:r>
              <a:rPr lang="es-ES" sz="1100" dirty="0" smtClean="0">
                <a:latin typeface="Calibri" pitchFamily="34" charset="0"/>
                <a:cs typeface="Times New Roman" pitchFamily="18" charset="0"/>
              </a:rPr>
              <a:t> a </a:t>
            </a:r>
            <a:r>
              <a:rPr lang="es-ES" sz="1100" dirty="0" err="1" smtClean="0">
                <a:latin typeface="Calibri" pitchFamily="34" charset="0"/>
                <a:cs typeface="Times New Roman" pitchFamily="18" charset="0"/>
              </a:rPr>
              <a:t>couple</a:t>
            </a:r>
            <a:r>
              <a:rPr lang="es-ES" sz="1100" dirty="0" smtClean="0">
                <a:latin typeface="Calibri" pitchFamily="34" charset="0"/>
                <a:cs typeface="Times New Roman" pitchFamily="18" charset="0"/>
              </a:rPr>
              <a:t> of paranormal happenings and, </a:t>
            </a:r>
            <a:r>
              <a:rPr lang="es-ES" sz="1100" dirty="0" err="1" smtClean="0">
                <a:latin typeface="Calibri" pitchFamily="34" charset="0"/>
                <a:cs typeface="Times New Roman" pitchFamily="18" charset="0"/>
              </a:rPr>
              <a:t>although</a:t>
            </a:r>
            <a:r>
              <a:rPr lang="es-ES" sz="1100" dirty="0" smtClean="0">
                <a:latin typeface="Calibri" pitchFamily="34" charset="0"/>
                <a:cs typeface="Times New Roman" pitchFamily="18" charset="0"/>
              </a:rPr>
              <a:t> in </a:t>
            </a:r>
            <a:r>
              <a:rPr lang="es-ES" sz="1100" dirty="0" err="1" smtClean="0">
                <a:latin typeface="Calibri" pitchFamily="34" charset="0"/>
                <a:cs typeface="Times New Roman" pitchFamily="18" charset="0"/>
              </a:rPr>
              <a:t>the</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past</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you</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found</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it</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hard</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to</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believe</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now</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there</a:t>
            </a:r>
            <a:r>
              <a:rPr lang="es-ES" sz="1100" dirty="0" smtClean="0">
                <a:latin typeface="Calibri" pitchFamily="34" charset="0"/>
                <a:cs typeface="Times New Roman" pitchFamily="18" charset="0"/>
              </a:rPr>
              <a:t> are </a:t>
            </a:r>
            <a:r>
              <a:rPr lang="es-ES" sz="1100" dirty="0" err="1" smtClean="0">
                <a:latin typeface="Calibri" pitchFamily="34" charset="0"/>
                <a:cs typeface="Times New Roman" pitchFamily="18" charset="0"/>
              </a:rPr>
              <a:t>things</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you</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couldn’t</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explain</a:t>
            </a:r>
            <a:r>
              <a:rPr lang="es-ES" sz="1100" dirty="0" smtClean="0">
                <a:latin typeface="Calibri" pitchFamily="34" charset="0"/>
                <a:cs typeface="Times New Roman" pitchFamily="18" charset="0"/>
              </a:rPr>
              <a:t> </a:t>
            </a:r>
            <a:r>
              <a:rPr lang="es-ES" sz="1100" dirty="0" err="1" smtClean="0">
                <a:latin typeface="Calibri" pitchFamily="34" charset="0"/>
                <a:cs typeface="Times New Roman" pitchFamily="18" charset="0"/>
              </a:rPr>
              <a:t>otherway</a:t>
            </a:r>
            <a:r>
              <a:rPr lang="es-ES" sz="1100" dirty="0" smtClean="0">
                <a:latin typeface="Calibri" pitchFamily="34" charset="0"/>
                <a:cs typeface="Times New Roman" pitchFamily="18" charset="0"/>
              </a:rPr>
              <a:t>.</a:t>
            </a:r>
          </a:p>
          <a:p>
            <a:pPr lvl="0" algn="just" fontAlgn="base">
              <a:spcBef>
                <a:spcPct val="0"/>
              </a:spcBef>
              <a:spcAft>
                <a:spcPct val="0"/>
              </a:spcAft>
            </a:pPr>
            <a:r>
              <a:rPr lang="en-US" sz="1100" dirty="0" smtClean="0"/>
              <a:t>You both are expected to speak for, at least, </a:t>
            </a:r>
            <a:r>
              <a:rPr lang="en-US" sz="1100" b="1" dirty="0" smtClean="0"/>
              <a:t>4 or 5 minutes</a:t>
            </a:r>
            <a:r>
              <a:rPr lang="en-US" sz="1100" dirty="0" smtClean="0"/>
              <a:t>. </a:t>
            </a:r>
            <a:r>
              <a:rPr lang="en-US" sz="1100" b="1" dirty="0" smtClean="0"/>
              <a:t>YOU BEGIN.</a:t>
            </a:r>
            <a:endParaRPr lang="es-ES" sz="1100" b="1" dirty="0" smtClean="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p:txBody>
      </p:sp>
      <p:sp>
        <p:nvSpPr>
          <p:cNvPr id="10" name="Rectangle 3"/>
          <p:cNvSpPr>
            <a:spLocks noChangeArrowheads="1"/>
          </p:cNvSpPr>
          <p:nvPr/>
        </p:nvSpPr>
        <p:spPr bwMode="auto">
          <a:xfrm>
            <a:off x="357158" y="642918"/>
            <a:ext cx="850109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1ºNIVEL  AVANZADO    			  MODELO 3 (1st </a:t>
            </a:r>
            <a:r>
              <a:rPr kumimoji="0" lang="es-ES_tradnl" sz="11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term</a:t>
            </a: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1: MONÓLOGO</a:t>
            </a:r>
            <a:r>
              <a:rPr lang="en-US" sz="1100" dirty="0" smtClean="0"/>
              <a:t> </a:t>
            </a:r>
          </a:p>
          <a:p>
            <a:pPr hangingPunct="0"/>
            <a:r>
              <a:rPr lang="en-GB" sz="1100" b="1" dirty="0" smtClean="0"/>
              <a:t>Answer the question below. </a:t>
            </a:r>
            <a:r>
              <a:rPr lang="en-GB" sz="1100" b="1" dirty="0" smtClean="0"/>
              <a:t>Give </a:t>
            </a:r>
            <a:r>
              <a:rPr lang="en-GB" sz="1100" b="1" dirty="0" smtClean="0"/>
              <a:t>reasons and examples and tell an anecdote.</a:t>
            </a:r>
          </a:p>
          <a:p>
            <a:pPr hangingPunct="0"/>
            <a:r>
              <a:rPr lang="en-GB" sz="1100" dirty="0" smtClean="0"/>
              <a:t> ‘Are you or anyone you know a </a:t>
            </a:r>
            <a:r>
              <a:rPr lang="en-GB" sz="1100" dirty="0" err="1" smtClean="0"/>
              <a:t>hypocondriac</a:t>
            </a:r>
            <a:r>
              <a:rPr lang="en-GB" sz="1100" dirty="0" smtClean="0"/>
              <a:t>?</a:t>
            </a:r>
            <a:endParaRPr lang="es-ES_tradnl" sz="1100" dirty="0" smtClean="0"/>
          </a:p>
          <a:p>
            <a:pPr lvl="0" eaLnBrk="0" fontAlgn="base" hangingPunct="0">
              <a:spcBef>
                <a:spcPct val="0"/>
              </a:spcBef>
              <a:spcAft>
                <a:spcPct val="0"/>
              </a:spcAft>
            </a:pPr>
            <a:r>
              <a:rPr lang="en-US" sz="1100" dirty="0" smtClean="0"/>
              <a:t>Talk for about  </a:t>
            </a:r>
            <a:r>
              <a:rPr lang="en-US" sz="1100" b="1" dirty="0" smtClean="0"/>
              <a:t>3-4 minutes. </a:t>
            </a: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endParaRPr>
          </a:p>
        </p:txBody>
      </p:sp>
      <p:pic>
        <p:nvPicPr>
          <p:cNvPr id="2050" name="Picture 2" descr="Resultado de imagen de hypocondriac"/>
          <p:cNvPicPr>
            <a:picLocks noChangeAspect="1" noChangeArrowheads="1"/>
          </p:cNvPicPr>
          <p:nvPr/>
        </p:nvPicPr>
        <p:blipFill>
          <a:blip r:embed="rId2"/>
          <a:srcRect/>
          <a:stretch>
            <a:fillRect/>
          </a:stretch>
        </p:blipFill>
        <p:spPr bwMode="auto">
          <a:xfrm>
            <a:off x="3929058" y="1643050"/>
            <a:ext cx="3214710" cy="310289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357158" y="4500570"/>
            <a:ext cx="842965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2: DIÁLOGO</a:t>
            </a:r>
          </a:p>
          <a:p>
            <a:pPr marL="0" marR="0" lvl="0" indent="0" algn="just" defTabSz="914400" rtl="0" eaLnBrk="1" fontAlgn="base" latinLnBrk="0" hangingPunct="1">
              <a:lnSpc>
                <a:spcPct val="100000"/>
              </a:lnSpc>
              <a:spcBef>
                <a:spcPct val="0"/>
              </a:spcBef>
              <a:spcAft>
                <a:spcPct val="0"/>
              </a:spcAft>
              <a:buClrTx/>
              <a:buSzTx/>
              <a:buFontTx/>
              <a:buNone/>
              <a:tabLst/>
            </a:pPr>
            <a:r>
              <a:rPr lang="en-GB" sz="1100" dirty="0" smtClean="0">
                <a:latin typeface="Calibri" pitchFamily="34" charset="0"/>
                <a:cs typeface="Times New Roman" pitchFamily="18" charset="0"/>
              </a:rPr>
              <a:t>You are a doctor. Your next patient has been to the health centre 3 times this week, he’s a complete hypochondriac. Listen to him, ask him about his symptoms and try to convince him that he should wait to see how they develop. </a:t>
            </a:r>
          </a:p>
          <a:p>
            <a:pPr algn="just" fontAlgn="base">
              <a:spcBef>
                <a:spcPct val="0"/>
              </a:spcBef>
              <a:spcAft>
                <a:spcPct val="0"/>
              </a:spcAft>
            </a:pPr>
            <a:r>
              <a:rPr lang="en-US" sz="1100" dirty="0" smtClean="0">
                <a:latin typeface="+mj-lt"/>
              </a:rPr>
              <a:t>You both are expected to speak for, at least</a:t>
            </a:r>
            <a:r>
              <a:rPr lang="en-US" sz="1100" b="1" dirty="0" smtClean="0">
                <a:latin typeface="+mj-lt"/>
              </a:rPr>
              <a:t>, 4 or 5 minutes. YOU BEGIN.</a:t>
            </a:r>
            <a:endParaRPr lang="es-ES" sz="1100" b="1" dirty="0" smtClean="0">
              <a:latin typeface="+mj-l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p:txBody>
      </p:sp>
      <p:sp>
        <p:nvSpPr>
          <p:cNvPr id="2" name="AutoShape 2" descr="Resultado de imagen de curious incid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9" name="Rectangle 4"/>
          <p:cNvSpPr>
            <a:spLocks noChangeArrowheads="1"/>
          </p:cNvSpPr>
          <p:nvPr/>
        </p:nvSpPr>
        <p:spPr bwMode="auto">
          <a:xfrm>
            <a:off x="357158" y="357166"/>
            <a:ext cx="8358246"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1º NIVEL AVANZADO    			  MODELO 4</a:t>
            </a:r>
            <a:r>
              <a:rPr lang="es-ES_tradnl" sz="1100" b="1" dirty="0" smtClean="0">
                <a:latin typeface="Calibri" pitchFamily="34" charset="0"/>
                <a:ea typeface="Calibri" pitchFamily="34" charset="0"/>
                <a:cs typeface="Times New Roman" pitchFamily="18" charset="0"/>
              </a:rPr>
              <a:t> </a:t>
            </a: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(1st </a:t>
            </a:r>
            <a:r>
              <a:rPr lang="es-ES_tradnl" sz="1100" b="1" dirty="0" err="1" smtClean="0">
                <a:latin typeface="Calibri" pitchFamily="34" charset="0"/>
                <a:ea typeface="Calibri" pitchFamily="34" charset="0"/>
                <a:cs typeface="Times New Roman" pitchFamily="18" charset="0"/>
              </a:rPr>
              <a:t>t</a:t>
            </a:r>
            <a:r>
              <a:rPr kumimoji="0" lang="es-ES_tradnl" sz="11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erm</a:t>
            </a: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1: MONÓLOGO</a:t>
            </a:r>
            <a:endParaRPr kumimoji="0" lang="es-ES_tradnl" sz="800" b="0" i="0" u="none" strike="noStrike" cap="none" normalizeH="0" baseline="0" dirty="0" smtClean="0">
              <a:ln>
                <a:noFill/>
              </a:ln>
              <a:solidFill>
                <a:schemeClr val="tx1"/>
              </a:solidFill>
              <a:effectLst/>
              <a:latin typeface="Arial" pitchFamily="34" charset="0"/>
            </a:endParaRPr>
          </a:p>
          <a:p>
            <a:r>
              <a:rPr lang="en-US" sz="1100" dirty="0" smtClean="0"/>
              <a:t>Imagine you are about to start a new job and you have to introduce yourself to your future workmates. You have to tell them about your work experience as well as your personal skills and background. Talk between</a:t>
            </a:r>
            <a:r>
              <a:rPr lang="en-US" sz="1100" b="1" dirty="0" smtClean="0"/>
              <a:t> 3-4 minutes</a:t>
            </a:r>
            <a:r>
              <a:rPr lang="en-US" sz="1100" dirty="0" smtClean="0"/>
              <a:t>.</a:t>
            </a:r>
          </a:p>
          <a:p>
            <a:r>
              <a:rPr lang="en-US" sz="1100" dirty="0" smtClean="0"/>
              <a:t>In your presentation, you have to develop the basic elements of a CV. Focus on:</a:t>
            </a:r>
          </a:p>
          <a:p>
            <a:r>
              <a:rPr lang="en-US" sz="1100" dirty="0" smtClean="0"/>
              <a:t>Your education</a:t>
            </a:r>
          </a:p>
          <a:p>
            <a:r>
              <a:rPr lang="en-US" sz="1100" dirty="0" smtClean="0"/>
              <a:t>Your work experience</a:t>
            </a:r>
          </a:p>
          <a:p>
            <a:r>
              <a:rPr lang="en-US" sz="1100" dirty="0" smtClean="0"/>
              <a:t>Languages</a:t>
            </a:r>
          </a:p>
          <a:p>
            <a:r>
              <a:rPr lang="en-US" sz="1100" dirty="0" smtClean="0"/>
              <a:t>Hobbies and interests</a:t>
            </a:r>
          </a:p>
          <a:p>
            <a:endParaRPr lang="en-US" sz="11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endParaRPr>
          </a:p>
        </p:txBody>
      </p:sp>
      <p:pic>
        <p:nvPicPr>
          <p:cNvPr id="10" name="Picture 4" descr="Resultado de imagen de job HUNTING"/>
          <p:cNvPicPr>
            <a:picLocks noChangeAspect="1" noChangeArrowheads="1"/>
          </p:cNvPicPr>
          <p:nvPr/>
        </p:nvPicPr>
        <p:blipFill>
          <a:blip r:embed="rId2" cstate="print"/>
          <a:srcRect/>
          <a:stretch>
            <a:fillRect/>
          </a:stretch>
        </p:blipFill>
        <p:spPr bwMode="auto">
          <a:xfrm>
            <a:off x="2714612" y="1857364"/>
            <a:ext cx="3571900" cy="23162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285720" y="4643446"/>
            <a:ext cx="857256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2: DIÁLOGO</a:t>
            </a:r>
            <a:endParaRPr kumimoji="0" lang="es-ES_tradnl" sz="800" b="0" i="0" u="none" strike="noStrike" cap="none" normalizeH="0" baseline="0" dirty="0" smtClean="0">
              <a:ln>
                <a:noFill/>
              </a:ln>
              <a:solidFill>
                <a:schemeClr val="tx1"/>
              </a:solidFill>
              <a:effectLst/>
              <a:latin typeface="Arial" pitchFamily="34" charset="0"/>
            </a:endParaRPr>
          </a:p>
          <a:p>
            <a:r>
              <a:rPr lang="en-US" sz="1100" dirty="0" smtClean="0"/>
              <a:t>You’re at the doctor’s. You haven’t been feeling well recently. Tell the doctor about your symptoms and explain that you have taken a look at some health websites . You are convinced you suffer from a strange and dangerous disease.</a:t>
            </a:r>
          </a:p>
          <a:p>
            <a:r>
              <a:rPr lang="en-US" sz="1100" dirty="0" smtClean="0"/>
              <a:t>You both are expected to speak for, at least, </a:t>
            </a:r>
            <a:r>
              <a:rPr lang="en-US" sz="1100" b="1" dirty="0" smtClean="0"/>
              <a:t>4 or 5 minutes</a:t>
            </a:r>
            <a:r>
              <a:rPr lang="en-US" sz="1100" dirty="0" smtClean="0"/>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p:txBody>
      </p:sp>
      <p:sp>
        <p:nvSpPr>
          <p:cNvPr id="10" name="Rectangle 3"/>
          <p:cNvSpPr>
            <a:spLocks noChangeArrowheads="1"/>
          </p:cNvSpPr>
          <p:nvPr/>
        </p:nvSpPr>
        <p:spPr bwMode="auto">
          <a:xfrm>
            <a:off x="357158" y="642918"/>
            <a:ext cx="850109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1ºNIVEL  AVANZADO    			  MODELO 4 (1st </a:t>
            </a:r>
            <a:r>
              <a:rPr kumimoji="0" lang="es-ES_tradnl" sz="11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term</a:t>
            </a:r>
            <a:r>
              <a:rPr kumimoji="0" lang="es-ES_tradnl"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s-ES_tradnl" sz="1100" b="1" dirty="0" smtClean="0">
                <a:latin typeface="Calibri" pitchFamily="34" charset="0"/>
                <a:ea typeface="Calibri" pitchFamily="34" charset="0"/>
                <a:cs typeface="Times New Roman" pitchFamily="18" charset="0"/>
              </a:rPr>
              <a:t>B</a:t>
            </a:r>
            <a:endParaRPr kumimoji="0" lang="es-ES_tradnl" sz="8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endPar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pPr>
            <a:r>
              <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TAREA 1: MONÓLOGO</a:t>
            </a:r>
            <a:r>
              <a:rPr lang="en-US" sz="1100" dirty="0" smtClean="0"/>
              <a:t> </a:t>
            </a:r>
          </a:p>
          <a:p>
            <a:pPr hangingPunct="0"/>
            <a:r>
              <a:rPr lang="en-GB" sz="1100" b="1" dirty="0" smtClean="0"/>
              <a:t>Talk about the statement below, saying if you agree or disagree. Give reasons.</a:t>
            </a:r>
            <a:endParaRPr lang="es-ES_tradnl" sz="1100" b="1" dirty="0" smtClean="0"/>
          </a:p>
          <a:p>
            <a:pPr hangingPunct="0"/>
            <a:r>
              <a:rPr lang="en-GB" sz="1100" dirty="0" smtClean="0"/>
              <a:t>‘People should dress their age.’</a:t>
            </a:r>
            <a:endParaRPr lang="es-ES_tradnl" sz="1100" dirty="0" smtClean="0"/>
          </a:p>
          <a:p>
            <a:pPr lvl="0" eaLnBrk="0" fontAlgn="base" hangingPunct="0">
              <a:spcBef>
                <a:spcPct val="0"/>
              </a:spcBef>
              <a:spcAft>
                <a:spcPct val="0"/>
              </a:spcAft>
            </a:pPr>
            <a:r>
              <a:rPr lang="en-US" sz="1100" dirty="0" smtClean="0"/>
              <a:t>Talk for about  </a:t>
            </a:r>
            <a:r>
              <a:rPr lang="en-US" sz="1100" b="1" dirty="0" smtClean="0"/>
              <a:t>3-4 minutes.</a:t>
            </a:r>
            <a:endParaRPr kumimoji="0" lang="en-GB"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1026" name="AutoShape 2" descr="Resultado de imagen de frie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20482" name="AutoShape 2" descr="Resultado de imagen de travelling by plane"/>
          <p:cNvSpPr>
            <a:spLocks noChangeAspect="1" noChangeArrowheads="1"/>
          </p:cNvSpPr>
          <p:nvPr/>
        </p:nvSpPr>
        <p:spPr bwMode="auto">
          <a:xfrm>
            <a:off x="155575" y="-1303338"/>
            <a:ext cx="4362450" cy="272415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20484" name="AutoShape 4" descr="Resultado de imagen de travelling by plane"/>
          <p:cNvSpPr>
            <a:spLocks noChangeAspect="1" noChangeArrowheads="1"/>
          </p:cNvSpPr>
          <p:nvPr/>
        </p:nvSpPr>
        <p:spPr bwMode="auto">
          <a:xfrm>
            <a:off x="155575" y="-1303338"/>
            <a:ext cx="4362450" cy="272415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2" name="Picture 2" descr="Resultado de imagen de dress your age"/>
          <p:cNvPicPr>
            <a:picLocks noChangeAspect="1" noChangeArrowheads="1"/>
          </p:cNvPicPr>
          <p:nvPr/>
        </p:nvPicPr>
        <p:blipFill>
          <a:blip r:embed="rId2"/>
          <a:srcRect/>
          <a:stretch>
            <a:fillRect/>
          </a:stretch>
        </p:blipFill>
        <p:spPr bwMode="auto">
          <a:xfrm>
            <a:off x="3428992" y="1428736"/>
            <a:ext cx="3786214" cy="310833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589</Words>
  <Application>Microsoft Office PowerPoint</Application>
  <PresentationFormat>Presentación en pantalla (4:3)</PresentationFormat>
  <Paragraphs>97</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Windows 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SPEAKING TEST SHEETS</dc:title>
  <dc:creator>WinuE</dc:creator>
  <cp:lastModifiedBy>Luffi</cp:lastModifiedBy>
  <cp:revision>19</cp:revision>
  <dcterms:created xsi:type="dcterms:W3CDTF">2014-04-21T10:44:03Z</dcterms:created>
  <dcterms:modified xsi:type="dcterms:W3CDTF">2017-12-11T15:50:38Z</dcterms:modified>
</cp:coreProperties>
</file>