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74" d="100"/>
          <a:sy n="74" d="100"/>
        </p:scale>
        <p:origin x="145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8432-0DA5-4FED-A6A4-FE700D9FE33D}" type="datetimeFigureOut">
              <a:rPr lang="es-ES_tradnl" smtClean="0"/>
              <a:pPr/>
              <a:t>10/03/2018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EA08-12D7-43C6-AC4D-1760818F224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8432-0DA5-4FED-A6A4-FE700D9FE33D}" type="datetimeFigureOut">
              <a:rPr lang="es-ES_tradnl" smtClean="0"/>
              <a:pPr/>
              <a:t>10/03/2018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EA08-12D7-43C6-AC4D-1760818F224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8432-0DA5-4FED-A6A4-FE700D9FE33D}" type="datetimeFigureOut">
              <a:rPr lang="es-ES_tradnl" smtClean="0"/>
              <a:pPr/>
              <a:t>10/03/2018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EA08-12D7-43C6-AC4D-1760818F224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8432-0DA5-4FED-A6A4-FE700D9FE33D}" type="datetimeFigureOut">
              <a:rPr lang="es-ES_tradnl" smtClean="0"/>
              <a:pPr/>
              <a:t>10/03/2018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EA08-12D7-43C6-AC4D-1760818F224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8432-0DA5-4FED-A6A4-FE700D9FE33D}" type="datetimeFigureOut">
              <a:rPr lang="es-ES_tradnl" smtClean="0"/>
              <a:pPr/>
              <a:t>10/03/2018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EA08-12D7-43C6-AC4D-1760818F224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8432-0DA5-4FED-A6A4-FE700D9FE33D}" type="datetimeFigureOut">
              <a:rPr lang="es-ES_tradnl" smtClean="0"/>
              <a:pPr/>
              <a:t>10/03/2018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EA08-12D7-43C6-AC4D-1760818F224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8432-0DA5-4FED-A6A4-FE700D9FE33D}" type="datetimeFigureOut">
              <a:rPr lang="es-ES_tradnl" smtClean="0"/>
              <a:pPr/>
              <a:t>10/03/2018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EA08-12D7-43C6-AC4D-1760818F224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8432-0DA5-4FED-A6A4-FE700D9FE33D}" type="datetimeFigureOut">
              <a:rPr lang="es-ES_tradnl" smtClean="0"/>
              <a:pPr/>
              <a:t>10/03/2018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EA08-12D7-43C6-AC4D-1760818F224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8432-0DA5-4FED-A6A4-FE700D9FE33D}" type="datetimeFigureOut">
              <a:rPr lang="es-ES_tradnl" smtClean="0"/>
              <a:pPr/>
              <a:t>10/03/2018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EA08-12D7-43C6-AC4D-1760818F224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8432-0DA5-4FED-A6A4-FE700D9FE33D}" type="datetimeFigureOut">
              <a:rPr lang="es-ES_tradnl" smtClean="0"/>
              <a:pPr/>
              <a:t>10/03/2018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EA08-12D7-43C6-AC4D-1760818F224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8432-0DA5-4FED-A6A4-FE700D9FE33D}" type="datetimeFigureOut">
              <a:rPr lang="es-ES_tradnl" smtClean="0"/>
              <a:pPr/>
              <a:t>10/03/2018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EA08-12D7-43C6-AC4D-1760818F224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E8432-0DA5-4FED-A6A4-FE700D9FE33D}" type="datetimeFigureOut">
              <a:rPr lang="es-ES_tradnl" smtClean="0"/>
              <a:pPr/>
              <a:t>10/03/2018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5EA08-12D7-43C6-AC4D-1760818F224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928670"/>
            <a:ext cx="8229600" cy="1143000"/>
          </a:xfrm>
        </p:spPr>
        <p:txBody>
          <a:bodyPr/>
          <a:lstStyle/>
          <a:p>
            <a:r>
              <a:rPr lang="es-ES_tradnl" b="1" dirty="0" smtClean="0">
                <a:latin typeface="+mn-lt"/>
              </a:rPr>
              <a:t>SPEAKING TEST SHEETS</a:t>
            </a:r>
            <a:endParaRPr lang="es-ES_tradnl" b="1" dirty="0">
              <a:latin typeface="+mn-lt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857488" y="2857496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THIRD TERM</a:t>
            </a:r>
            <a:endParaRPr lang="es-ES_tradnl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42910" y="714356"/>
            <a:ext cx="7929586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NIVEL INTERMEDIO    			  MODELO 5   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TAREA 1: MONÓLOGO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Prepare and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deliver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 monologue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about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what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ideal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school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would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2011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S_trad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S_trad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14348" y="4572008"/>
            <a:ext cx="757239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TAREA 2: DIÁLOGO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your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friend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have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just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finished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your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final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exams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and are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talking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about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results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think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might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get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Tell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him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her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what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marks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think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are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going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get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and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what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would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do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if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passed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all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subjects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or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if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failed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any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subject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YOU 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BEGIN 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DIALOGUE.</a:t>
            </a: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6626" name="Picture 2" descr="http://www.mapsxm.com/files/imagecache/normalsize-300-300/IDL-LOGO_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857364"/>
            <a:ext cx="2857500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85786" y="1000108"/>
            <a:ext cx="7643834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NIVEL INTERMEDIO    			  MODELO 5  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TAREA 1: MONÓLOGO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Prepare and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deliver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 monologue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about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how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your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life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would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change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if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won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lottery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</a:t>
            </a: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238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es-ES_trad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857224" y="4857760"/>
            <a:ext cx="7572396" cy="100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TAREA 2: DIÁLOGO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your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friend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have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just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finished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your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final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exams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and are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talking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about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results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think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might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get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Tell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him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her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what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marks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think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are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going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to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get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 and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what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would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do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if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passed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all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subjects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or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if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failed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any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subject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lang="es-ES_tradnl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5602" name="Picture 2" descr="http://neicey.typepad.com/.a/6a01053652dfbf970c015436fd4f5a970c-300w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071678"/>
            <a:ext cx="3643338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571472" y="500042"/>
            <a:ext cx="742952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NIVEL INTERMEDIO    			  MODELO 6 A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TAREA 1: MONÓLOGO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Prepare and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deliver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 monologue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about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how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different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your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life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would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have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been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if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had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been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born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Barack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Obama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1698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</a:t>
            </a:r>
            <a:endParaRPr kumimoji="0" lang="es-ES_trad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28596" y="4643446"/>
            <a:ext cx="7858148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TAREA 2: DIÁLOGO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your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boyfriend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girlfriend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are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going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buy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your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first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house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together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Talk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about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what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would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like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like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YOU BEGIN THE DIALOGUE.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4578" name="Picture 2" descr="http://i.telegraph.co.uk/multimedia/archive/01106/child-sea_1106771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500174"/>
            <a:ext cx="3877561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42910" y="1142984"/>
            <a:ext cx="8001024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NIVEL INTERMEDIO    			  MODELO 6 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TAREA 1: MONÓLOGO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Everybody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has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household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jobs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or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chores. Prepare and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deliver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 monologue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about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chores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that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do.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Talk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about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which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enjoy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doing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which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don’t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mind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doing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which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hate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doing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why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1698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</a:t>
            </a:r>
            <a:endParaRPr kumimoji="0" lang="es-ES_trad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85786" y="5156712"/>
            <a:ext cx="771527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TAREA 2: DIÁLOGO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your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boyfriend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girlfriend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are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going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to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buy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your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first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house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together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Talk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about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what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would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like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it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to be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like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lang="es-ES_tradnl" sz="1100" dirty="0" smtClean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3554" name="Picture 2" descr="http://www.lingvistov.ru/wp-content/uploads/2014/03/image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285992"/>
            <a:ext cx="4505325" cy="242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42910" y="1000108"/>
            <a:ext cx="750099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NIVEL INTERMEDIO    			  MODELO 7  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TAREA 1: MONÓLOGO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Prepare and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deliver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 monologue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about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situation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in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which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had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make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complaint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because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didn’t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get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what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had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paid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(in a shop, hotel, restaurant).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</a:t>
            </a: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2171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</a:t>
            </a:r>
            <a:endParaRPr kumimoji="0" lang="es-ES_trad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500034" y="4643446"/>
            <a:ext cx="8215338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TAREA 2: DIÁLOGO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are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with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a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friend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talking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about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what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kind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of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school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would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like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your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children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to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study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in.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think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a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mixed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state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school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is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best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idea,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but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your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friend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has a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different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opinion. 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Try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to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come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to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an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agreement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lang="es-ES_tradnl" sz="800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YOU BEGIN THE DIALOGUE.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2530" name="Picture 2" descr="http://3.bp.blogspot.com/-60_svBMScCM/UZTfqCwV1NI/AAAAAAAAALU/2BU7PMDVYtI/s1600/complaint+dep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2000240"/>
            <a:ext cx="1785950" cy="2040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71472" y="1000108"/>
            <a:ext cx="8358214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NIVEL INTERMEDIO    			  MODELO 7  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TAREA 1: MONÓLOGO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Prepare and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deliver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 monologue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about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what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would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do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if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could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change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world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make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it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better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-180975" y="1608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S_trad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-180975" y="2735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S_trad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500034" y="4500570"/>
            <a:ext cx="8286776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TAREA 2: DIÁLOGO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are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with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friend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talking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about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what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kind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of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school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would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like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your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children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study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in.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think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 single-sex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boarding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school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is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best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idea,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but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your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friend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has a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different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opinion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Try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come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agreement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1506" name="Picture 2" descr="http://www.iew-la.org/multimedia/imagenes/mundo-man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857364"/>
            <a:ext cx="2950691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28596" y="928670"/>
            <a:ext cx="8429652" cy="100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NIVEL INTERMEDIO    			  MODELO 1 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TAREA 1: MONÓLOGO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Prepare and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deliver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 monologue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about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films and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cinema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Explain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your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preferences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and describe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last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film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saw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1616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es-ES_trad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2774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S_trad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642910" y="4357694"/>
            <a:ext cx="7643866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TAREA 2: DIÁLOGO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A </a:t>
            </a:r>
            <a:r>
              <a:rPr lang="es-ES_tradnl" sz="1100" b="1" dirty="0" err="1" smtClean="0">
                <a:latin typeface="Calibri" pitchFamily="34" charset="0"/>
                <a:cs typeface="Times New Roman" pitchFamily="18" charset="0"/>
              </a:rPr>
              <a:t>few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cs typeface="Times New Roman" pitchFamily="18" charset="0"/>
              </a:rPr>
              <a:t>weeks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cs typeface="Times New Roman" pitchFamily="18" charset="0"/>
              </a:rPr>
              <a:t>ago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cs typeface="Times New Roman" pitchFamily="18" charset="0"/>
              </a:rPr>
              <a:t>you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cs typeface="Times New Roman" pitchFamily="18" charset="0"/>
              </a:rPr>
              <a:t>realized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cs typeface="Times New Roman" pitchFamily="18" charset="0"/>
              </a:rPr>
              <a:t>your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cs typeface="Times New Roman" pitchFamily="18" charset="0"/>
              </a:rPr>
              <a:t>mobile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cs typeface="Times New Roman" pitchFamily="18" charset="0"/>
              </a:rPr>
              <a:t>telephone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cs typeface="Times New Roman" pitchFamily="18" charset="0"/>
              </a:rPr>
              <a:t>company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 has </a:t>
            </a:r>
            <a:r>
              <a:rPr lang="es-ES_tradnl" sz="1100" b="1" dirty="0" err="1" smtClean="0">
                <a:latin typeface="Calibri" pitchFamily="34" charset="0"/>
                <a:cs typeface="Times New Roman" pitchFamily="18" charset="0"/>
              </a:rPr>
              <a:t>been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cs typeface="Times New Roman" pitchFamily="18" charset="0"/>
              </a:rPr>
              <a:t>charging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cs typeface="Times New Roman" pitchFamily="18" charset="0"/>
              </a:rPr>
              <a:t>you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cs typeface="Times New Roman" pitchFamily="18" charset="0"/>
              </a:rPr>
              <a:t>for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 a </a:t>
            </a:r>
            <a:r>
              <a:rPr lang="es-ES_tradnl" sz="1100" b="1" dirty="0" err="1" smtClean="0">
                <a:latin typeface="Calibri" pitchFamily="34" charset="0"/>
                <a:cs typeface="Times New Roman" pitchFamily="18" charset="0"/>
              </a:rPr>
              <a:t>service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cs typeface="Times New Roman" pitchFamily="18" charset="0"/>
              </a:rPr>
              <a:t>you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cs typeface="Times New Roman" pitchFamily="18" charset="0"/>
              </a:rPr>
              <a:t>had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cs typeface="Times New Roman" pitchFamily="18" charset="0"/>
              </a:rPr>
              <a:t>cancelled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cs typeface="Times New Roman" pitchFamily="18" charset="0"/>
              </a:rPr>
              <a:t>months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 ago. </a:t>
            </a:r>
            <a:r>
              <a:rPr lang="es-ES_tradnl" sz="1100" b="1" dirty="0" err="1" smtClean="0">
                <a:latin typeface="Calibri" pitchFamily="34" charset="0"/>
                <a:cs typeface="Times New Roman" pitchFamily="18" charset="0"/>
              </a:rPr>
              <a:t>You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cs typeface="Times New Roman" pitchFamily="18" charset="0"/>
              </a:rPr>
              <a:t>go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cs typeface="Times New Roman" pitchFamily="18" charset="0"/>
              </a:rPr>
              <a:t>to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cs typeface="Times New Roman" pitchFamily="18" charset="0"/>
              </a:rPr>
              <a:t>the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cs typeface="Times New Roman" pitchFamily="18" charset="0"/>
              </a:rPr>
              <a:t>mobile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 shop </a:t>
            </a:r>
            <a:r>
              <a:rPr lang="es-ES_tradnl" sz="1100" b="1" dirty="0" err="1" smtClean="0">
                <a:latin typeface="Calibri" pitchFamily="34" charset="0"/>
                <a:cs typeface="Times New Roman" pitchFamily="18" charset="0"/>
              </a:rPr>
              <a:t>to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cs typeface="Times New Roman" pitchFamily="18" charset="0"/>
              </a:rPr>
              <a:t>complain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Explain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to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the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shop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asisstant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what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your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problem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is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and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that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want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to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make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a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complaint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.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Warn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him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/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her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about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the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actions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will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take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if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they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don’t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solve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the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problem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. Try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to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come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to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an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agreement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.  YOU BEGIN THE DIALOGUE.</a:t>
            </a: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5842" name="Picture 2" descr="http://www.electriccinema.co.uk/images/2012/interior23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214554"/>
            <a:ext cx="2786082" cy="1519682"/>
          </a:xfrm>
          <a:prstGeom prst="rect">
            <a:avLst/>
          </a:prstGeom>
          <a:noFill/>
        </p:spPr>
      </p:pic>
      <p:pic>
        <p:nvPicPr>
          <p:cNvPr id="35844" name="Picture 4" descr="http://www.englishbyfrench.net/movieposterb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2000240"/>
            <a:ext cx="1928826" cy="18809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500034" y="1000108"/>
            <a:ext cx="8643966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NIVEL INTERMEDIO    			  MODELO 1 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TAREA 1: MONÓLOGO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Prepare and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deliver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 monologue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about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your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dream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house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Describe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ideal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location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services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facilities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Give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as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much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detail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as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can.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1989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S_trad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S_trad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571472" y="4786322"/>
            <a:ext cx="828677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TAREA 2: DIÁLOGO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sz="1100" b="1" dirty="0" err="1" smtClean="0">
                <a:latin typeface="Calibri" pitchFamily="34" charset="0"/>
                <a:cs typeface="Times New Roman" pitchFamily="18" charset="0"/>
              </a:rPr>
              <a:t>You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 are </a:t>
            </a:r>
            <a:r>
              <a:rPr lang="es-ES_tradnl" sz="1100" b="1" dirty="0" err="1" smtClean="0">
                <a:latin typeface="Calibri" pitchFamily="34" charset="0"/>
                <a:cs typeface="Times New Roman" pitchFamily="18" charset="0"/>
              </a:rPr>
              <a:t>working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 as </a:t>
            </a:r>
            <a:r>
              <a:rPr lang="es-ES_tradnl" sz="1100" b="1" dirty="0" err="1" smtClean="0">
                <a:latin typeface="Calibri" pitchFamily="34" charset="0"/>
                <a:cs typeface="Times New Roman" pitchFamily="18" charset="0"/>
              </a:rPr>
              <a:t>an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cs typeface="Times New Roman" pitchFamily="18" charset="0"/>
              </a:rPr>
              <a:t>assistant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 at a </a:t>
            </a:r>
            <a:r>
              <a:rPr lang="es-ES_tradnl" sz="1100" b="1" dirty="0" err="1" smtClean="0">
                <a:latin typeface="Calibri" pitchFamily="34" charset="0"/>
                <a:cs typeface="Times New Roman" pitchFamily="18" charset="0"/>
              </a:rPr>
              <a:t>mobile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cs typeface="Times New Roman" pitchFamily="18" charset="0"/>
              </a:rPr>
              <a:t>telephone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 shop. </a:t>
            </a:r>
            <a:r>
              <a:rPr lang="es-ES_tradnl" sz="1100" b="1" dirty="0" err="1" smtClean="0">
                <a:latin typeface="Calibri" pitchFamily="34" charset="0"/>
                <a:cs typeface="Times New Roman" pitchFamily="18" charset="0"/>
              </a:rPr>
              <a:t>You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cs typeface="Times New Roman" pitchFamily="18" charset="0"/>
              </a:rPr>
              <a:t>receive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 a </a:t>
            </a:r>
            <a:r>
              <a:rPr lang="es-ES_tradnl" sz="1100" b="1" dirty="0" err="1" smtClean="0">
                <a:latin typeface="Calibri" pitchFamily="34" charset="0"/>
                <a:cs typeface="Times New Roman" pitchFamily="18" charset="0"/>
              </a:rPr>
              <a:t>customer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cs typeface="Times New Roman" pitchFamily="18" charset="0"/>
              </a:rPr>
              <a:t>who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cs typeface="Times New Roman" pitchFamily="18" charset="0"/>
              </a:rPr>
              <a:t>wants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cs typeface="Times New Roman" pitchFamily="18" charset="0"/>
              </a:rPr>
              <a:t>to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cs typeface="Times New Roman" pitchFamily="18" charset="0"/>
              </a:rPr>
              <a:t>make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 a </a:t>
            </a:r>
            <a:r>
              <a:rPr lang="es-ES_tradnl" sz="1100" b="1" dirty="0" err="1" smtClean="0">
                <a:latin typeface="Calibri" pitchFamily="34" charset="0"/>
                <a:cs typeface="Times New Roman" pitchFamily="18" charset="0"/>
              </a:rPr>
              <a:t>complaint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Explain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to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the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customer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that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it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is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the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problem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of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the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telephone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company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and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cannot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see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what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could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do.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Explain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what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actions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he/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she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could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take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. Try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to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come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to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an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agreeent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.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4818" name="Picture 2" descr="http://www.bubblews.com/assets/images/news/282737164_13911480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357430"/>
            <a:ext cx="3286148" cy="2174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571472" y="1142984"/>
            <a:ext cx="8286808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NIVEL INTERMEDIO    			  MODELO 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 A</a:t>
            </a:r>
            <a:endParaRPr kumimoji="0" lang="es-ES_tradnl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TAREA 1: MONÓLOGO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Prepare and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deliver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 monologue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about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something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important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have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learnt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at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school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Talk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about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what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learnt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why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was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so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important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-180975" y="1608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S_trad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-180975" y="2735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S_trad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714348" y="4500570"/>
            <a:ext cx="764386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TAREA 2: DIÁLOGO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your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friends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are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planning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surprise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30th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birhtday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party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Peter,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another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friend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offered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decide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on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location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of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event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what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present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should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bought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Think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about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two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possible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different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options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sz="1100" b="1" baseline="0" dirty="0" err="1" smtClean="0">
                <a:latin typeface="Calibri" pitchFamily="34" charset="0"/>
                <a:cs typeface="Times New Roman" pitchFamily="18" charset="0"/>
              </a:rPr>
              <a:t>Discuss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cs typeface="Times New Roman" pitchFamily="18" charset="0"/>
              </a:rPr>
              <a:t>your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cs typeface="Times New Roman" pitchFamily="18" charset="0"/>
              </a:rPr>
              <a:t>options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cs typeface="Times New Roman" pitchFamily="18" charset="0"/>
              </a:rPr>
              <a:t>with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cs typeface="Times New Roman" pitchFamily="18" charset="0"/>
              </a:rPr>
              <a:t>your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cs typeface="Times New Roman" pitchFamily="18" charset="0"/>
              </a:rPr>
              <a:t>friend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. YOU 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BEGIN </a:t>
            </a:r>
            <a:r>
              <a:rPr lang="es-ES_tradnl" sz="1100" b="1" dirty="0" smtClean="0">
                <a:latin typeface="Calibri" pitchFamily="34" charset="0"/>
                <a:cs typeface="Times New Roman" pitchFamily="18" charset="0"/>
              </a:rPr>
              <a:t>THE DIALOGUE.</a:t>
            </a: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3794" name="Picture 2" descr="https://encrypted-tbn1.gstatic.com/images?q=tbn:ANd9GcRWXWXtLBDJxLdSLHYFuv-rPTDYt1dW9iJ7zapQc00nP8dB9MI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071678"/>
            <a:ext cx="4505325" cy="2057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28596" y="785794"/>
            <a:ext cx="8072462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NIVEL INTERMEDIO    			  MODELO 2 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TAREA 1: MONÓLOGO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Imagine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had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no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computer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week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Prepare and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deliver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 monologue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about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how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that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would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affect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your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daily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life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activities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could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do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instead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keep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busy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s-ES_trad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57158" y="4857760"/>
            <a:ext cx="850109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TAREA 2: DIÁLOGO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your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friend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are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planning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surprise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30th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birthday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party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Peter,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another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friend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offered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decide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on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which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food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drinks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should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bought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Think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about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likes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dislikes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of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other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guests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make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sure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that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everyone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will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happy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also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have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think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about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what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kind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of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music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should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played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or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if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singer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/band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should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invited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_tradnl" sz="1100" b="1" baseline="0" dirty="0" err="1" smtClean="0">
                <a:latin typeface="Calibri" pitchFamily="34" charset="0"/>
                <a:cs typeface="Times New Roman" pitchFamily="18" charset="0"/>
              </a:rPr>
              <a:t>Dicuss</a:t>
            </a:r>
            <a:r>
              <a:rPr lang="es-ES_tradnl" sz="1100" b="1" baseline="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_tradnl" sz="1100" b="1" baseline="0" dirty="0" err="1" smtClean="0">
                <a:latin typeface="Calibri" pitchFamily="34" charset="0"/>
                <a:cs typeface="Times New Roman" pitchFamily="18" charset="0"/>
              </a:rPr>
              <a:t>your</a:t>
            </a:r>
            <a:r>
              <a:rPr lang="es-ES_tradnl" sz="1100" b="1" baseline="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_tradnl" sz="1100" b="1" baseline="0" dirty="0" err="1" smtClean="0">
                <a:latin typeface="Calibri" pitchFamily="34" charset="0"/>
                <a:cs typeface="Times New Roman" pitchFamily="18" charset="0"/>
              </a:rPr>
              <a:t>options</a:t>
            </a:r>
            <a:r>
              <a:rPr lang="es-ES_tradnl" sz="1100" b="1" baseline="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_tradnl" sz="1100" b="1" baseline="0" dirty="0" err="1" smtClean="0">
                <a:latin typeface="Calibri" pitchFamily="34" charset="0"/>
                <a:cs typeface="Times New Roman" pitchFamily="18" charset="0"/>
              </a:rPr>
              <a:t>with</a:t>
            </a:r>
            <a:r>
              <a:rPr lang="es-ES_tradnl" sz="1100" b="1" baseline="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_tradnl" sz="1100" b="1" baseline="0" dirty="0" err="1" smtClean="0">
                <a:latin typeface="Calibri" pitchFamily="34" charset="0"/>
                <a:cs typeface="Times New Roman" pitchFamily="18" charset="0"/>
              </a:rPr>
              <a:t>your</a:t>
            </a:r>
            <a:r>
              <a:rPr lang="es-ES_tradnl" sz="1100" b="1" baseline="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_tradnl" sz="1100" b="1" baseline="0" dirty="0" err="1" smtClean="0">
                <a:latin typeface="Calibri" pitchFamily="34" charset="0"/>
                <a:cs typeface="Times New Roman" pitchFamily="18" charset="0"/>
              </a:rPr>
              <a:t>friend</a:t>
            </a:r>
            <a:r>
              <a:rPr lang="es-ES_tradnl" sz="1100" b="1" baseline="0" dirty="0" smtClean="0">
                <a:latin typeface="Calibri" pitchFamily="34" charset="0"/>
                <a:cs typeface="Times New Roman" pitchFamily="18" charset="0"/>
              </a:rPr>
              <a:t>.</a:t>
            </a: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1746" name="Picture 2" descr="http://carmenscafe.files.wordpress.com/2012/07/broken-computer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143116"/>
            <a:ext cx="2019300" cy="2266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00034" y="857232"/>
            <a:ext cx="7858148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NIVEL INTERMEDIO    			  MODELO 3 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TAREA 1: MONÓLOGO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Imagine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had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no TV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for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a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week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 Prepare and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deliver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a monologue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about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how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that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would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affect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your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daily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life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activities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could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do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instead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to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keep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busy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es-ES_tradnl" sz="800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</a:t>
            </a: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2201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S_trad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28596" y="4500570"/>
            <a:ext cx="8358214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TAREA 2: DIÁLOGO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are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talking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about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old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times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with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workmate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Tell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him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her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about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your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days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at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school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kind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of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school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it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was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your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favourite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teacher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one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really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hated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subjects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were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good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bad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at,… And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answer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hir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her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questions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 YOU BEGIN THE DIALOGUE.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22" name="Picture 2" descr="http://www.weeklygripe.co.uk/AImg/broken_t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143115"/>
            <a:ext cx="2571768" cy="1970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85720" y="928670"/>
            <a:ext cx="821533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NIVEL INTERMEDIO    			  MODELO 3  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TAREA 1: MONÓLOGO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Prepare and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deliver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a monologue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about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a film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like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es-ES_tradnl" sz="800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1989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S_trad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S_trad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571472" y="4643446"/>
            <a:ext cx="7715272" cy="1215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TAREA 2: DIÁLOGO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are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talking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about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old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times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with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a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workmate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Tell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him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her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about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your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days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at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school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kind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of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school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it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was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your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favourite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teacher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one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really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hated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subjects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were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good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bad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at,… And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answer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hir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her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questions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es-ES_tradnl" sz="800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9700" name="Picture 4" descr="http://www.latestdvdreleasesuk.com/wp-content/uploads/2012/09/good-films-to-watch-516x3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000240"/>
            <a:ext cx="3786214" cy="24974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00034" y="928670"/>
            <a:ext cx="81439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NIVEL INTERMEDIO    			  MODELO 4   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TAREA 1: MONÓLOGO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Prepare and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deliver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a monologue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about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something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important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have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learnt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at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school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Talk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about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what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learnt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why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it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was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so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important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for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es-ES_tradnl" sz="800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2011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S_trad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S_trad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428596" y="4786322"/>
            <a:ext cx="8358214" cy="1215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TAREA 2: DIÁLOGO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are </a:t>
            </a:r>
            <a:r>
              <a:rPr kumimoji="0" lang="es-ES_tradnl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going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cinema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next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weekend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haven’t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decided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what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film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see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yet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 Ask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your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friend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recommend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good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film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see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Tell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him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her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about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your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likes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es-ES_tradnl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dislikes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YOU 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BEGIN </a:t>
            </a:r>
            <a:r>
              <a:rPr kumimoji="0" lang="es-ES_tradnl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DIALOGUE.</a:t>
            </a: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8674" name="Picture 2" descr="http://www.chicagonow.com/school-zone/files/2013/05/schools-out-1wripf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214554"/>
            <a:ext cx="2545592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500034" y="642918"/>
            <a:ext cx="764383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NIVEL INTERMEDIO    			  MODELO 4 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TAREA 1: MONÓLOGO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Prepare and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deliver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a monologue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about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an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awful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house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lived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in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when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were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at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university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es-ES_tradnl" sz="800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2468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</a:t>
            </a:r>
            <a:endParaRPr kumimoji="0" lang="es-ES_trad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500034" y="4714884"/>
            <a:ext cx="75009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TAREA 2: DIÁLOGO</a:t>
            </a:r>
            <a:endParaRPr kumimoji="0" lang="es-ES_trad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28596" y="5380672"/>
            <a:ext cx="850112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friend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of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yours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is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going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to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cinema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next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weekend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haven’t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decided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what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film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to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see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yet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  Ask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him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about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his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her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likes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dislikes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recommend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him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her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a  film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have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11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liked</a:t>
            </a:r>
            <a:r>
              <a:rPr lang="es-ES_tradnl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lang="es-ES_tradnl" sz="1100" dirty="0" smtClean="0">
              <a:latin typeface="Arial" pitchFamily="34" charset="0"/>
            </a:endParaRPr>
          </a:p>
        </p:txBody>
      </p:sp>
      <p:pic>
        <p:nvPicPr>
          <p:cNvPr id="27650" name="Picture 2" descr="http://static3.beanscdn.co.uk/modules/ems-v2/article/featured/1_horror_stories.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000240"/>
            <a:ext cx="4000528" cy="22611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272F34"/>
      </a:dk1>
      <a:lt1>
        <a:sysClr val="window" lastClr="F0F1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821</Words>
  <Application>Microsoft Office PowerPoint</Application>
  <PresentationFormat>Presentación en pantalla (4:3)</PresentationFormat>
  <Paragraphs>143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Tema de Office</vt:lpstr>
      <vt:lpstr>SPEAKING TEST SHEETS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Windows uE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SPEAKING TEST SHEETS</dc:title>
  <dc:creator>WinuE</dc:creator>
  <cp:lastModifiedBy>Windows User</cp:lastModifiedBy>
  <cp:revision>17</cp:revision>
  <dcterms:created xsi:type="dcterms:W3CDTF">2014-04-21T11:03:17Z</dcterms:created>
  <dcterms:modified xsi:type="dcterms:W3CDTF">2018-03-10T12:18:31Z</dcterms:modified>
</cp:coreProperties>
</file>