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8" r:id="rId2"/>
    <p:sldId id="275" r:id="rId3"/>
    <p:sldId id="276" r:id="rId4"/>
    <p:sldId id="277" r:id="rId5"/>
    <p:sldId id="269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5294" autoAdjust="0"/>
  </p:normalViewPr>
  <p:slideViewPr>
    <p:cSldViewPr snapToGrid="0">
      <p:cViewPr>
        <p:scale>
          <a:sx n="66" d="100"/>
          <a:sy n="66" d="100"/>
        </p:scale>
        <p:origin x="-900" y="-2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E3FAD59-92B4-4703-9BF1-ABC7E5CC294A}" type="datetime1">
              <a:rPr lang="es-ES" smtClean="0"/>
              <a:pPr rtl="0"/>
              <a:t>29/05/2018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28588A-5C4E-401A-AECC-B6F63A9DE965}" type="slidenum">
              <a:rPr lang="es-ES"/>
              <a:pPr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599797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10699CC-E798-494C-856B-ED84AB35FEEE}" type="datetime1">
              <a:rPr lang="es-ES" noProof="0" smtClean="0"/>
              <a:pPr rtl="0"/>
              <a:t>29/05/2018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los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542409-6A04-4DC6-AC3A-D3758287A8F2}" type="slidenum">
              <a:rPr lang="es-ES" noProof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541150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s-ES" smtClean="0"/>
              <a:pPr rtl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es-ES" smtClean="0"/>
              <a:pPr rtl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29813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es-ES" smtClean="0"/>
              <a:pPr rtl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054667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77542409-6A04-4DC6-AC3A-D3758287A8F2}" type="slidenum">
              <a:rPr lang="es-ES" smtClean="0"/>
              <a:pPr rtl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632209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751777" y="3019706"/>
            <a:ext cx="4846320" cy="2387600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 smtClean="0"/>
              <a:t>Haga clic para editar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 dirty="0"/>
          </a:p>
        </p:txBody>
      </p:sp>
      <p:pic>
        <p:nvPicPr>
          <p:cNvPr id="8" name="Imagen 7" descr="Nubes blancas y esponjosas en un cielo azul intenso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pic>
        <p:nvPicPr>
          <p:cNvPr id="10" name="Imagen 9" descr="Primer plano del tallo de una planta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Imagen 10" descr="Olas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8731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dirty="0" smtClean="0"/>
              <a:t>Haga clic para editar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-1" y="6629400"/>
            <a:ext cx="453403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s-ES" noProof="0"/>
              <a:pPr rtl="0"/>
              <a:t>‹Nº›</a:t>
            </a:fld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EDC781-CB57-4062-B09C-81FF42BCE73D}" type="datetime1">
              <a:rPr lang="es-ES" noProof="0" smtClean="0"/>
              <a:pPr rtl="0"/>
              <a:t>29/05/2018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720709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190500"/>
            <a:ext cx="2057400" cy="5986463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editar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-1" y="6629400"/>
            <a:ext cx="453403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s-ES" noProof="0"/>
              <a:pPr rtl="0"/>
              <a:t>‹Nº›</a:t>
            </a:fld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3EF067-3BD7-4195-88F8-49200083A5C8}" type="datetime1">
              <a:rPr lang="es-ES" noProof="0" smtClean="0"/>
              <a:pPr rtl="0"/>
              <a:t>29/05/2018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021014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dirty="0" smtClean="0"/>
              <a:t>Haga clic para editar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-1" y="6629400"/>
            <a:ext cx="453403" cy="228600"/>
          </a:xfrm>
        </p:spPr>
        <p:txBody>
          <a:bodyPr rtlCol="0"/>
          <a:lstStyle>
            <a:lvl1pPr marL="0" indent="0">
              <a:defRPr/>
            </a:lvl1pPr>
          </a:lstStyle>
          <a:p>
            <a:fld id="{9CD8D479-8942-46E8-A226-A4E01F7A105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D9F02B-2DC8-4099-A266-B747EC68FF67}" type="datetime1">
              <a:rPr lang="es-ES" noProof="0" smtClean="0"/>
              <a:pPr rtl="0"/>
              <a:t>29/05/2018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405116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51777" y="2263913"/>
            <a:ext cx="6949440" cy="3143393"/>
          </a:xfrm>
        </p:spPr>
        <p:txBody>
          <a:bodyPr rtlCol="0" anchor="b"/>
          <a:lstStyle>
            <a:lvl1pPr rtl="0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dirty="0" smtClean="0"/>
              <a:t>Haga clic para editar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 rtlCol="0"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pic>
        <p:nvPicPr>
          <p:cNvPr id="11" name="Imagen 10" descr="Primer plano de plantas verde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  <p:pic>
        <p:nvPicPr>
          <p:cNvPr id="9" name="Imagen 8" descr="Olas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9894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dirty="0" smtClean="0"/>
              <a:t>Haga clic para editar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-1" y="6629400"/>
            <a:ext cx="453403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s-ES" noProof="0"/>
              <a:pPr rtl="0"/>
              <a:t>‹Nº›</a:t>
            </a:fld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10DF40-6381-4575-BB53-B641DE6E80E1}" type="datetime1">
              <a:rPr lang="es-ES" noProof="0" smtClean="0"/>
              <a:pPr rtl="0"/>
              <a:t>29/05/2018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781687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409699" y="2434147"/>
            <a:ext cx="4608576" cy="3811271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rtlCol="0"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72200" y="2434147"/>
            <a:ext cx="4610100" cy="3811271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-1" y="6629400"/>
            <a:ext cx="453403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s-ES" noProof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1188A6-F960-4ED5-975C-FE039292E0F0}" type="datetime1">
              <a:rPr lang="es-ES" noProof="0" smtClean="0"/>
              <a:pPr rtl="0"/>
              <a:t>29/05/2018</a:t>
            </a:fld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827180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-1" y="6629400"/>
            <a:ext cx="453403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s-ES" noProof="0"/>
              <a:pPr rtl="0"/>
              <a:t>‹Nº›</a:t>
            </a:fld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4F1B32-3E5D-4ECB-89A5-901115EE1EF9}" type="datetime1">
              <a:rPr lang="es-ES" noProof="0" smtClean="0"/>
              <a:pPr rtl="0"/>
              <a:t>29/05/2018</a:t>
            </a:fld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46587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-1" y="6629400"/>
            <a:ext cx="453403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s-ES" noProof="0"/>
              <a:pPr rtl="0"/>
              <a:t>‹Nº›</a:t>
            </a:fld>
            <a:endParaRPr lang="es-ES" noProof="0" dirty="0"/>
          </a:p>
        </p:txBody>
      </p:sp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60FE62-507F-4526-A445-3A3BC99BF160}" type="datetime1">
              <a:rPr lang="es-ES" noProof="0" smtClean="0"/>
              <a:pPr rtl="0"/>
              <a:t>29/05/2018</a:t>
            </a:fld>
            <a:endParaRPr lang="es-E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110739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682434" y="919616"/>
            <a:ext cx="4155622" cy="2532888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s-ES" noProof="0" dirty="0" smtClean="0"/>
              <a:t>Haga clic para editar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 rtlCol="0"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682434" y="3502152"/>
            <a:ext cx="4155622" cy="2479548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-1" y="6629400"/>
            <a:ext cx="453403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s-ES" noProof="0"/>
              <a:pPr rtl="0"/>
              <a:t>‹Nº›</a:t>
            </a:fld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FA044B-7BC4-4947-ABBF-9764D9ADB49F}" type="datetime1">
              <a:rPr lang="es-ES" noProof="0" smtClean="0"/>
              <a:pPr rtl="0"/>
              <a:t>29/05/2018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3023549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682435" y="919616"/>
            <a:ext cx="4155622" cy="2532888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s-ES" noProof="0" dirty="0" smtClean="0"/>
              <a:t>Haga clic para editar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desee agregar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682435" y="3502152"/>
            <a:ext cx="4155622" cy="2479547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-1" y="6629400"/>
            <a:ext cx="453403" cy="228600"/>
          </a:xfrm>
        </p:spPr>
        <p:txBody>
          <a:bodyPr rtlCol="0"/>
          <a:lstStyle/>
          <a:p>
            <a:pPr rtl="0"/>
            <a:fld id="{9CD8D479-8942-46E8-A226-A4E01F7A105C}" type="slidenum">
              <a:rPr lang="es-ES" noProof="0"/>
              <a:pPr rtl="0"/>
              <a:t>‹Nº›</a:t>
            </a:fld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37AC02-EA6D-465F-BF03-15EFEA467FA6}" type="datetime1">
              <a:rPr lang="es-ES" noProof="0" smtClean="0"/>
              <a:pPr rtl="0"/>
              <a:t>29/05/2018</a:t>
            </a:fld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xmlns="" val="21642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Rectángulo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 smtClean="0"/>
              <a:t>Haga clic para editar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-1" y="6629400"/>
            <a:ext cx="45340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9CD8D479-8942-46E8-A226-A4E01F7A105C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04679" y="6629400"/>
            <a:ext cx="936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0BE2D4B3-46EE-4BB5-8269-7C35761664DD}" type="datetime1">
              <a:rPr lang="es-ES" noProof="0" smtClean="0"/>
              <a:pPr rtl="0"/>
              <a:t>29/05/2018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es-ES" noProof="0" dirty="0"/>
              <a:t>Agregar un pie de página</a:t>
            </a:r>
          </a:p>
        </p:txBody>
      </p:sp>
    </p:spTree>
    <p:extLst>
      <p:ext uri="{BB962C8B-B14F-4D97-AF65-F5344CB8AC3E}">
        <p14:creationId xmlns:p14="http://schemas.microsoft.com/office/powerpoint/2010/main" xmlns="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Huerto ecológico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85000" lnSpcReduction="20000"/>
          </a:bodyPr>
          <a:lstStyle/>
          <a:p>
            <a:pPr rtl="0"/>
            <a:r>
              <a:rPr lang="es-ES" dirty="0" err="1" smtClean="0"/>
              <a:t>Juani</a:t>
            </a:r>
            <a:r>
              <a:rPr lang="es-ES" dirty="0" smtClean="0"/>
              <a:t> Cerrillo </a:t>
            </a:r>
          </a:p>
          <a:p>
            <a:pPr rtl="0"/>
            <a:r>
              <a:rPr lang="es-ES" dirty="0" smtClean="0"/>
              <a:t>Blanca Lora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261546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           Escala de Likert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es-ES" smtClean="0"/>
              <a:pPr rtl="0"/>
              <a:t>2</a:t>
            </a:fld>
            <a:endParaRPr lang="es-ES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0AE56E-CFF4-44E8-B8BB-AC261A0566AB}" type="datetime1">
              <a:rPr lang="es-ES" smtClean="0"/>
              <a:pPr rtl="0"/>
              <a:t>29/05/2018</a:t>
            </a:fld>
            <a:endParaRPr lang="es-ES" dirty="0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1º Escala de Likert</a:t>
            </a:r>
            <a:endParaRPr kumimoji="0" lang="es-ES" altLang="es-E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Marcador de contenido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34188313"/>
              </p:ext>
            </p:extLst>
          </p:nvPr>
        </p:nvGraphicFramePr>
        <p:xfrm>
          <a:off x="2090057" y="1735740"/>
          <a:ext cx="6937829" cy="3942100"/>
        </p:xfrm>
        <a:graphic>
          <a:graphicData uri="http://schemas.openxmlformats.org/drawingml/2006/table">
            <a:tbl>
              <a:tblPr firstRow="1" firstCol="1" bandRow="1">
                <a:tableStyleId>{10A1B5D5-9B99-4C35-A422-299274C87663}</a:tableStyleId>
              </a:tblPr>
              <a:tblGrid>
                <a:gridCol w="1197389">
                  <a:extLst>
                    <a:ext uri="{9D8B030D-6E8A-4147-A177-3AD203B41FA5}">
                      <a16:colId xmlns:a16="http://schemas.microsoft.com/office/drawing/2014/main" xmlns="" val="1224978947"/>
                    </a:ext>
                  </a:extLst>
                </a:gridCol>
                <a:gridCol w="796572">
                  <a:extLst>
                    <a:ext uri="{9D8B030D-6E8A-4147-A177-3AD203B41FA5}">
                      <a16:colId xmlns:a16="http://schemas.microsoft.com/office/drawing/2014/main" xmlns="" val="2834878601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xmlns="" val="1190151299"/>
                    </a:ext>
                  </a:extLst>
                </a:gridCol>
                <a:gridCol w="636533">
                  <a:extLst>
                    <a:ext uri="{9D8B030D-6E8A-4147-A177-3AD203B41FA5}">
                      <a16:colId xmlns:a16="http://schemas.microsoft.com/office/drawing/2014/main" xmlns="" val="2406581243"/>
                    </a:ext>
                  </a:extLst>
                </a:gridCol>
                <a:gridCol w="309857">
                  <a:extLst>
                    <a:ext uri="{9D8B030D-6E8A-4147-A177-3AD203B41FA5}">
                      <a16:colId xmlns:a16="http://schemas.microsoft.com/office/drawing/2014/main" xmlns="" val="3819111599"/>
                    </a:ext>
                  </a:extLst>
                </a:gridCol>
                <a:gridCol w="757333">
                  <a:extLst>
                    <a:ext uri="{9D8B030D-6E8A-4147-A177-3AD203B41FA5}">
                      <a16:colId xmlns:a16="http://schemas.microsoft.com/office/drawing/2014/main" xmlns="" val="3620444141"/>
                    </a:ext>
                  </a:extLst>
                </a:gridCol>
                <a:gridCol w="189056">
                  <a:extLst>
                    <a:ext uri="{9D8B030D-6E8A-4147-A177-3AD203B41FA5}">
                      <a16:colId xmlns:a16="http://schemas.microsoft.com/office/drawing/2014/main" xmlns="" val="392703575"/>
                    </a:ext>
                  </a:extLst>
                </a:gridCol>
                <a:gridCol w="821965">
                  <a:extLst>
                    <a:ext uri="{9D8B030D-6E8A-4147-A177-3AD203B41FA5}">
                      <a16:colId xmlns:a16="http://schemas.microsoft.com/office/drawing/2014/main" xmlns="" val="1960185323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xmlns="" val="5955313"/>
                    </a:ext>
                  </a:extLst>
                </a:gridCol>
                <a:gridCol w="945360">
                  <a:extLst>
                    <a:ext uri="{9D8B030D-6E8A-4147-A177-3AD203B41FA5}">
                      <a16:colId xmlns:a16="http://schemas.microsoft.com/office/drawing/2014/main" xmlns="" val="2196130097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xmlns="" val="2386168400"/>
                    </a:ext>
                  </a:extLst>
                </a:gridCol>
                <a:gridCol w="284018">
                  <a:extLst>
                    <a:ext uri="{9D8B030D-6E8A-4147-A177-3AD203B41FA5}">
                      <a16:colId xmlns:a16="http://schemas.microsoft.com/office/drawing/2014/main" xmlns="" val="3983643546"/>
                    </a:ext>
                  </a:extLst>
                </a:gridCol>
                <a:gridCol w="580646">
                  <a:extLst>
                    <a:ext uri="{9D8B030D-6E8A-4147-A177-3AD203B41FA5}">
                      <a16:colId xmlns:a16="http://schemas.microsoft.com/office/drawing/2014/main" xmlns="" val="2291316058"/>
                    </a:ext>
                  </a:extLst>
                </a:gridCol>
              </a:tblGrid>
              <a:tr h="655824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CARACTERISTICAS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>
                          <a:effectLst/>
                        </a:rPr>
                        <a:t>GRADO DE IMPORTANCIA</a:t>
                      </a:r>
                      <a:endParaRPr lang="es-E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Influye en la decisión</a:t>
                      </a:r>
                      <a:endParaRPr lang="es-E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6716688"/>
                  </a:ext>
                </a:extLst>
              </a:tr>
              <a:tr h="9911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Muy bajo(1)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Bajo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(2)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Medio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(3)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Alto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(4)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Muy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Alto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(5)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(1)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(2)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61285576"/>
                  </a:ext>
                </a:extLst>
              </a:tr>
              <a:tr h="9135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Libre de productos artificiales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0</a:t>
                      </a: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5</a:t>
                      </a: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25</a:t>
                      </a: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10</a:t>
                      </a: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6228936"/>
                  </a:ext>
                </a:extLst>
              </a:tr>
              <a:tr h="64217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Sabor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0</a:t>
                      </a: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0</a:t>
                      </a: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20</a:t>
                      </a: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r>
                        <a:rPr lang="es-ES" sz="1100" dirty="0" smtClean="0">
                          <a:effectLst/>
                        </a:rPr>
                        <a:t>15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29837136"/>
                  </a:ext>
                </a:extLst>
              </a:tr>
              <a:tr h="61249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El precio </a:t>
                      </a: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0</a:t>
                      </a: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0</a:t>
                      </a: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r>
                        <a:rPr lang="es-ES" sz="1100" dirty="0" smtClean="0">
                          <a:effectLst/>
                        </a:rPr>
                        <a:t>25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</a:rPr>
                        <a:t>15</a:t>
                      </a: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2473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2761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Técnica de investigación 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CD8D479-8942-46E8-A226-A4E01F7A105C}" type="slidenum">
              <a:rPr lang="es-ES" smtClean="0"/>
              <a:pPr rtl="0"/>
              <a:t>3</a:t>
            </a:fld>
            <a:endParaRPr lang="es-ES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E2202C-5294-44F7-B2F6-C30B0EEBBB42}" type="datetime1">
              <a:rPr lang="es-ES" smtClean="0"/>
              <a:pPr rtl="0"/>
              <a:t>29/05/2018</a:t>
            </a:fld>
            <a:endParaRPr lang="es-ES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4094885"/>
              </p:ext>
            </p:extLst>
          </p:nvPr>
        </p:nvGraphicFramePr>
        <p:xfrm>
          <a:off x="1410025" y="1785255"/>
          <a:ext cx="8691918" cy="4557489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345959">
                  <a:extLst>
                    <a:ext uri="{9D8B030D-6E8A-4147-A177-3AD203B41FA5}">
                      <a16:colId xmlns:a16="http://schemas.microsoft.com/office/drawing/2014/main" xmlns="" val="3156848869"/>
                    </a:ext>
                  </a:extLst>
                </a:gridCol>
                <a:gridCol w="4345959">
                  <a:extLst>
                    <a:ext uri="{9D8B030D-6E8A-4147-A177-3AD203B41FA5}">
                      <a16:colId xmlns:a16="http://schemas.microsoft.com/office/drawing/2014/main" xmlns="" val="3720411182"/>
                    </a:ext>
                  </a:extLst>
                </a:gridCol>
              </a:tblGrid>
              <a:tr h="5424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19125" algn="l"/>
                        </a:tabLst>
                      </a:pPr>
                      <a:r>
                        <a:rPr lang="es-ES" sz="1100">
                          <a:effectLst/>
                        </a:rPr>
                        <a:t>	Técnica de investigación 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37731855"/>
                  </a:ext>
                </a:extLst>
              </a:tr>
              <a:tr h="501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Población</a:t>
                      </a:r>
                      <a:endParaRPr lang="es-ES" sz="11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Personas que consuman productos ecológicos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9839492"/>
                  </a:ext>
                </a:extLst>
              </a:tr>
              <a:tr h="501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Tamaño de la muestra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100 personas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3156483"/>
                  </a:ext>
                </a:extLst>
              </a:tr>
              <a:tr h="7574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Criterio de selección de la muestra (Tipo de muestreo)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 </a:t>
                      </a:r>
                      <a:endParaRPr lang="es-ES" sz="11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 Por ser menos contaminante y más demandado por los clientes 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7844317"/>
                  </a:ext>
                </a:extLst>
              </a:tr>
              <a:tr h="5012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Criterio de estratificación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Personas que consumen en la misma frutería 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23826096"/>
                  </a:ext>
                </a:extLst>
              </a:tr>
              <a:tr h="244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Lugar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Huelva 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44504343"/>
                  </a:ext>
                </a:extLst>
              </a:tr>
              <a:tr h="10191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Fecha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18/04/18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91919626"/>
                  </a:ext>
                </a:extLst>
              </a:tr>
              <a:tr h="244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Nivel de error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99%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80953827"/>
                  </a:ext>
                </a:extLst>
              </a:tr>
              <a:tr h="2449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Intervalo de confianza</a:t>
                      </a:r>
                      <a:endParaRPr lang="es-ES" sz="110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0´0125%</a:t>
                      </a:r>
                      <a:endParaRPr lang="es-ES" sz="1100" dirty="0">
                        <a:solidFill>
                          <a:srgbClr val="2E74B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0390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2695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Puntos fuertes del </a:t>
            </a:r>
            <a:r>
              <a:rPr lang="es-ES" dirty="0" smtClean="0"/>
              <a:t>Estudio de Productos Huerto Ecológico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CD8D479-8942-46E8-A226-A4E01F7A105C}" type="slidenum">
              <a:rPr lang="es-ES" noProof="0" smtClean="0"/>
              <a:pPr rtl="0"/>
              <a:t>4</a:t>
            </a:fld>
            <a:endParaRPr lang="es-ES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34F1B32-3E5D-4ECB-89A5-901115EE1EF9}" type="datetime1">
              <a:rPr lang="es-ES" noProof="0" smtClean="0"/>
              <a:pPr rtl="0"/>
              <a:t>29/05/2018</a:t>
            </a:fld>
            <a:endParaRPr lang="es-ES" noProof="0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 smtClean="0"/>
              <a:t>Agregar un pie de página</a:t>
            </a:r>
            <a:endParaRPr lang="es-ES" noProof="0" dirty="0"/>
          </a:p>
        </p:txBody>
      </p:sp>
      <p:sp>
        <p:nvSpPr>
          <p:cNvPr id="6" name="CuadroTexto 5"/>
          <p:cNvSpPr txBox="1"/>
          <p:nvPr/>
        </p:nvSpPr>
        <p:spPr>
          <a:xfrm>
            <a:off x="1016000" y="1901371"/>
            <a:ext cx="7155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Hemos utilizado la escala de Likert ya que frecuentemente se utiliza en el diseño de cuestionarios para reflejar el grado de desacuerdo o acuerdo que tiene una persona sobre una determinada categoría 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1016000" y="3367314"/>
            <a:ext cx="7344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Hemos escogido las técnicas ya que resume las características de nuestro muestreo.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00505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dirty="0" smtClean="0"/>
              <a:t>                      Fin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52628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ía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16064212_TF03098889.potx" id="{99B7B45F-DC7D-44EA-8DF0-8A66079C22E3}" vid="{03709ECD-8C5E-4EE5-A4EC-DA515FF5B39C}"/>
    </a:ext>
  </a:extLst>
</a:theme>
</file>

<file path=ppt/theme/theme2.xml><?xml version="1.0" encoding="utf-8"?>
<a:theme xmlns:a="http://schemas.openxmlformats.org/drawingml/2006/main" name="Tema de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de fotografías de ecología para el ámbito educativo</Template>
  <TotalTime>27</TotalTime>
  <Words>204</Words>
  <Application>Microsoft Office PowerPoint</Application>
  <PresentationFormat>Personalizado</PresentationFormat>
  <Paragraphs>82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Ecología 16x9</vt:lpstr>
      <vt:lpstr>Huerto ecológico </vt:lpstr>
      <vt:lpstr>           Escala de Likert</vt:lpstr>
      <vt:lpstr>Técnica de investigación </vt:lpstr>
      <vt:lpstr>Puntos fuertes del Estudio de Productos Huerto Ecológico </vt:lpstr>
      <vt:lpstr>                      Fin </vt:lpstr>
    </vt:vector>
  </TitlesOfParts>
  <Company>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Huerto ecológico</dc:title>
  <dc:creator>Profesor</dc:creator>
  <cp:lastModifiedBy>Ana Isabel</cp:lastModifiedBy>
  <cp:revision>5</cp:revision>
  <dcterms:created xsi:type="dcterms:W3CDTF">2018-04-18T17:18:00Z</dcterms:created>
  <dcterms:modified xsi:type="dcterms:W3CDTF">2018-05-29T15:48:50Z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