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2"/>
  </p:notesMasterIdLst>
  <p:sldIdLst>
    <p:sldId id="259" r:id="rId2"/>
    <p:sldId id="260" r:id="rId3"/>
    <p:sldId id="261" r:id="rId4"/>
    <p:sldId id="262" r:id="rId5"/>
    <p:sldId id="327" r:id="rId6"/>
    <p:sldId id="263" r:id="rId7"/>
    <p:sldId id="328" r:id="rId8"/>
    <p:sldId id="264" r:id="rId9"/>
    <p:sldId id="326" r:id="rId10"/>
    <p:sldId id="275" r:id="rId11"/>
    <p:sldId id="329" r:id="rId12"/>
    <p:sldId id="276" r:id="rId13"/>
    <p:sldId id="278" r:id="rId14"/>
    <p:sldId id="277" r:id="rId15"/>
    <p:sldId id="330" r:id="rId16"/>
    <p:sldId id="279" r:id="rId17"/>
    <p:sldId id="280" r:id="rId18"/>
    <p:sldId id="265" r:id="rId19"/>
    <p:sldId id="283" r:id="rId20"/>
    <p:sldId id="281" r:id="rId21"/>
    <p:sldId id="331" r:id="rId22"/>
    <p:sldId id="287" r:id="rId23"/>
    <p:sldId id="284" r:id="rId24"/>
    <p:sldId id="332" r:id="rId25"/>
    <p:sldId id="285" r:id="rId26"/>
    <p:sldId id="282" r:id="rId27"/>
    <p:sldId id="266" r:id="rId28"/>
    <p:sldId id="288" r:id="rId29"/>
    <p:sldId id="304" r:id="rId30"/>
    <p:sldId id="290" r:id="rId31"/>
    <p:sldId id="333" r:id="rId32"/>
    <p:sldId id="302" r:id="rId33"/>
    <p:sldId id="291" r:id="rId34"/>
    <p:sldId id="303" r:id="rId35"/>
    <p:sldId id="292" r:id="rId36"/>
    <p:sldId id="289" r:id="rId37"/>
    <p:sldId id="293" r:id="rId38"/>
    <p:sldId id="294" r:id="rId39"/>
    <p:sldId id="305" r:id="rId40"/>
    <p:sldId id="296" r:id="rId41"/>
    <p:sldId id="295" r:id="rId42"/>
    <p:sldId id="272" r:id="rId43"/>
    <p:sldId id="297" r:id="rId44"/>
    <p:sldId id="323" r:id="rId45"/>
    <p:sldId id="298" r:id="rId46"/>
    <p:sldId id="334" r:id="rId47"/>
    <p:sldId id="273" r:id="rId48"/>
    <p:sldId id="335" r:id="rId49"/>
    <p:sldId id="336" r:id="rId50"/>
    <p:sldId id="299" r:id="rId51"/>
    <p:sldId id="337" r:id="rId52"/>
    <p:sldId id="267" r:id="rId53"/>
    <p:sldId id="339" r:id="rId54"/>
    <p:sldId id="300" r:id="rId55"/>
    <p:sldId id="338" r:id="rId56"/>
    <p:sldId id="340" r:id="rId57"/>
    <p:sldId id="271" r:id="rId58"/>
    <p:sldId id="301" r:id="rId59"/>
    <p:sldId id="307" r:id="rId60"/>
    <p:sldId id="315" r:id="rId61"/>
    <p:sldId id="316" r:id="rId62"/>
    <p:sldId id="314" r:id="rId63"/>
    <p:sldId id="308" r:id="rId64"/>
    <p:sldId id="311" r:id="rId65"/>
    <p:sldId id="317" r:id="rId66"/>
    <p:sldId id="312" r:id="rId67"/>
    <p:sldId id="313" r:id="rId68"/>
    <p:sldId id="324" r:id="rId69"/>
    <p:sldId id="325" r:id="rId70"/>
    <p:sldId id="268" r:id="rId71"/>
    <p:sldId id="318" r:id="rId72"/>
    <p:sldId id="341" r:id="rId73"/>
    <p:sldId id="342" r:id="rId74"/>
    <p:sldId id="322" r:id="rId75"/>
    <p:sldId id="319" r:id="rId76"/>
    <p:sldId id="320" r:id="rId77"/>
    <p:sldId id="344" r:id="rId78"/>
    <p:sldId id="321" r:id="rId79"/>
    <p:sldId id="343" r:id="rId80"/>
    <p:sldId id="346" r:id="rId8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3306-DECD-4EB8-9668-F42C8910A26A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788A-F85E-4F5A-B1FD-F5EB26A407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82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3000" t="-26000" r="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26/05/2018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83626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solidFill>
                  <a:schemeClr val="tx2">
                    <a:lumMod val="50000"/>
                  </a:schemeClr>
                </a:solidFill>
              </a:rPr>
              <a:t>Anatomía y fisiología del aparato respiratorio</a:t>
            </a:r>
            <a:r>
              <a:rPr lang="es-ES" sz="6600" b="1" dirty="0" smtClean="0"/>
              <a:t>.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31110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5256584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Las </a:t>
            </a:r>
            <a:r>
              <a:rPr lang="es-ES" sz="2200" dirty="0">
                <a:ea typeface="Times New Roman"/>
              </a:rPr>
              <a:t>paredes laterales de la cavidad nasal son irregulares. </a:t>
            </a:r>
            <a:endParaRPr lang="es-ES" sz="22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endParaRPr lang="es-ES" sz="8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En </a:t>
            </a:r>
            <a:r>
              <a:rPr lang="es-ES" sz="2200" dirty="0">
                <a:ea typeface="Times New Roman"/>
              </a:rPr>
              <a:t>cada pared existen tres pliegues óseos curvos llamados </a:t>
            </a:r>
            <a:r>
              <a:rPr lang="es-ES" sz="2200" b="1" dirty="0">
                <a:ea typeface="Times New Roman"/>
              </a:rPr>
              <a:t>cornetes</a:t>
            </a:r>
            <a:r>
              <a:rPr lang="es-ES" sz="2200" dirty="0">
                <a:ea typeface="Times New Roman"/>
              </a:rPr>
              <a:t>, que se proyectan al interior de la cavidad nasal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marL="617220" indent="-342900" algn="just">
              <a:lnSpc>
                <a:spcPct val="150000"/>
              </a:lnSpc>
            </a:pPr>
            <a:endParaRPr lang="es-ES" sz="800" dirty="0" smtClean="0">
              <a:ea typeface="Times New Roman"/>
            </a:endParaRPr>
          </a:p>
          <a:p>
            <a:pPr marL="617220" indent="-342900" algn="just"/>
            <a:r>
              <a:rPr lang="es-ES" sz="2200" dirty="0" smtClean="0">
                <a:ea typeface="Times New Roman"/>
              </a:rPr>
              <a:t>El </a:t>
            </a:r>
            <a:r>
              <a:rPr lang="es-ES" sz="2200" dirty="0">
                <a:ea typeface="Times New Roman"/>
              </a:rPr>
              <a:t>espacio situado por debajo y lateralmente a cada cornete se llama </a:t>
            </a:r>
            <a:r>
              <a:rPr lang="es-ES" sz="2200" b="1" dirty="0">
                <a:ea typeface="Times New Roman"/>
              </a:rPr>
              <a:t>meato</a:t>
            </a:r>
            <a:r>
              <a:rPr lang="es-ES" sz="2200" dirty="0">
                <a:ea typeface="Times New Roman"/>
              </a:rPr>
              <a:t>. </a:t>
            </a:r>
            <a:endParaRPr lang="es-ES" sz="2200" dirty="0" smtClean="0">
              <a:ea typeface="Times New Roman"/>
            </a:endParaRPr>
          </a:p>
          <a:p>
            <a:pPr marL="617220" indent="-342900" algn="just"/>
            <a:endParaRPr lang="es-ES" sz="8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Existen </a:t>
            </a:r>
            <a:r>
              <a:rPr lang="es-ES" sz="2200" dirty="0">
                <a:ea typeface="Times New Roman"/>
              </a:rPr>
              <a:t>tres cornetes nasales (superior, medio e inferior) y los tres meatos correspondientes. Los cornetes superior y medio son partes del hueso etmoides</a:t>
            </a:r>
            <a:r>
              <a:rPr lang="es-ES" sz="2200" dirty="0" smtClean="0">
                <a:ea typeface="Times New Roman"/>
              </a:rPr>
              <a:t>.</a:t>
            </a:r>
            <a:endParaRPr lang="es-ES" sz="2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4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5" y="980728"/>
            <a:ext cx="7272808" cy="54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908720"/>
            <a:ext cx="7704856" cy="5184576"/>
          </a:xfrm>
        </p:spPr>
        <p:txBody>
          <a:bodyPr>
            <a:normAutofit/>
          </a:bodyPr>
          <a:lstStyle/>
          <a:p>
            <a:r>
              <a:rPr lang="es-ES" sz="2200" dirty="0" smtClean="0">
                <a:ea typeface="Times New Roman"/>
              </a:rPr>
              <a:t>Varios </a:t>
            </a:r>
            <a:r>
              <a:rPr lang="es-ES" sz="2200" dirty="0">
                <a:ea typeface="Times New Roman"/>
              </a:rPr>
              <a:t>huesos del cráneo, que forman parte de las paredes de la cavidad nasal, contienen espacios aéreos o </a:t>
            </a:r>
            <a:r>
              <a:rPr lang="es-ES" sz="2200" b="1" dirty="0">
                <a:ea typeface="Times New Roman"/>
              </a:rPr>
              <a:t>senos paranasales</a:t>
            </a:r>
            <a:r>
              <a:rPr lang="es-ES" sz="2200" dirty="0">
                <a:ea typeface="Times New Roman"/>
              </a:rPr>
              <a:t>, que comunican directamente con la cavidad nasal. </a:t>
            </a:r>
            <a:endParaRPr lang="es-ES" sz="2200" dirty="0" smtClean="0">
              <a:ea typeface="Times New Roman"/>
            </a:endParaRPr>
          </a:p>
          <a:p>
            <a:endParaRPr lang="es-ES" sz="800" dirty="0" smtClean="0">
              <a:ea typeface="Times New Roman"/>
            </a:endParaRPr>
          </a:p>
          <a:p>
            <a:r>
              <a:rPr lang="es-ES" sz="2200" dirty="0" smtClean="0">
                <a:ea typeface="Times New Roman"/>
              </a:rPr>
              <a:t>Estos </a:t>
            </a:r>
            <a:r>
              <a:rPr lang="es-ES" sz="2200" dirty="0">
                <a:ea typeface="Times New Roman"/>
              </a:rPr>
              <a:t>senos son cuatro pares en total y son etmoidales, frontales, maxilares y </a:t>
            </a:r>
            <a:r>
              <a:rPr lang="es-ES" sz="2200" dirty="0" smtClean="0">
                <a:ea typeface="Times New Roman"/>
              </a:rPr>
              <a:t>esfenoidales.</a:t>
            </a:r>
          </a:p>
          <a:p>
            <a:endParaRPr lang="es-ES" sz="800" dirty="0" smtClean="0">
              <a:ea typeface="Times New Roman"/>
            </a:endParaRPr>
          </a:p>
          <a:p>
            <a:r>
              <a:rPr lang="es-ES" sz="2200" dirty="0" smtClean="0">
                <a:ea typeface="Times New Roman"/>
              </a:rPr>
              <a:t>Están </a:t>
            </a:r>
            <a:r>
              <a:rPr lang="es-ES" sz="2200" dirty="0">
                <a:ea typeface="Times New Roman"/>
              </a:rPr>
              <a:t>revestidos de </a:t>
            </a:r>
            <a:r>
              <a:rPr lang="es-ES" sz="2200" dirty="0" err="1">
                <a:ea typeface="Times New Roman"/>
              </a:rPr>
              <a:t>mucoperiostio</a:t>
            </a:r>
            <a:r>
              <a:rPr lang="es-ES" sz="2200" dirty="0">
                <a:ea typeface="Times New Roman"/>
              </a:rPr>
              <a:t> al igual que la porción respiratoria de la cavidad nasal. </a:t>
            </a:r>
            <a:endParaRPr lang="es-ES" sz="2200" dirty="0" smtClean="0">
              <a:ea typeface="Times New Roman"/>
            </a:endParaRPr>
          </a:p>
          <a:p>
            <a:endParaRPr lang="es-ES" sz="800" dirty="0" smtClean="0">
              <a:ea typeface="Times New Roman"/>
            </a:endParaRPr>
          </a:p>
          <a:p>
            <a:r>
              <a:rPr lang="es-ES" sz="2200" dirty="0" smtClean="0">
                <a:ea typeface="Times New Roman"/>
              </a:rPr>
              <a:t>Los </a:t>
            </a:r>
            <a:r>
              <a:rPr lang="es-ES" sz="2200" dirty="0">
                <a:ea typeface="Times New Roman"/>
              </a:rPr>
              <a:t>conductos </a:t>
            </a:r>
            <a:r>
              <a:rPr lang="es-ES" sz="2200" dirty="0" err="1">
                <a:ea typeface="Times New Roman"/>
              </a:rPr>
              <a:t>nasolacrimales</a:t>
            </a:r>
            <a:r>
              <a:rPr lang="es-ES" sz="2200" dirty="0">
                <a:ea typeface="Times New Roman"/>
              </a:rPr>
              <a:t> drenan las lágrimas en el meato </a:t>
            </a:r>
            <a:r>
              <a:rPr lang="es-ES" sz="2200" dirty="0" err="1">
                <a:ea typeface="Times New Roman"/>
              </a:rPr>
              <a:t>inferio</a:t>
            </a:r>
            <a:endParaRPr lang="es-E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6048672"/>
          </a:xfrm>
        </p:spPr>
        <p:txBody>
          <a:bodyPr>
            <a:noAutofit/>
          </a:bodyPr>
          <a:lstStyle/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La </a:t>
            </a:r>
            <a:r>
              <a:rPr lang="es-ES" sz="2200" dirty="0">
                <a:ea typeface="Times New Roman"/>
              </a:rPr>
              <a:t>región de la cavidad nasal en el interior de las ventanas recibe el nombre de </a:t>
            </a:r>
            <a:r>
              <a:rPr lang="es-ES" sz="2200" b="1" dirty="0" smtClean="0">
                <a:ea typeface="Times New Roman"/>
              </a:rPr>
              <a:t>vestíbulo</a:t>
            </a:r>
            <a:endParaRPr lang="es-ES" sz="2200" dirty="0" smtClean="0"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es-ES" sz="8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Está </a:t>
            </a:r>
            <a:r>
              <a:rPr lang="es-ES" sz="2200" dirty="0">
                <a:ea typeface="Times New Roman"/>
              </a:rPr>
              <a:t>revestido por </a:t>
            </a:r>
            <a:r>
              <a:rPr lang="es-ES" sz="2200" b="1" i="1" dirty="0">
                <a:ea typeface="Times New Roman"/>
              </a:rPr>
              <a:t>epitelio escamoso estratificado plano</a:t>
            </a:r>
            <a:r>
              <a:rPr lang="es-ES" sz="2200" dirty="0">
                <a:ea typeface="Times New Roman"/>
              </a:rPr>
              <a:t>. Los pelos  que hay en la región (“</a:t>
            </a:r>
            <a:r>
              <a:rPr lang="es-ES" sz="2200" dirty="0" err="1">
                <a:ea typeface="Times New Roman"/>
              </a:rPr>
              <a:t>vibrisas</a:t>
            </a:r>
            <a:r>
              <a:rPr lang="es-ES" sz="2200" dirty="0">
                <a:ea typeface="Times New Roman"/>
              </a:rPr>
              <a:t>”) ayudan a filtrar las partículas de polvo del aire inspirado. </a:t>
            </a:r>
            <a:endParaRPr lang="es-ES" sz="2200" dirty="0" smtClean="0"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es-ES" sz="8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El </a:t>
            </a:r>
            <a:r>
              <a:rPr lang="es-ES" sz="2200" dirty="0">
                <a:ea typeface="Times New Roman"/>
              </a:rPr>
              <a:t>resto de la cavidad nasal aparece revestida por </a:t>
            </a:r>
            <a:r>
              <a:rPr lang="es-ES" sz="2200" b="1" i="1" dirty="0">
                <a:ea typeface="Times New Roman"/>
              </a:rPr>
              <a:t>epitelio cilíndrico </a:t>
            </a:r>
            <a:r>
              <a:rPr lang="es-ES" sz="2200" b="1" i="1" dirty="0" err="1">
                <a:ea typeface="Times New Roman"/>
              </a:rPr>
              <a:t>pseudoestratificado</a:t>
            </a:r>
            <a:r>
              <a:rPr lang="es-ES" sz="2200" b="1" i="1" dirty="0">
                <a:ea typeface="Times New Roman"/>
              </a:rPr>
              <a:t> ciliado </a:t>
            </a:r>
            <a:r>
              <a:rPr lang="es-ES" sz="2200" dirty="0">
                <a:ea typeface="Times New Roman"/>
              </a:rPr>
              <a:t>que contiene numerosas células caliciformes, excepto en el techo de la cavidad nasal donde está especializado para el olfato. </a:t>
            </a:r>
            <a:endParaRPr lang="es-E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/>
          <a:stretch/>
        </p:blipFill>
        <p:spPr>
          <a:xfrm>
            <a:off x="827584" y="980727"/>
            <a:ext cx="7609977" cy="50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2" y="980728"/>
            <a:ext cx="8081866" cy="4824536"/>
          </a:xfrm>
        </p:spPr>
      </p:pic>
    </p:spTree>
    <p:extLst>
      <p:ext uri="{BB962C8B-B14F-4D97-AF65-F5344CB8AC3E}">
        <p14:creationId xmlns:p14="http://schemas.microsoft.com/office/powerpoint/2010/main" val="29764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7704856" cy="5877272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Este </a:t>
            </a:r>
            <a:r>
              <a:rPr lang="es-ES" sz="2200" dirty="0">
                <a:ea typeface="Times New Roman"/>
              </a:rPr>
              <a:t>epitelio especializado se llama </a:t>
            </a:r>
            <a:r>
              <a:rPr lang="es-ES" sz="2200" b="1" dirty="0">
                <a:ea typeface="Times New Roman"/>
              </a:rPr>
              <a:t>mucosa </a:t>
            </a:r>
            <a:r>
              <a:rPr lang="es-ES" sz="2200" b="1" dirty="0" smtClean="0">
                <a:ea typeface="Times New Roman"/>
              </a:rPr>
              <a:t>olfatoria</a:t>
            </a:r>
            <a:r>
              <a:rPr lang="es-ES" sz="2200" dirty="0" smtClean="0">
                <a:ea typeface="Times New Roman"/>
              </a:rPr>
              <a:t>:</a:t>
            </a:r>
          </a:p>
          <a:p>
            <a:pPr marL="98298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i="1" u="sng" dirty="0" smtClean="0">
                <a:ea typeface="Times New Roman"/>
              </a:rPr>
              <a:t>pituitaria </a:t>
            </a:r>
            <a:r>
              <a:rPr lang="es-ES" i="1" u="sng" dirty="0">
                <a:ea typeface="Times New Roman"/>
              </a:rPr>
              <a:t>amarilla</a:t>
            </a:r>
            <a:r>
              <a:rPr lang="es-ES" dirty="0">
                <a:ea typeface="Times New Roman"/>
              </a:rPr>
              <a:t>: membrana mucosa localizada en el techo de las fosas nasales destinada al sentido del </a:t>
            </a:r>
            <a:r>
              <a:rPr lang="es-ES" dirty="0" smtClean="0">
                <a:ea typeface="Times New Roman"/>
              </a:rPr>
              <a:t>olfato.</a:t>
            </a:r>
          </a:p>
          <a:p>
            <a:pPr marL="98298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ea typeface="Times New Roman"/>
              </a:rPr>
              <a:t> </a:t>
            </a:r>
            <a:r>
              <a:rPr lang="es-ES" i="1" u="sng" dirty="0">
                <a:ea typeface="Times New Roman"/>
              </a:rPr>
              <a:t>pituitaria roja</a:t>
            </a:r>
            <a:r>
              <a:rPr lang="es-ES" dirty="0">
                <a:ea typeface="Times New Roman"/>
              </a:rPr>
              <a:t>: se localiza en toda la cavidad nasal y su función es la de calentar el aire gracias a su gran </a:t>
            </a:r>
            <a:r>
              <a:rPr lang="es-ES" dirty="0" smtClean="0">
                <a:ea typeface="Times New Roman"/>
              </a:rPr>
              <a:t>vascularización</a:t>
            </a:r>
            <a:r>
              <a:rPr lang="es-ES" sz="2000" dirty="0" smtClean="0">
                <a:ea typeface="Times New Roman"/>
              </a:rPr>
              <a:t>.</a:t>
            </a:r>
          </a:p>
          <a:p>
            <a:pPr marL="98298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800" dirty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La </a:t>
            </a:r>
            <a:r>
              <a:rPr lang="es-ES" sz="2200" dirty="0">
                <a:ea typeface="Times New Roman"/>
              </a:rPr>
              <a:t>membrana mucosa de la cavidad nasal se llama a veces </a:t>
            </a:r>
            <a:r>
              <a:rPr lang="es-ES" sz="2200" b="1" i="1" u="sng" dirty="0">
                <a:ea typeface="Times New Roman"/>
              </a:rPr>
              <a:t>periostio mucoso</a:t>
            </a:r>
            <a:r>
              <a:rPr lang="es-ES" sz="2200" b="1" i="1" dirty="0">
                <a:ea typeface="Times New Roman"/>
              </a:rPr>
              <a:t> </a:t>
            </a:r>
            <a:r>
              <a:rPr lang="es-ES" sz="2200" dirty="0">
                <a:ea typeface="Times New Roman"/>
              </a:rPr>
              <a:t>por su estrecha relación con el hueso.</a:t>
            </a:r>
          </a:p>
          <a:p>
            <a:endParaRPr lang="es-E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92087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Funciones de la nariz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79748"/>
            <a:ext cx="8208912" cy="5256584"/>
          </a:xfrm>
        </p:spPr>
        <p:txBody>
          <a:bodyPr>
            <a:normAutofit/>
          </a:bodyPr>
          <a:lstStyle/>
          <a:p>
            <a:pPr lvl="0"/>
            <a:r>
              <a:rPr lang="es-ES" sz="2200" dirty="0" smtClean="0"/>
              <a:t>Contiene </a:t>
            </a:r>
            <a:r>
              <a:rPr lang="es-ES" sz="2200" dirty="0"/>
              <a:t>los receptores para la sensación olfativa</a:t>
            </a:r>
            <a:r>
              <a:rPr lang="es-ES" sz="2200" dirty="0" smtClean="0"/>
              <a:t>.</a:t>
            </a:r>
          </a:p>
          <a:p>
            <a:pPr lvl="0"/>
            <a:endParaRPr lang="es-ES" sz="800" dirty="0"/>
          </a:p>
          <a:p>
            <a:pPr lvl="0"/>
            <a:r>
              <a:rPr lang="es-ES" sz="2200" dirty="0"/>
              <a:t>Contribuye a modular el sonido de la voz</a:t>
            </a:r>
            <a:r>
              <a:rPr lang="es-ES" sz="2200" dirty="0" smtClean="0"/>
              <a:t>.</a:t>
            </a:r>
          </a:p>
          <a:p>
            <a:pPr lvl="0"/>
            <a:endParaRPr lang="es-ES" sz="800" dirty="0"/>
          </a:p>
          <a:p>
            <a:pPr lvl="0"/>
            <a:r>
              <a:rPr lang="es-ES" sz="2200" dirty="0"/>
              <a:t>Es una porción importante dentro del conjunto de las vías respiratorias</a:t>
            </a:r>
            <a:r>
              <a:rPr lang="es-ES" sz="2200" dirty="0" smtClean="0"/>
              <a:t>.</a:t>
            </a:r>
          </a:p>
          <a:p>
            <a:pPr lvl="0"/>
            <a:endParaRPr lang="es-ES" sz="800" dirty="0"/>
          </a:p>
          <a:p>
            <a:pPr lvl="0"/>
            <a:r>
              <a:rPr lang="es-ES" sz="2200" dirty="0"/>
              <a:t>Contribuye a calentar, humedecer y filtrar el aire</a:t>
            </a:r>
            <a:r>
              <a:rPr lang="es-ES" sz="2200" dirty="0" smtClean="0"/>
              <a:t>.</a:t>
            </a:r>
          </a:p>
          <a:p>
            <a:pPr lvl="0"/>
            <a:endParaRPr lang="es-ES" sz="800" dirty="0"/>
          </a:p>
          <a:p>
            <a:pPr lvl="0"/>
            <a:r>
              <a:rPr lang="es-ES" sz="2200" dirty="0"/>
              <a:t>Forma parte, junto con el labio superior, del llamado </a:t>
            </a:r>
            <a:r>
              <a:rPr lang="es-ES" sz="2200" i="1" u="sng" dirty="0"/>
              <a:t>“triángulo peligroso</a:t>
            </a:r>
            <a:r>
              <a:rPr lang="es-ES" sz="2200" dirty="0"/>
              <a:t>”, ya que los vasos sanguíneos que drenan esta región comunican también con los senos venosos situados en el interior de la cavidad </a:t>
            </a:r>
            <a:r>
              <a:rPr lang="es-ES" sz="2200" dirty="0" smtClean="0"/>
              <a:t>craneal.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727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792088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Faringe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24536"/>
          </a:xfrm>
        </p:spPr>
        <p:txBody>
          <a:bodyPr>
            <a:normAutofit lnSpcReduction="10000"/>
          </a:bodyPr>
          <a:lstStyle/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Es </a:t>
            </a:r>
            <a:r>
              <a:rPr lang="es-ES" sz="2200" dirty="0">
                <a:ea typeface="Times New Roman"/>
              </a:rPr>
              <a:t>un conducto </a:t>
            </a:r>
            <a:r>
              <a:rPr lang="es-ES" sz="2200" dirty="0" err="1" smtClean="0">
                <a:ea typeface="Times New Roman"/>
              </a:rPr>
              <a:t>músculomembanoso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marL="617220" indent="-342900" algn="just">
              <a:lnSpc>
                <a:spcPct val="150000"/>
              </a:lnSpc>
            </a:pPr>
            <a:endParaRPr lang="es-ES" sz="8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Longitud </a:t>
            </a:r>
            <a:r>
              <a:rPr lang="es-ES" sz="2200" dirty="0">
                <a:ea typeface="Times New Roman"/>
              </a:rPr>
              <a:t>aproximada de unos 12 a 13 cm 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marL="617220" indent="-342900" algn="just">
              <a:lnSpc>
                <a:spcPct val="150000"/>
              </a:lnSpc>
            </a:pPr>
            <a:endParaRPr lang="es-ES" sz="900" dirty="0" smtClean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Sirve </a:t>
            </a:r>
            <a:r>
              <a:rPr lang="es-ES" sz="2200" dirty="0">
                <a:ea typeface="Times New Roman"/>
              </a:rPr>
              <a:t>tanto para el sistema respiratorio como para el sistema digestivo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800" dirty="0">
              <a:ea typeface="Times New Roman"/>
            </a:endParaRPr>
          </a:p>
          <a:p>
            <a:pPr marL="617220" indent="-3429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Situada </a:t>
            </a:r>
            <a:r>
              <a:rPr lang="es-ES" sz="2200" dirty="0">
                <a:ea typeface="Times New Roman"/>
              </a:rPr>
              <a:t>inmediatamente por delante de la columna vertebral y se extiende desde la base del cráneo hasta la altura de la VI vértebra cervical, donde establece conexión con el esófago</a:t>
            </a:r>
            <a:r>
              <a:rPr lang="es-ES" dirty="0">
                <a:ea typeface="Times New Roman"/>
              </a:rPr>
              <a:t>. </a:t>
            </a:r>
            <a:endParaRPr lang="es-ES" sz="2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8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792088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Partes de la </a:t>
            </a:r>
            <a:r>
              <a:rPr lang="es-ES" dirty="0" smtClean="0">
                <a:solidFill>
                  <a:srgbClr val="002060"/>
                </a:solidFill>
              </a:rPr>
              <a:t>faringe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76872"/>
            <a:ext cx="3384376" cy="4824536"/>
          </a:xfrm>
        </p:spPr>
        <p:txBody>
          <a:bodyPr>
            <a:normAutofit/>
          </a:bodyPr>
          <a:lstStyle/>
          <a:p>
            <a:pPr marL="84582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Nasofaringe.</a:t>
            </a:r>
          </a:p>
          <a:p>
            <a:pPr marL="84582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Orofaringe</a:t>
            </a:r>
            <a:r>
              <a:rPr lang="es-ES" sz="2800" dirty="0" smtClean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.</a:t>
            </a:r>
          </a:p>
          <a:p>
            <a:pPr marL="84582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Laringofaringe</a:t>
            </a:r>
            <a:r>
              <a:rPr lang="es-ES" sz="2800" dirty="0" smtClean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.</a:t>
            </a:r>
            <a:endParaRPr lang="es-ES" sz="2800" dirty="0">
              <a:latin typeface="Times New Roman"/>
              <a:ea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083921" cy="38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936104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>
                <a:solidFill>
                  <a:schemeClr val="tx2">
                    <a:lumMod val="50000"/>
                  </a:schemeClr>
                </a:solidFill>
              </a:rPr>
              <a:t>Estudio anatómico del aparato respiratorio</a:t>
            </a:r>
            <a:r>
              <a:rPr lang="es-ES" sz="3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ES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28800"/>
            <a:ext cx="6471821" cy="47525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Nariz.</a:t>
            </a:r>
          </a:p>
          <a:p>
            <a:r>
              <a:rPr lang="es-ES" dirty="0" smtClean="0"/>
              <a:t>Faringe.</a:t>
            </a:r>
          </a:p>
          <a:p>
            <a:r>
              <a:rPr lang="es-ES" dirty="0" smtClean="0"/>
              <a:t>Laringe.</a:t>
            </a:r>
          </a:p>
          <a:p>
            <a:r>
              <a:rPr lang="es-ES" dirty="0" smtClean="0"/>
              <a:t>Tráquea.</a:t>
            </a:r>
          </a:p>
          <a:p>
            <a:r>
              <a:rPr lang="es-ES" dirty="0" smtClean="0"/>
              <a:t>Bronquios.</a:t>
            </a:r>
          </a:p>
          <a:p>
            <a:r>
              <a:rPr lang="es-ES" dirty="0" smtClean="0"/>
              <a:t>Bronquiolos. </a:t>
            </a:r>
            <a:endParaRPr lang="es-ES" dirty="0"/>
          </a:p>
          <a:p>
            <a:r>
              <a:rPr lang="es-ES" dirty="0" smtClean="0"/>
              <a:t>Conductos alveolares.</a:t>
            </a:r>
          </a:p>
          <a:p>
            <a:r>
              <a:rPr lang="es-ES" dirty="0" smtClean="0"/>
              <a:t>Sacos alveolares.</a:t>
            </a:r>
          </a:p>
          <a:p>
            <a:r>
              <a:rPr lang="es-ES" dirty="0" smtClean="0"/>
              <a:t>Alveolos.</a:t>
            </a:r>
          </a:p>
          <a:p>
            <a:r>
              <a:rPr lang="es-ES" dirty="0" smtClean="0"/>
              <a:t>Pulmones y pleuras.</a:t>
            </a:r>
          </a:p>
          <a:p>
            <a:r>
              <a:rPr lang="es-ES" dirty="0" smtClean="0"/>
              <a:t>Fisiología de la respiración.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424585" cy="41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108012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Nasofaringe.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Porción </a:t>
            </a:r>
            <a:r>
              <a:rPr lang="es-ES" sz="2200" dirty="0">
                <a:ea typeface="Times New Roman"/>
                <a:cs typeface="Times New Roman"/>
              </a:rPr>
              <a:t>superior que se abre hacia delante para comunicarse con la nariz. </a:t>
            </a:r>
            <a:endParaRPr lang="es-ES" sz="22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Comunica </a:t>
            </a:r>
            <a:r>
              <a:rPr lang="es-ES" sz="2200" dirty="0">
                <a:ea typeface="Times New Roman"/>
                <a:cs typeface="Times New Roman"/>
              </a:rPr>
              <a:t>la faringe con las fosas nasales a través de las coanas</a:t>
            </a:r>
            <a:r>
              <a:rPr lang="es-ES" sz="2200" dirty="0" smtClean="0"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Las </a:t>
            </a:r>
            <a:r>
              <a:rPr lang="es-ES" sz="2200" dirty="0">
                <a:ea typeface="Times New Roman"/>
                <a:cs typeface="Times New Roman"/>
              </a:rPr>
              <a:t>Trompas de Eustaquio se abren en la nasofaringe y comunican ésta con el oído medio. </a:t>
            </a:r>
            <a:endParaRPr lang="es-ES" sz="22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En </a:t>
            </a:r>
            <a:r>
              <a:rPr lang="es-ES" sz="2200" dirty="0">
                <a:ea typeface="Times New Roman"/>
                <a:cs typeface="Times New Roman"/>
              </a:rPr>
              <a:t>sus extremos superiores presenta dos masas de tejido linfoide llamadas “amígdalas adenoides o </a:t>
            </a:r>
            <a:r>
              <a:rPr lang="es-ES" sz="2200" dirty="0" err="1" smtClean="0">
                <a:ea typeface="Times New Roman"/>
                <a:cs typeface="Times New Roman"/>
              </a:rPr>
              <a:t>faringeas</a:t>
            </a:r>
            <a:r>
              <a:rPr lang="es-ES" sz="2200" dirty="0" smtClean="0">
                <a:ea typeface="Times New Roman"/>
                <a:cs typeface="Times New Roman"/>
              </a:rPr>
              <a:t>”.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9931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66812"/>
            <a:ext cx="6667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5616624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prstClr val="black"/>
                </a:solidFill>
                <a:ea typeface="Times New Roman"/>
              </a:rPr>
              <a:t>La nasofaringe está revestida por </a:t>
            </a:r>
            <a:r>
              <a:rPr lang="es-ES" sz="2200" b="1" i="1" dirty="0">
                <a:solidFill>
                  <a:prstClr val="black"/>
                </a:solidFill>
                <a:ea typeface="Times New Roman"/>
              </a:rPr>
              <a:t>epitelio cilíndrico </a:t>
            </a:r>
            <a:r>
              <a:rPr lang="es-ES" sz="2200" b="1" i="1" dirty="0" err="1" smtClean="0">
                <a:solidFill>
                  <a:prstClr val="black"/>
                </a:solidFill>
                <a:ea typeface="Times New Roman"/>
              </a:rPr>
              <a:t>pseudoestratificado</a:t>
            </a:r>
            <a:r>
              <a:rPr lang="es-ES" sz="2200" b="1" i="1" dirty="0" smtClean="0">
                <a:solidFill>
                  <a:prstClr val="black"/>
                </a:solidFill>
                <a:ea typeface="Times New Roman"/>
              </a:rPr>
              <a:t>.</a:t>
            </a: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endParaRPr lang="es-ES" sz="800" dirty="0" smtClean="0">
              <a:solidFill>
                <a:prstClr val="black"/>
              </a:solidFill>
              <a:ea typeface="Times New Roman"/>
            </a:endParaRP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El resto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de la faringe está revestida por </a:t>
            </a:r>
            <a:r>
              <a:rPr lang="es-ES" sz="2200" b="1" i="1" dirty="0">
                <a:solidFill>
                  <a:prstClr val="black"/>
                </a:solidFill>
                <a:ea typeface="Times New Roman"/>
              </a:rPr>
              <a:t>epitelio escamoso </a:t>
            </a:r>
            <a:r>
              <a:rPr lang="es-ES" sz="2200" b="1" i="1" dirty="0" smtClean="0">
                <a:solidFill>
                  <a:prstClr val="black"/>
                </a:solidFill>
                <a:ea typeface="Times New Roman"/>
              </a:rPr>
              <a:t>estratificado.</a:t>
            </a: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endParaRPr lang="es-ES" sz="800" dirty="0" smtClean="0">
              <a:solidFill>
                <a:prstClr val="black"/>
              </a:solidFill>
              <a:ea typeface="Times New Roman"/>
            </a:endParaRP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Estos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epitelios descansan sobre tejido conjuntivo, debajo del cual hay músculo estriado. </a:t>
            </a:r>
            <a:endParaRPr lang="es-ES" sz="2200" dirty="0" smtClean="0">
              <a:solidFill>
                <a:prstClr val="black"/>
              </a:solidFill>
              <a:ea typeface="Times New Roman"/>
            </a:endParaRP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endParaRPr lang="es-ES" sz="800" dirty="0" smtClean="0">
              <a:solidFill>
                <a:prstClr val="black"/>
              </a:solidFill>
              <a:ea typeface="Times New Roman"/>
            </a:endParaRP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Los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músculos se llaman </a:t>
            </a:r>
            <a:r>
              <a:rPr lang="es-ES" sz="2200" b="1" dirty="0">
                <a:solidFill>
                  <a:prstClr val="black"/>
                </a:solidFill>
                <a:ea typeface="Times New Roman"/>
              </a:rPr>
              <a:t>constrictores faríngeos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 superior, medio e inferior.</a:t>
            </a:r>
          </a:p>
          <a:p>
            <a:pPr marL="617220" indent="-342900" algn="just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endParaRPr lang="es-E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1080120"/>
          </a:xfrm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Orofaringe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7525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Se </a:t>
            </a:r>
            <a:r>
              <a:rPr lang="es-ES" sz="2200" dirty="0">
                <a:ea typeface="Times New Roman"/>
                <a:cs typeface="Times New Roman"/>
              </a:rPr>
              <a:t>abre hacia delante y comunica con la boca a través del “istmo de las fauces” (orificio bucal posterior</a:t>
            </a:r>
            <a:r>
              <a:rPr lang="es-ES" sz="2200" dirty="0" smtClean="0">
                <a:ea typeface="Times New Roman"/>
                <a:cs typeface="Times New Roman"/>
              </a:rPr>
              <a:t>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En </a:t>
            </a:r>
            <a:r>
              <a:rPr lang="es-ES" sz="2200" dirty="0">
                <a:ea typeface="Times New Roman"/>
                <a:cs typeface="Times New Roman"/>
              </a:rPr>
              <a:t>los pilares del velo del paladar encontramos las amígdalas palatinas que junto con las amígdalas linguales de la lengua forman un anillo linfoide denominado de </a:t>
            </a:r>
            <a:r>
              <a:rPr lang="es-ES" sz="2200" dirty="0" err="1" smtClean="0">
                <a:ea typeface="Times New Roman"/>
                <a:cs typeface="Times New Roman"/>
              </a:rPr>
              <a:t>Waldeyer</a:t>
            </a:r>
            <a:r>
              <a:rPr lang="es-ES" sz="2200" dirty="0" smtClean="0"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El anillo de </a:t>
            </a:r>
            <a:r>
              <a:rPr lang="es-ES" sz="2200" dirty="0" err="1" smtClean="0">
                <a:ea typeface="Times New Roman"/>
                <a:cs typeface="Times New Roman"/>
              </a:rPr>
              <a:t>Waldeyer</a:t>
            </a:r>
            <a:r>
              <a:rPr lang="es-ES" sz="2200" dirty="0" smtClean="0">
                <a:ea typeface="Times New Roman"/>
                <a:cs typeface="Times New Roman"/>
              </a:rPr>
              <a:t> </a:t>
            </a:r>
            <a:r>
              <a:rPr lang="es-ES" sz="2200" dirty="0">
                <a:ea typeface="Times New Roman"/>
                <a:cs typeface="Times New Roman"/>
              </a:rPr>
              <a:t>defenderá de la posible entrada de microorganismos a los aparatos respiratorio y </a:t>
            </a:r>
            <a:r>
              <a:rPr lang="es-ES" sz="2200" dirty="0" smtClean="0">
                <a:ea typeface="Times New Roman"/>
                <a:cs typeface="Times New Roman"/>
              </a:rPr>
              <a:t>digestivo.</a:t>
            </a:r>
            <a:endParaRPr lang="es-ES" sz="22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8062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6166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792088"/>
          </a:xfrm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Laringofaringe</a:t>
            </a:r>
            <a:r>
              <a:rPr lang="es-ES" dirty="0" smtClean="0">
                <a:solidFill>
                  <a:srgbClr val="C00000"/>
                </a:solidFill>
              </a:rPr>
              <a:t>,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3672408" cy="475252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Se abre hacia delante y comunica la laringe con la faringe.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  <a:cs typeface="Times New Roman"/>
              </a:rPr>
              <a:t>Va desde el hueso hioides hasta el cartílago cricoides de la laringe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800" dirty="0">
              <a:ea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967" r="55931" b="22018"/>
          <a:stretch/>
        </p:blipFill>
        <p:spPr>
          <a:xfrm>
            <a:off x="5239043" y="2132856"/>
            <a:ext cx="323553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108012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Funciones de la faringe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416824" cy="4752528"/>
          </a:xfrm>
        </p:spPr>
        <p:txBody>
          <a:bodyPr>
            <a:normAutofit/>
          </a:bodyPr>
          <a:lstStyle/>
          <a:p>
            <a:r>
              <a:rPr lang="es-ES" sz="2200" dirty="0" smtClean="0">
                <a:ea typeface="Times New Roman"/>
              </a:rPr>
              <a:t>Estructura </a:t>
            </a:r>
            <a:r>
              <a:rPr lang="es-ES" sz="2200" dirty="0">
                <a:ea typeface="Times New Roman"/>
              </a:rPr>
              <a:t>que sirve de paso a los conductos digestivo y respiratorio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endParaRPr lang="es-ES" sz="8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ea typeface="Times New Roman"/>
              </a:rPr>
              <a:t>Participa </a:t>
            </a:r>
            <a:r>
              <a:rPr lang="es-ES" sz="2200" dirty="0">
                <a:ea typeface="Times New Roman"/>
              </a:rPr>
              <a:t>en el reflejo de la deglución, para lo que está dotada de musculatura estriada capaz de contraerse con rapidez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8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s-ES" sz="2200" dirty="0">
                <a:ea typeface="Times New Roman"/>
              </a:rPr>
              <a:t>Actúa como cámara de resonancia para la fonación.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1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864095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Laringe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5040560"/>
          </a:xfrm>
        </p:spPr>
        <p:txBody>
          <a:bodyPr>
            <a:normAutofit/>
          </a:bodyPr>
          <a:lstStyle/>
          <a:p>
            <a:r>
              <a:rPr lang="es-ES" sz="2200" dirty="0"/>
              <a:t> </a:t>
            </a:r>
            <a:r>
              <a:rPr lang="es-ES" sz="2200" dirty="0" smtClean="0"/>
              <a:t>L</a:t>
            </a:r>
            <a:r>
              <a:rPr lang="es-ES" sz="2200" dirty="0" smtClean="0">
                <a:ea typeface="Times New Roman"/>
              </a:rPr>
              <a:t>lamada “</a:t>
            </a:r>
            <a:r>
              <a:rPr lang="es-ES" sz="2200" b="1" dirty="0" smtClean="0">
                <a:ea typeface="Times New Roman"/>
              </a:rPr>
              <a:t>órgano </a:t>
            </a:r>
            <a:r>
              <a:rPr lang="es-ES" sz="2200" b="1" dirty="0">
                <a:ea typeface="Times New Roman"/>
              </a:rPr>
              <a:t>de la fonación</a:t>
            </a:r>
            <a:r>
              <a:rPr lang="es-ES" sz="2200" dirty="0">
                <a:ea typeface="Times New Roman"/>
              </a:rPr>
              <a:t>”, ya que en ella se encuentran las cuerdas vocales que al vibrar por acción del aire que sale de los pulmones dan lugar a los sonidos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endParaRPr lang="es-ES" sz="800" dirty="0" smtClean="0">
              <a:ea typeface="Times New Roman"/>
            </a:endParaRPr>
          </a:p>
          <a:p>
            <a:r>
              <a:rPr lang="es-ES" sz="2200" dirty="0" smtClean="0">
                <a:ea typeface="Times New Roman"/>
              </a:rPr>
              <a:t>Es </a:t>
            </a:r>
            <a:r>
              <a:rPr lang="es-ES" sz="2200" dirty="0">
                <a:ea typeface="Times New Roman"/>
              </a:rPr>
              <a:t>una estructura en forma de estuche situada en la parte anterior del cuello, a la altura de las V, VI, VII vértebras cervicales, e interpuesta entre la faringe y la tráquea. </a:t>
            </a:r>
            <a:endParaRPr lang="es-ES" sz="2200" dirty="0" smtClean="0">
              <a:ea typeface="Times New Roman"/>
            </a:endParaRPr>
          </a:p>
          <a:p>
            <a:endParaRPr lang="es-ES" sz="800" dirty="0" smtClean="0">
              <a:ea typeface="Times New Roman"/>
            </a:endParaRPr>
          </a:p>
          <a:p>
            <a:r>
              <a:rPr lang="es-ES" sz="2200" dirty="0" smtClean="0">
                <a:ea typeface="Times New Roman"/>
              </a:rPr>
              <a:t>Está </a:t>
            </a:r>
            <a:r>
              <a:rPr lang="es-ES" sz="2200" dirty="0">
                <a:ea typeface="Times New Roman"/>
              </a:rPr>
              <a:t>formada por cartílagos, músculos y recubierta por una </a:t>
            </a:r>
            <a:r>
              <a:rPr lang="es-ES" sz="2200" dirty="0" smtClean="0">
                <a:ea typeface="Times New Roman"/>
              </a:rPr>
              <a:t>mucosa.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864095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Laringe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5040560"/>
          </a:xfrm>
        </p:spPr>
        <p:txBody>
          <a:bodyPr>
            <a:normAutofit/>
          </a:bodyPr>
          <a:lstStyle/>
          <a:p>
            <a:r>
              <a:rPr lang="es-ES" dirty="0" smtClean="0">
                <a:ea typeface="Times New Roman"/>
              </a:rPr>
              <a:t>Está </a:t>
            </a:r>
            <a:r>
              <a:rPr lang="es-ES" dirty="0">
                <a:ea typeface="Times New Roman"/>
              </a:rPr>
              <a:t>formada por 9 cartílagos, 3 pares y 3 impares: </a:t>
            </a:r>
            <a:endParaRPr lang="es-ES" dirty="0" smtClean="0">
              <a:ea typeface="Times New Roman"/>
            </a:endParaRPr>
          </a:p>
          <a:p>
            <a:endParaRPr lang="es-ES" sz="800" dirty="0" smtClean="0">
              <a:ea typeface="Times New Roman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 smtClean="0">
                <a:ea typeface="Times New Roman"/>
              </a:rPr>
              <a:t>Cartílago </a:t>
            </a:r>
            <a:r>
              <a:rPr lang="es-ES" sz="2200" dirty="0">
                <a:ea typeface="Times New Roman"/>
              </a:rPr>
              <a:t>tiroideo, </a:t>
            </a:r>
            <a:endParaRPr lang="es-ES" sz="2200" dirty="0" smtClean="0">
              <a:ea typeface="Times New Roman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 smtClean="0">
                <a:ea typeface="Times New Roman"/>
              </a:rPr>
              <a:t>Cartílago </a:t>
            </a:r>
            <a:r>
              <a:rPr lang="es-ES" sz="2200" dirty="0" err="1" smtClean="0">
                <a:ea typeface="Times New Roman"/>
              </a:rPr>
              <a:t>cricoideo</a:t>
            </a:r>
            <a:r>
              <a:rPr lang="es-ES" sz="2200" dirty="0" smtClean="0">
                <a:ea typeface="Times New Roman"/>
              </a:rPr>
              <a:t>, </a:t>
            </a:r>
            <a:endParaRPr lang="es-ES" sz="2200" dirty="0">
              <a:ea typeface="Times New Roman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>
                <a:ea typeface="Times New Roman"/>
              </a:rPr>
              <a:t>L</a:t>
            </a:r>
            <a:r>
              <a:rPr lang="es-ES" sz="2200" dirty="0" smtClean="0">
                <a:ea typeface="Times New Roman"/>
              </a:rPr>
              <a:t>a </a:t>
            </a:r>
            <a:r>
              <a:rPr lang="es-ES" sz="2200" dirty="0">
                <a:ea typeface="Times New Roman"/>
              </a:rPr>
              <a:t>epiglotis, </a:t>
            </a:r>
            <a:endParaRPr lang="es-ES" sz="2200" dirty="0" smtClean="0">
              <a:ea typeface="Times New Roman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>
                <a:ea typeface="Times New Roman"/>
              </a:rPr>
              <a:t>D</a:t>
            </a:r>
            <a:r>
              <a:rPr lang="es-ES" sz="2200" dirty="0" smtClean="0">
                <a:ea typeface="Times New Roman"/>
              </a:rPr>
              <a:t>os </a:t>
            </a:r>
            <a:r>
              <a:rPr lang="es-ES" sz="2200" dirty="0">
                <a:ea typeface="Times New Roman"/>
              </a:rPr>
              <a:t>cartílagos </a:t>
            </a:r>
            <a:r>
              <a:rPr lang="es-ES" sz="2200" dirty="0" err="1">
                <a:ea typeface="Times New Roman"/>
              </a:rPr>
              <a:t>aritenoides</a:t>
            </a:r>
            <a:r>
              <a:rPr lang="es-ES" sz="2200" dirty="0">
                <a:ea typeface="Times New Roman"/>
              </a:rPr>
              <a:t>, </a:t>
            </a:r>
            <a:endParaRPr lang="es-ES" sz="2200" dirty="0" smtClean="0">
              <a:ea typeface="Times New Roman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 smtClean="0">
                <a:ea typeface="Times New Roman"/>
              </a:rPr>
              <a:t>Dos cartílagos cuneiformes,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00" dirty="0" smtClean="0">
                <a:ea typeface="Times New Roman"/>
              </a:rPr>
              <a:t>Dos cartílagos </a:t>
            </a:r>
            <a:r>
              <a:rPr lang="es-ES" sz="2200" dirty="0" err="1" smtClean="0">
                <a:ea typeface="Times New Roman"/>
              </a:rPr>
              <a:t>corniculados</a:t>
            </a:r>
            <a:r>
              <a:rPr lang="es-ES" sz="2200" dirty="0" smtClean="0">
                <a:ea typeface="Times New Roman"/>
              </a:rPr>
              <a:t>.</a:t>
            </a:r>
            <a:endParaRPr lang="es-ES" sz="2200" dirty="0">
              <a:ea typeface="Times New Roman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69" y="1628800"/>
            <a:ext cx="2309057" cy="49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15478"/>
            <a:ext cx="8401740" cy="53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20079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2">
                    <a:lumMod val="50000"/>
                  </a:schemeClr>
                </a:solidFill>
              </a:rPr>
              <a:t>Introducción:</a:t>
            </a:r>
            <a:endParaRPr lang="es-E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78471"/>
            <a:ext cx="4032448" cy="5328592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Arial Narrow" panose="020B0606020202030204" pitchFamily="34" charset="0"/>
              </a:rPr>
              <a:t>Aparato respiratorio</a:t>
            </a:r>
            <a:r>
              <a:rPr lang="es-ES" sz="2200" dirty="0">
                <a:latin typeface="Arial Narrow" panose="020B0606020202030204" pitchFamily="34" charset="0"/>
              </a:rPr>
              <a:t>: “conjunto de </a:t>
            </a:r>
            <a:r>
              <a:rPr lang="es-ES" sz="2200" dirty="0">
                <a:latin typeface="Arial Narrow" panose="020B0606020202030204" pitchFamily="34" charset="0"/>
                <a:cs typeface="Aharoni" panose="02010803020104030203" pitchFamily="2" charset="-79"/>
              </a:rPr>
              <a:t>estructuras</a:t>
            </a:r>
            <a:r>
              <a:rPr lang="es-ES" sz="2200" dirty="0">
                <a:latin typeface="Arial Narrow" panose="020B0606020202030204" pitchFamily="34" charset="0"/>
              </a:rPr>
              <a:t> y órganos que intervienen en el mecanismo de la respiración”. </a:t>
            </a:r>
          </a:p>
          <a:p>
            <a:endParaRPr lang="es-ES" sz="800" dirty="0" smtClean="0">
              <a:latin typeface="Arial Narrow" panose="020B0606020202030204" pitchFamily="34" charset="0"/>
            </a:endParaRPr>
          </a:p>
          <a:p>
            <a:r>
              <a:rPr lang="es-ES" sz="2200" b="1" dirty="0" smtClean="0">
                <a:latin typeface="Arial Narrow" panose="020B0606020202030204" pitchFamily="34" charset="0"/>
              </a:rPr>
              <a:t>Estructura </a:t>
            </a:r>
            <a:r>
              <a:rPr lang="es-ES" sz="2200" b="1" dirty="0">
                <a:latin typeface="Arial Narrow" panose="020B0606020202030204" pitchFamily="34" charset="0"/>
              </a:rPr>
              <a:t>general</a:t>
            </a:r>
            <a:r>
              <a:rPr lang="es-ES" sz="2200" b="1" dirty="0" smtClean="0">
                <a:latin typeface="Arial Narrow" panose="020B0606020202030204" pitchFamily="34" charset="0"/>
              </a:rPr>
              <a:t>:</a:t>
            </a:r>
          </a:p>
          <a:p>
            <a:endParaRPr lang="es-ES" sz="800" b="1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>
                <a:latin typeface="Arial Narrow" panose="020B0606020202030204" pitchFamily="34" charset="0"/>
              </a:rPr>
              <a:t>Pulmón y sus </a:t>
            </a:r>
            <a:r>
              <a:rPr lang="es-ES" dirty="0" smtClean="0">
                <a:latin typeface="Arial Narrow" panose="020B0606020202030204" pitchFamily="34" charset="0"/>
              </a:rPr>
              <a:t>envolturas.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>
                <a:latin typeface="Arial Narrow" panose="020B0606020202030204" pitchFamily="34" charset="0"/>
              </a:rPr>
              <a:t>Árbol respiratorio de </a:t>
            </a:r>
            <a:r>
              <a:rPr lang="es-ES" dirty="0" smtClean="0">
                <a:latin typeface="Arial Narrow" panose="020B0606020202030204" pitchFamily="34" charset="0"/>
              </a:rPr>
              <a:t>conducción.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>
                <a:latin typeface="Arial Narrow" panose="020B0606020202030204" pitchFamily="34" charset="0"/>
              </a:rPr>
              <a:t>Caja torácica, músculos </a:t>
            </a:r>
            <a:r>
              <a:rPr lang="es-ES" dirty="0" smtClean="0">
                <a:latin typeface="Arial Narrow" panose="020B0606020202030204" pitchFamily="34" charset="0"/>
              </a:rPr>
              <a:t>respiratorios.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>
                <a:latin typeface="Arial Narrow" panose="020B0606020202030204" pitchFamily="34" charset="0"/>
              </a:rPr>
              <a:t>Vasos sanguíneos y </a:t>
            </a:r>
            <a:r>
              <a:rPr lang="es-ES" dirty="0" smtClean="0">
                <a:latin typeface="Arial Narrow" panose="020B0606020202030204" pitchFamily="34" charset="0"/>
              </a:rPr>
              <a:t>linfáticos</a:t>
            </a:r>
          </a:p>
          <a:p>
            <a:pPr marL="365760" lvl="1" indent="0">
              <a:buNone/>
            </a:pP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</a:rPr>
              <a:t>   </a:t>
            </a:r>
            <a:r>
              <a:rPr lang="es-ES" dirty="0">
                <a:latin typeface="Arial Narrow" panose="020B0606020202030204" pitchFamily="34" charset="0"/>
              </a:rPr>
              <a:t>y las ramificaciones </a:t>
            </a:r>
            <a:r>
              <a:rPr lang="es-ES" dirty="0" smtClean="0">
                <a:latin typeface="Arial Narrow" panose="020B0606020202030204" pitchFamily="34" charset="0"/>
              </a:rPr>
              <a:t>nerviosas.</a:t>
            </a:r>
            <a:endParaRPr lang="es-ES" dirty="0">
              <a:latin typeface="Arial Narrow" panose="020B0606020202030204" pitchFamily="34" charset="0"/>
            </a:endParaRPr>
          </a:p>
          <a:p>
            <a:endParaRPr lang="es-ES" sz="2200" dirty="0" smtClean="0">
              <a:latin typeface="Arial Narrow" panose="020B060602020203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r="4055"/>
          <a:stretch/>
        </p:blipFill>
        <p:spPr>
          <a:xfrm>
            <a:off x="4067944" y="2132856"/>
            <a:ext cx="4851582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Cartílagos de la laringe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s-ES" b="1" u="sng" dirty="0">
                <a:solidFill>
                  <a:srgbClr val="C00000"/>
                </a:solidFill>
                <a:ea typeface="Times New Roman"/>
              </a:rPr>
              <a:t>C</a:t>
            </a:r>
            <a:r>
              <a:rPr lang="es-ES" b="1" u="sng" dirty="0" smtClean="0">
                <a:solidFill>
                  <a:srgbClr val="C00000"/>
                </a:solidFill>
                <a:ea typeface="Times New Roman"/>
              </a:rPr>
              <a:t>artílago tiroideo:</a:t>
            </a:r>
            <a:r>
              <a:rPr lang="es-ES" b="1" dirty="0" smtClean="0">
                <a:solidFill>
                  <a:srgbClr val="C00000"/>
                </a:solidFill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>
                <a:ea typeface="Times New Roman"/>
              </a:rPr>
              <a:t>E</a:t>
            </a:r>
            <a:r>
              <a:rPr lang="es-ES" sz="2200" dirty="0" smtClean="0">
                <a:ea typeface="Times New Roman"/>
              </a:rPr>
              <a:t>s </a:t>
            </a:r>
            <a:r>
              <a:rPr lang="es-ES" sz="2200" dirty="0">
                <a:ea typeface="Times New Roman"/>
              </a:rPr>
              <a:t>el más </a:t>
            </a:r>
            <a:r>
              <a:rPr lang="es-ES" sz="2200" dirty="0" smtClean="0">
                <a:ea typeface="Times New Roman"/>
              </a:rPr>
              <a:t>grande.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Situado </a:t>
            </a:r>
            <a:r>
              <a:rPr lang="es-ES" sz="2200" dirty="0">
                <a:ea typeface="Times New Roman"/>
              </a:rPr>
              <a:t>en la parte anterior del </a:t>
            </a:r>
            <a:r>
              <a:rPr lang="es-ES" sz="2200" dirty="0" smtClean="0">
                <a:ea typeface="Times New Roman"/>
              </a:rPr>
              <a:t>cuello.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Formado </a:t>
            </a:r>
            <a:r>
              <a:rPr lang="es-ES" sz="2200" dirty="0">
                <a:ea typeface="Times New Roman"/>
              </a:rPr>
              <a:t>por dos láminas cartilaginosas que se unen por delante. </a:t>
            </a:r>
            <a:endParaRPr lang="es-ES" sz="2200" dirty="0" smtClean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Recibe </a:t>
            </a:r>
            <a:r>
              <a:rPr lang="es-ES" sz="2200" dirty="0">
                <a:ea typeface="Times New Roman"/>
              </a:rPr>
              <a:t>su nombre de la glándula tiroides situada delante de </a:t>
            </a:r>
            <a:r>
              <a:rPr lang="es-ES" sz="2200" dirty="0" smtClean="0">
                <a:ea typeface="Times New Roman"/>
              </a:rPr>
              <a:t>él.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Su </a:t>
            </a:r>
            <a:r>
              <a:rPr lang="es-ES" sz="2200" dirty="0">
                <a:ea typeface="Times New Roman"/>
              </a:rPr>
              <a:t>denominación común es la de “</a:t>
            </a:r>
            <a:r>
              <a:rPr lang="es-ES" sz="2200" i="1" u="sng" dirty="0">
                <a:ea typeface="Times New Roman"/>
              </a:rPr>
              <a:t>Nuez de </a:t>
            </a:r>
            <a:r>
              <a:rPr lang="es-ES" sz="2200" i="1" u="sng" dirty="0" err="1">
                <a:ea typeface="Times New Roman"/>
              </a:rPr>
              <a:t>Adan</a:t>
            </a:r>
            <a:r>
              <a:rPr lang="es-ES" sz="2200" i="1" u="sng" dirty="0">
                <a:ea typeface="Times New Roman"/>
              </a:rPr>
              <a:t>”</a:t>
            </a:r>
            <a:r>
              <a:rPr lang="es-ES" sz="2200" dirty="0">
                <a:ea typeface="Times New Roman"/>
              </a:rPr>
              <a:t> o también “</a:t>
            </a:r>
            <a:r>
              <a:rPr lang="es-ES" sz="2200" i="1" u="sng" dirty="0">
                <a:ea typeface="Times New Roman"/>
              </a:rPr>
              <a:t>bocado o manzana de Adán</a:t>
            </a:r>
            <a:r>
              <a:rPr lang="es-ES" sz="2200" dirty="0" smtClean="0">
                <a:ea typeface="Times New Roman"/>
              </a:rPr>
              <a:t>”.(en </a:t>
            </a:r>
            <a:r>
              <a:rPr lang="es-ES" sz="2200" dirty="0">
                <a:ea typeface="Times New Roman"/>
              </a:rPr>
              <a:t>el hombre sobresale más que en la mujer</a:t>
            </a:r>
            <a:r>
              <a:rPr lang="es-ES" sz="2200" dirty="0" smtClean="0">
                <a:ea typeface="Times New Roman"/>
              </a:rPr>
              <a:t>).</a:t>
            </a:r>
            <a:endParaRPr lang="es-ES" sz="2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4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/>
          <a:stretch/>
        </p:blipFill>
        <p:spPr>
          <a:xfrm>
            <a:off x="827584" y="1196752"/>
            <a:ext cx="766119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953386" cy="54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612068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s-ES" sz="2600" b="1" u="sng" dirty="0" smtClean="0">
                <a:solidFill>
                  <a:srgbClr val="C00000"/>
                </a:solidFill>
                <a:ea typeface="Times New Roman"/>
              </a:rPr>
              <a:t>Cartílago cricoides: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>
                <a:ea typeface="Times New Roman"/>
              </a:rPr>
              <a:t>T</a:t>
            </a:r>
            <a:r>
              <a:rPr lang="es-ES" sz="2200" dirty="0" smtClean="0">
                <a:ea typeface="Times New Roman"/>
              </a:rPr>
              <a:t>iene </a:t>
            </a:r>
            <a:r>
              <a:rPr lang="es-ES" sz="2200" dirty="0">
                <a:ea typeface="Times New Roman"/>
              </a:rPr>
              <a:t>forma de sortija con el engarce en la parte posterior. </a:t>
            </a:r>
            <a:endParaRPr lang="es-ES" sz="2200" dirty="0" smtClean="0"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Su </a:t>
            </a:r>
            <a:r>
              <a:rPr lang="es-ES" sz="2200" dirty="0">
                <a:ea typeface="Times New Roman"/>
              </a:rPr>
              <a:t>borde inferior determina el final de la laringe y comienzo del esófago y la tráquea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900" dirty="0">
              <a:ea typeface="Times New Roman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57" y="2924944"/>
            <a:ext cx="4968552" cy="35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476672"/>
            <a:ext cx="7704856" cy="554461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s-ES" sz="2200" b="1" u="sng" dirty="0" smtClean="0">
                <a:solidFill>
                  <a:srgbClr val="C00000"/>
                </a:solidFill>
                <a:ea typeface="Times New Roman"/>
              </a:rPr>
              <a:t>La epiglotis:</a:t>
            </a:r>
            <a:r>
              <a:rPr lang="es-ES" sz="2200" b="1" dirty="0" smtClean="0">
                <a:solidFill>
                  <a:srgbClr val="C00000"/>
                </a:solidFill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>
                <a:ea typeface="Times New Roman"/>
              </a:rPr>
              <a:t>S</a:t>
            </a:r>
            <a:r>
              <a:rPr lang="es-ES" sz="2200" dirty="0" smtClean="0">
                <a:ea typeface="Times New Roman"/>
              </a:rPr>
              <a:t>e </a:t>
            </a:r>
            <a:r>
              <a:rPr lang="es-ES" sz="2200" dirty="0">
                <a:ea typeface="Times New Roman"/>
              </a:rPr>
              <a:t>asemeja a una </a:t>
            </a:r>
            <a:r>
              <a:rPr lang="es-ES" sz="2200" dirty="0" smtClean="0">
                <a:ea typeface="Times New Roman"/>
              </a:rPr>
              <a:t>hoja, localizada </a:t>
            </a:r>
            <a:r>
              <a:rPr lang="es-ES" sz="2200" dirty="0">
                <a:ea typeface="Times New Roman"/>
              </a:rPr>
              <a:t>en la entrada de la laringe, detrás de la raíz de la lengua y delante del orificio de la laringe (glotis). </a:t>
            </a:r>
            <a:endParaRPr lang="es-ES" sz="2200" dirty="0" smtClean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2200" dirty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2200" dirty="0" smtClean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2200" dirty="0" smtClean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Actúa </a:t>
            </a:r>
            <a:r>
              <a:rPr lang="es-ES" sz="2200" dirty="0">
                <a:ea typeface="Times New Roman"/>
              </a:rPr>
              <a:t>como una válvula que impide la entrada del alimento en la laringe al deglutir. </a:t>
            </a:r>
            <a:endParaRPr lang="es-ES" sz="2200" dirty="0" smtClean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 smtClean="0">
                <a:ea typeface="Times New Roman"/>
              </a:rPr>
              <a:t>Está </a:t>
            </a:r>
            <a:r>
              <a:rPr lang="es-ES" sz="2200" dirty="0">
                <a:ea typeface="Times New Roman"/>
              </a:rPr>
              <a:t>revestida de epitelio estratificado plano</a:t>
            </a:r>
            <a:r>
              <a:rPr lang="es-ES" sz="2200" dirty="0" smtClean="0">
                <a:ea typeface="Times New Roman"/>
              </a:rPr>
              <a:t>.</a:t>
            </a:r>
            <a:endParaRPr lang="es-ES" sz="2200" dirty="0">
              <a:ea typeface="Times New Roman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25590"/>
            <a:ext cx="2088232" cy="14513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7085"/>
            <a:ext cx="2067170" cy="14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69761"/>
            <a:ext cx="7272808" cy="548357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s-ES" b="1" dirty="0" smtClean="0">
                <a:solidFill>
                  <a:srgbClr val="C00000"/>
                </a:solidFill>
                <a:ea typeface="Times New Roman"/>
              </a:rPr>
              <a:t>Los </a:t>
            </a:r>
            <a:r>
              <a:rPr lang="es-ES" b="1" u="sng" dirty="0" err="1" smtClean="0">
                <a:solidFill>
                  <a:srgbClr val="C00000"/>
                </a:solidFill>
                <a:ea typeface="Times New Roman"/>
              </a:rPr>
              <a:t>aritenoides</a:t>
            </a:r>
            <a:r>
              <a:rPr lang="es-ES" b="1" u="sng" dirty="0" smtClean="0">
                <a:solidFill>
                  <a:srgbClr val="C00000"/>
                </a:solidFill>
                <a:ea typeface="Times New Roman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b="1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es-ES" dirty="0" smtClean="0">
                <a:ea typeface="Times New Roman"/>
              </a:rPr>
              <a:t>Son </a:t>
            </a:r>
            <a:r>
              <a:rPr lang="es-ES" dirty="0">
                <a:ea typeface="Times New Roman"/>
              </a:rPr>
              <a:t>pares de cartílagos en forma de pirámide que tienen importancia en el habla</a:t>
            </a:r>
            <a:r>
              <a:rPr lang="es-ES" dirty="0" smtClean="0">
                <a:ea typeface="Times New Roman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>
              <a:ea typeface="Times New Roman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s-ES" b="1" dirty="0">
                <a:solidFill>
                  <a:srgbClr val="C00000"/>
                </a:solidFill>
                <a:ea typeface="Times New Roman"/>
              </a:rPr>
              <a:t>Los </a:t>
            </a:r>
            <a:r>
              <a:rPr lang="es-ES" b="1" u="sng" dirty="0">
                <a:solidFill>
                  <a:srgbClr val="C00000"/>
                </a:solidFill>
                <a:ea typeface="Times New Roman"/>
              </a:rPr>
              <a:t>cuneiformes</a:t>
            </a:r>
            <a:r>
              <a:rPr lang="es-ES" b="1" dirty="0">
                <a:solidFill>
                  <a:srgbClr val="C00000"/>
                </a:solidFill>
                <a:ea typeface="Times New Roman"/>
              </a:rPr>
              <a:t> y los </a:t>
            </a:r>
            <a:r>
              <a:rPr lang="es-ES" b="1" u="sng" dirty="0" err="1" smtClean="0">
                <a:solidFill>
                  <a:srgbClr val="C00000"/>
                </a:solidFill>
                <a:ea typeface="Times New Roman"/>
              </a:rPr>
              <a:t>corniculado</a:t>
            </a:r>
            <a:r>
              <a:rPr lang="es-ES" b="1" dirty="0" err="1" smtClean="0">
                <a:solidFill>
                  <a:srgbClr val="C00000"/>
                </a:solidFill>
                <a:ea typeface="Times New Roman"/>
              </a:rPr>
              <a:t>s</a:t>
            </a:r>
            <a:r>
              <a:rPr lang="es-ES" b="1" dirty="0" smtClean="0">
                <a:solidFill>
                  <a:srgbClr val="C00000"/>
                </a:solidFill>
                <a:ea typeface="Times New Roman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dirty="0" smtClean="0">
                <a:ea typeface="Times New Roman"/>
              </a:rPr>
              <a:t>Son </a:t>
            </a:r>
            <a:r>
              <a:rPr lang="es-ES" dirty="0">
                <a:ea typeface="Times New Roman"/>
              </a:rPr>
              <a:t>pares de cartílagos pequeños que se encargan de sostener las cuerdas vocales.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8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064896" cy="6696744"/>
          </a:xfrm>
        </p:spPr>
        <p:txBody>
          <a:bodyPr>
            <a:normAutofit/>
          </a:bodyPr>
          <a:lstStyle/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>
                <a:ea typeface="Times New Roman"/>
              </a:rPr>
              <a:t>E</a:t>
            </a:r>
            <a:r>
              <a:rPr lang="es-ES" sz="2200" dirty="0" smtClean="0">
                <a:ea typeface="Times New Roman"/>
              </a:rPr>
              <a:t>stá </a:t>
            </a:r>
            <a:r>
              <a:rPr lang="es-ES" sz="2200" dirty="0">
                <a:ea typeface="Times New Roman"/>
              </a:rPr>
              <a:t>diseñada para permitir la fonación y el paso del </a:t>
            </a:r>
            <a:r>
              <a:rPr lang="es-ES" sz="2200" dirty="0" smtClean="0">
                <a:ea typeface="Times New Roman"/>
              </a:rPr>
              <a:t>aire.</a:t>
            </a: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Una </a:t>
            </a:r>
            <a:r>
              <a:rPr lang="es-ES" sz="2200" dirty="0">
                <a:ea typeface="Times New Roman"/>
              </a:rPr>
              <a:t>membrana mucosa recubre su cara interna, debajo de la cual, a cada lado y entre los cartílagos </a:t>
            </a:r>
            <a:r>
              <a:rPr lang="es-ES" sz="2200" dirty="0" err="1">
                <a:ea typeface="Times New Roman"/>
              </a:rPr>
              <a:t>aritenoides</a:t>
            </a:r>
            <a:r>
              <a:rPr lang="es-ES" sz="2200" dirty="0">
                <a:ea typeface="Times New Roman"/>
              </a:rPr>
              <a:t> y tiroides, se encuentra una especie de cintas formadas por tejido fibroso. </a:t>
            </a:r>
            <a:endParaRPr lang="es-ES" sz="2200" dirty="0" smtClean="0">
              <a:ea typeface="Times New Roman"/>
            </a:endParaRP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Estas </a:t>
            </a:r>
            <a:r>
              <a:rPr lang="es-ES" sz="2200" dirty="0">
                <a:ea typeface="Times New Roman"/>
              </a:rPr>
              <a:t>cintas y los tejidos subyacentes constituyen las </a:t>
            </a:r>
            <a:r>
              <a:rPr lang="es-ES" sz="2200" dirty="0">
                <a:solidFill>
                  <a:srgbClr val="C00000"/>
                </a:solidFill>
                <a:ea typeface="Times New Roman"/>
              </a:rPr>
              <a:t>“</a:t>
            </a: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cuerdas vocales</a:t>
            </a:r>
            <a:r>
              <a:rPr lang="es-ES" sz="2200" dirty="0">
                <a:ea typeface="Times New Roman"/>
              </a:rPr>
              <a:t>”. </a:t>
            </a:r>
            <a:endParaRPr lang="es-ES" sz="2200" dirty="0" smtClean="0">
              <a:ea typeface="Times New Roman"/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440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16190" cy="4608512"/>
          </a:xfrm>
        </p:spPr>
      </p:pic>
    </p:spTree>
    <p:extLst>
      <p:ext uri="{BB962C8B-B14F-4D97-AF65-F5344CB8AC3E}">
        <p14:creationId xmlns:p14="http://schemas.microsoft.com/office/powerpoint/2010/main" val="12655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7488832"/>
          </a:xfrm>
        </p:spPr>
        <p:txBody>
          <a:bodyPr>
            <a:normAutofit/>
          </a:bodyPr>
          <a:lstStyle/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Estas </a:t>
            </a:r>
            <a:r>
              <a:rPr lang="es-ES" sz="2200" dirty="0">
                <a:ea typeface="Times New Roman"/>
              </a:rPr>
              <a:t>cuerdas pueden separarse o aproximarse gracias a los desplazamientos de los cartílagos </a:t>
            </a:r>
            <a:r>
              <a:rPr lang="es-ES" sz="2200" dirty="0" err="1" smtClean="0">
                <a:ea typeface="Times New Roman"/>
              </a:rPr>
              <a:t>aritenoides</a:t>
            </a:r>
            <a:r>
              <a:rPr lang="es-ES" sz="2200" dirty="0" smtClean="0">
                <a:ea typeface="Times New Roman"/>
              </a:rPr>
              <a:t> y también </a:t>
            </a:r>
            <a:r>
              <a:rPr lang="es-ES" sz="2200" dirty="0">
                <a:ea typeface="Times New Roman"/>
              </a:rPr>
              <a:t>pueden relajarse o </a:t>
            </a:r>
            <a:r>
              <a:rPr lang="es-ES" sz="2200" dirty="0" smtClean="0">
                <a:ea typeface="Times New Roman"/>
              </a:rPr>
              <a:t>tensarse.</a:t>
            </a: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 Los movimientos de las cuerdas vocales son imprescindibles para </a:t>
            </a:r>
            <a:r>
              <a:rPr lang="es-ES" sz="2200" dirty="0">
                <a:ea typeface="Times New Roman"/>
              </a:rPr>
              <a:t>la producción de ondas </a:t>
            </a:r>
            <a:r>
              <a:rPr lang="es-ES" sz="2200" dirty="0" smtClean="0">
                <a:ea typeface="Times New Roman"/>
              </a:rPr>
              <a:t>sonoras.</a:t>
            </a: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ea typeface="Times New Roman"/>
              </a:rPr>
              <a:t>Por </a:t>
            </a:r>
            <a:r>
              <a:rPr lang="es-ES" sz="2200" dirty="0">
                <a:ea typeface="Times New Roman"/>
              </a:rPr>
              <a:t>encima de las cuerdas vocales, la membrana mucosa laríngea forma un par adicional de </a:t>
            </a:r>
            <a:r>
              <a:rPr lang="es-ES" sz="2200" dirty="0" smtClean="0">
                <a:solidFill>
                  <a:srgbClr val="C00000"/>
                </a:solidFill>
                <a:ea typeface="Times New Roman"/>
              </a:rPr>
              <a:t>“</a:t>
            </a: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pliegues ventriculares o cuerdas vocales falsas</a:t>
            </a:r>
            <a:r>
              <a:rPr lang="es-ES" sz="2200" dirty="0">
                <a:ea typeface="Times New Roman"/>
              </a:rPr>
              <a:t>”, que no intervienen en la fonación.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200" dirty="0">
              <a:ea typeface="Times New Roman"/>
            </a:endParaRP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endParaRPr lang="es-ES" sz="2200" dirty="0">
              <a:ea typeface="Times New Roman"/>
            </a:endParaRPr>
          </a:p>
          <a:p>
            <a:endParaRPr lang="es-ES" sz="2200" dirty="0" smtClean="0">
              <a:ea typeface="Times New Roman"/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0307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5"/>
            <a:ext cx="5507245" cy="27363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77" y="3356992"/>
            <a:ext cx="4027472" cy="31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6120680"/>
          </a:xfrm>
        </p:spPr>
        <p:txBody>
          <a:bodyPr>
            <a:noAutofit/>
          </a:bodyPr>
          <a:lstStyle/>
          <a:p>
            <a:r>
              <a:rPr lang="es-ES" sz="2200" b="1" dirty="0"/>
              <a:t>Porción conductora: </a:t>
            </a:r>
            <a:r>
              <a:rPr lang="es-ES" sz="2200" dirty="0"/>
              <a:t>sistema de cavidades y tubos que llevan el aire desde el exterior del cuerpo a todas las partes de los pulmones.  </a:t>
            </a:r>
            <a:r>
              <a:rPr lang="es-ES" sz="2200" dirty="0" smtClean="0"/>
              <a:t>Incluye:</a:t>
            </a:r>
          </a:p>
          <a:p>
            <a:pPr marL="0" indent="0">
              <a:buNone/>
            </a:pPr>
            <a:endParaRPr lang="es-ES" sz="8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/>
              <a:t>las cavidades nasales (la oral en la respiración forzada)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/>
              <a:t>la faringe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/>
              <a:t>la laringe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/>
              <a:t>la </a:t>
            </a:r>
            <a:r>
              <a:rPr lang="es-ES" sz="2200" dirty="0" smtClean="0"/>
              <a:t>tráquea.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los </a:t>
            </a:r>
            <a:r>
              <a:rPr lang="es-ES" sz="2200" dirty="0"/>
              <a:t>bronquios y bronquíolos. </a:t>
            </a:r>
            <a:endParaRPr lang="es-E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Parte </a:t>
            </a:r>
            <a:r>
              <a:rPr lang="es-ES" dirty="0"/>
              <a:t>conductora tiene funciones olfativa y de fonación. 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mucosa que reviste las vías conductoras filtra, limpia, calienta o enfría y humedece el aire que pasa por ellas y que se dirige hacia la parte respiratoria del sistema,  produciendo así el llamado “aire acondicionado”.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sz="2200" b="1" dirty="0"/>
          </a:p>
          <a:p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Laringe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712879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Los músculos intrínsecos y extrínsecos </a:t>
            </a:r>
            <a:r>
              <a:rPr lang="es-ES" sz="2200" dirty="0">
                <a:ea typeface="Times New Roman"/>
              </a:rPr>
              <a:t>de la laringe colaboran en la respiración, vocalización y la deglución</a:t>
            </a:r>
            <a:r>
              <a:rPr lang="es-ES" sz="2200" dirty="0" smtClean="0">
                <a:ea typeface="Times New Roman"/>
              </a:rPr>
              <a:t>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es-ES" sz="800" dirty="0">
              <a:ea typeface="Times New Roman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dirty="0">
                <a:ea typeface="Times New Roman"/>
              </a:rPr>
              <a:t>Los </a:t>
            </a:r>
            <a:r>
              <a:rPr lang="es-ES" u="sng" dirty="0">
                <a:solidFill>
                  <a:srgbClr val="C00000"/>
                </a:solidFill>
                <a:ea typeface="Times New Roman"/>
              </a:rPr>
              <a:t>músculos </a:t>
            </a:r>
            <a:r>
              <a:rPr lang="es-ES" u="sng" dirty="0" smtClean="0">
                <a:solidFill>
                  <a:srgbClr val="C00000"/>
                </a:solidFill>
                <a:ea typeface="Times New Roman"/>
              </a:rPr>
              <a:t>intrínsecos: </a:t>
            </a:r>
            <a:r>
              <a:rPr lang="es-ES" u="sng" dirty="0" smtClean="0">
                <a:ea typeface="Times New Roman"/>
              </a:rPr>
              <a:t>g</a:t>
            </a:r>
            <a:r>
              <a:rPr lang="es-ES" dirty="0" smtClean="0">
                <a:ea typeface="Times New Roman"/>
              </a:rPr>
              <a:t>eneran </a:t>
            </a:r>
            <a:r>
              <a:rPr lang="es-ES" dirty="0">
                <a:ea typeface="Times New Roman"/>
              </a:rPr>
              <a:t>tensión sobre las cuerdas vocales y de abrir o cerrar la glotis (abertura de las cuerdas vocales por donde pasa el aire a la  tráquea). Tienen inserciones proximales y distales en los cartílagos de la laringe.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dirty="0">
                <a:ea typeface="Times New Roman"/>
              </a:rPr>
              <a:t>Los </a:t>
            </a:r>
            <a:r>
              <a:rPr lang="es-ES" u="sng" dirty="0">
                <a:solidFill>
                  <a:srgbClr val="C00000"/>
                </a:solidFill>
                <a:ea typeface="Times New Roman"/>
              </a:rPr>
              <a:t>músculos </a:t>
            </a:r>
            <a:r>
              <a:rPr lang="es-ES" u="sng" dirty="0" smtClean="0">
                <a:solidFill>
                  <a:srgbClr val="C00000"/>
                </a:solidFill>
                <a:ea typeface="Times New Roman"/>
              </a:rPr>
              <a:t>extrínsecos</a:t>
            </a:r>
            <a:r>
              <a:rPr lang="es-ES" dirty="0" smtClean="0">
                <a:ea typeface="Times New Roman"/>
              </a:rPr>
              <a:t>: conectan </a:t>
            </a:r>
            <a:r>
              <a:rPr lang="es-ES" dirty="0">
                <a:ea typeface="Times New Roman"/>
              </a:rPr>
              <a:t>la laringe con las estructuras vecinas y se mueven durante la deglución.</a:t>
            </a:r>
          </a:p>
          <a:p>
            <a:pPr lvl="1" indent="0" algn="just">
              <a:lnSpc>
                <a:spcPct val="150000"/>
              </a:lnSpc>
              <a:buNone/>
            </a:pPr>
            <a:endParaRPr lang="es-ES" dirty="0">
              <a:ea typeface="Times New Roman"/>
            </a:endParaRP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endParaRPr lang="es-ES" sz="2200" dirty="0">
              <a:ea typeface="Times New Roman"/>
            </a:endParaRPr>
          </a:p>
          <a:p>
            <a:endParaRPr lang="es-ES" sz="2200" dirty="0" smtClean="0">
              <a:ea typeface="Times New Roman"/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0141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620688"/>
            <a:ext cx="7776864" cy="7416824"/>
          </a:xfrm>
        </p:spPr>
        <p:txBody>
          <a:bodyPr>
            <a:normAutofit/>
          </a:bodyPr>
          <a:lstStyle/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>
                <a:ea typeface="Times New Roman"/>
              </a:rPr>
              <a:t>L</a:t>
            </a: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a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superficie de las cuerdas vocales (y de la mayor parte de la epiglotis) está revestida de </a:t>
            </a:r>
            <a:r>
              <a:rPr lang="es-ES" sz="2200" i="1" u="sng" dirty="0">
                <a:solidFill>
                  <a:srgbClr val="C00000"/>
                </a:solidFill>
                <a:ea typeface="Times New Roman"/>
              </a:rPr>
              <a:t>epitelio estratificado plano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. </a:t>
            </a:r>
            <a:endParaRPr lang="es-ES" sz="2200" dirty="0" smtClean="0">
              <a:solidFill>
                <a:prstClr val="black"/>
              </a:solidFill>
              <a:ea typeface="Times New Roman"/>
            </a:endParaRP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El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resto de la mucosa laríngea posee un revestimiento de </a:t>
            </a:r>
            <a:r>
              <a:rPr lang="es-ES" sz="2200" i="1" u="sng" dirty="0">
                <a:solidFill>
                  <a:srgbClr val="C00000"/>
                </a:solidFill>
                <a:ea typeface="Times New Roman"/>
              </a:rPr>
              <a:t>epitelio </a:t>
            </a:r>
            <a:r>
              <a:rPr lang="es-ES" sz="2200" i="1" u="sng" dirty="0" err="1">
                <a:solidFill>
                  <a:srgbClr val="C00000"/>
                </a:solidFill>
                <a:ea typeface="Times New Roman"/>
              </a:rPr>
              <a:t>pseudoestratificado</a:t>
            </a:r>
            <a:r>
              <a:rPr lang="es-ES" sz="2200" i="1" u="sng" dirty="0">
                <a:solidFill>
                  <a:srgbClr val="C00000"/>
                </a:solidFill>
                <a:ea typeface="Times New Roman"/>
              </a:rPr>
              <a:t> cilíndrico </a:t>
            </a:r>
            <a:r>
              <a:rPr lang="es-ES" sz="2200" i="1" u="sng" dirty="0" smtClean="0">
                <a:solidFill>
                  <a:srgbClr val="C00000"/>
                </a:solidFill>
                <a:ea typeface="Times New Roman"/>
              </a:rPr>
              <a:t>ciliado</a:t>
            </a: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. </a:t>
            </a:r>
            <a:endParaRPr lang="es-ES" sz="2200" dirty="0">
              <a:solidFill>
                <a:prstClr val="black"/>
              </a:solidFill>
              <a:ea typeface="Times New Roman"/>
            </a:endParaRPr>
          </a:p>
          <a:p>
            <a:pPr marL="731520" indent="-457200" algn="just">
              <a:lnSpc>
                <a:spcPct val="150000"/>
              </a:lnSpc>
              <a:spcAft>
                <a:spcPts val="1200"/>
              </a:spcAft>
            </a:pPr>
            <a:r>
              <a:rPr lang="es-ES" sz="2200" dirty="0" smtClean="0">
                <a:solidFill>
                  <a:prstClr val="black"/>
                </a:solidFill>
                <a:ea typeface="Times New Roman"/>
              </a:rPr>
              <a:t>El 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tejido conectivo de la laringe contiene glándulas mixtas </a:t>
            </a:r>
            <a:r>
              <a:rPr lang="es-ES" sz="2200" dirty="0" err="1">
                <a:solidFill>
                  <a:prstClr val="black"/>
                </a:solidFill>
                <a:ea typeface="Times New Roman"/>
              </a:rPr>
              <a:t>seromucosas</a:t>
            </a:r>
            <a:r>
              <a:rPr lang="es-ES" sz="2200" dirty="0">
                <a:solidFill>
                  <a:prstClr val="black"/>
                </a:solidFill>
                <a:ea typeface="Times New Roman"/>
              </a:rPr>
              <a:t> que secretan hacia la superficie por medio de conductos excretores</a:t>
            </a:r>
            <a:endParaRPr lang="es-ES" sz="2200" dirty="0" smtClean="0">
              <a:ea typeface="Times New Roman"/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6885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936103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Tráquea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5904656" cy="4896544"/>
          </a:xfrm>
        </p:spPr>
        <p:txBody>
          <a:bodyPr>
            <a:normAutofit fontScale="92500"/>
          </a:bodyPr>
          <a:lstStyle/>
          <a:p>
            <a:r>
              <a:rPr lang="es-ES" dirty="0"/>
              <a:t> </a:t>
            </a:r>
            <a:r>
              <a:rPr lang="es-ES" dirty="0" smtClean="0"/>
              <a:t>C</a:t>
            </a:r>
            <a:r>
              <a:rPr lang="es-ES" sz="2200" dirty="0" smtClean="0"/>
              <a:t>onducto de </a:t>
            </a:r>
            <a:r>
              <a:rPr lang="es-ES" sz="2200" dirty="0"/>
              <a:t>longitud aproximada de unos 11 cm que parte de la laringe hasta llegar a los bronquios. </a:t>
            </a:r>
            <a:endParaRPr lang="es-ES" sz="2200" dirty="0" smtClean="0"/>
          </a:p>
          <a:p>
            <a:endParaRPr lang="es-ES" sz="800" dirty="0" smtClean="0"/>
          </a:p>
          <a:p>
            <a:r>
              <a:rPr lang="es-ES" sz="2200" dirty="0"/>
              <a:t>L</a:t>
            </a:r>
            <a:r>
              <a:rPr lang="es-ES" sz="2200" dirty="0" smtClean="0"/>
              <a:t>ocalizada </a:t>
            </a:r>
            <a:r>
              <a:rPr lang="es-ES" sz="2200" dirty="0"/>
              <a:t>en la porción inferior del cuello y en la parte superior del tórax, justo por delante del esófago. </a:t>
            </a:r>
            <a:endParaRPr lang="es-ES" sz="2200" dirty="0" smtClean="0"/>
          </a:p>
          <a:p>
            <a:endParaRPr lang="es-ES" sz="800" dirty="0" smtClean="0"/>
          </a:p>
          <a:p>
            <a:r>
              <a:rPr lang="es-ES" sz="2200" dirty="0" smtClean="0"/>
              <a:t>Tiene </a:t>
            </a:r>
            <a:r>
              <a:rPr lang="es-ES" sz="2200" dirty="0"/>
              <a:t>la función de servir de paso a la corriente aérea. </a:t>
            </a:r>
            <a:endParaRPr lang="es-ES" sz="2200" dirty="0" smtClean="0"/>
          </a:p>
          <a:p>
            <a:endParaRPr lang="es-ES" sz="800" dirty="0" smtClean="0"/>
          </a:p>
          <a:p>
            <a:r>
              <a:rPr lang="es-ES" sz="2200" dirty="0" smtClean="0"/>
              <a:t>En </a:t>
            </a:r>
            <a:r>
              <a:rPr lang="es-ES" sz="2200" dirty="0"/>
              <a:t>el mediastino se divide en dos bronquios, uno para cada pulmón (en la denominada “</a:t>
            </a:r>
            <a:r>
              <a:rPr lang="es-ES" sz="2200" dirty="0" err="1"/>
              <a:t>carina</a:t>
            </a:r>
            <a:r>
              <a:rPr lang="es-ES" sz="2200" dirty="0"/>
              <a:t> traqueal</a:t>
            </a:r>
            <a:r>
              <a:rPr lang="es-ES" sz="2200" dirty="0" smtClean="0"/>
              <a:t>”).</a:t>
            </a:r>
          </a:p>
          <a:p>
            <a:endParaRPr lang="es-ES" sz="800" dirty="0" smtClean="0"/>
          </a:p>
          <a:p>
            <a:r>
              <a:rPr lang="es-ES" sz="2200" dirty="0" smtClean="0">
                <a:ea typeface="Times New Roman"/>
              </a:rPr>
              <a:t>La </a:t>
            </a:r>
            <a:r>
              <a:rPr lang="es-ES" sz="2200" dirty="0">
                <a:ea typeface="Times New Roman"/>
              </a:rPr>
              <a:t>pared traqueal consta de 4 capas: mucosa, submucosa, cartilaginosa y adventicia.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11207"/>
          <a:stretch/>
        </p:blipFill>
        <p:spPr>
          <a:xfrm>
            <a:off x="6372200" y="1809240"/>
            <a:ext cx="26043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108012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Estructura de la pared traqueal: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992888" cy="5112568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b="1" u="sng" dirty="0">
                <a:solidFill>
                  <a:srgbClr val="C00000"/>
                </a:solidFill>
                <a:ea typeface="Times New Roman"/>
              </a:rPr>
              <a:t>La mucosa</a:t>
            </a: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 </a:t>
            </a:r>
            <a:r>
              <a:rPr lang="es-ES" sz="2200" dirty="0">
                <a:ea typeface="Times New Roman"/>
              </a:rPr>
              <a:t>aparece revestida por epitelio cilíndrico </a:t>
            </a:r>
            <a:r>
              <a:rPr lang="es-ES" sz="2200" dirty="0" err="1">
                <a:ea typeface="Times New Roman"/>
              </a:rPr>
              <a:t>pseudoestratificado</a:t>
            </a:r>
            <a:r>
              <a:rPr lang="es-ES" sz="2200" dirty="0">
                <a:ea typeface="Times New Roman"/>
              </a:rPr>
              <a:t> </a:t>
            </a:r>
            <a:r>
              <a:rPr lang="es-ES" sz="2200" dirty="0" smtClean="0">
                <a:ea typeface="Times New Roman"/>
              </a:rPr>
              <a:t>ciliado que contiene células caliciformes y se </a:t>
            </a:r>
            <a:r>
              <a:rPr lang="es-ES" sz="2200" dirty="0">
                <a:ea typeface="Times New Roman"/>
              </a:rPr>
              <a:t>apoya sobre tejido conjuntivo</a:t>
            </a:r>
            <a:r>
              <a:rPr lang="es-ES" sz="2200" dirty="0" smtClean="0">
                <a:ea typeface="Times New Roman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dirty="0">
                <a:ea typeface="Times New Roman"/>
              </a:rPr>
              <a:t>Entre la mucosa y la submucosa se encuentra una </a:t>
            </a:r>
            <a:r>
              <a:rPr lang="es-ES" sz="2200" b="1" u="sng" dirty="0">
                <a:solidFill>
                  <a:srgbClr val="C00000"/>
                </a:solidFill>
                <a:ea typeface="Times New Roman"/>
              </a:rPr>
              <a:t>túnica elástica</a:t>
            </a:r>
            <a:r>
              <a:rPr lang="es-ES" sz="2200" dirty="0">
                <a:ea typeface="Times New Roman"/>
              </a:rPr>
              <a:t> (difícil de </a:t>
            </a:r>
            <a:r>
              <a:rPr lang="es-ES" sz="2200" dirty="0" smtClean="0">
                <a:ea typeface="Times New Roman"/>
              </a:rPr>
              <a:t>apreciar).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s-ES" sz="800" dirty="0" smtClean="0"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b="1" u="sng" dirty="0" smtClean="0">
                <a:solidFill>
                  <a:srgbClr val="C00000"/>
                </a:solidFill>
                <a:ea typeface="Times New Roman"/>
              </a:rPr>
              <a:t>La submucosa </a:t>
            </a:r>
            <a:r>
              <a:rPr lang="es-ES" sz="2200" dirty="0" smtClean="0">
                <a:ea typeface="Times New Roman"/>
              </a:rPr>
              <a:t>tiene </a:t>
            </a:r>
            <a:r>
              <a:rPr lang="es-ES" sz="2200" dirty="0">
                <a:ea typeface="Times New Roman"/>
              </a:rPr>
              <a:t>glándulas que secretan moco sobre la superficie traqueal de forma que la mantienen humidificada permanentemente.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endParaRPr lang="es-ES" dirty="0">
              <a:ea typeface="Times New Roman"/>
            </a:endParaRPr>
          </a:p>
          <a:p>
            <a:pPr marL="0" indent="0">
              <a:buNone/>
            </a:pPr>
            <a:endParaRPr lang="es-ES" sz="2200" dirty="0">
              <a:ea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7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992888" cy="5112568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endParaRPr lang="es-ES" dirty="0">
              <a:ea typeface="Times New Roman"/>
            </a:endParaRPr>
          </a:p>
          <a:p>
            <a:pPr marL="0" indent="0">
              <a:buNone/>
            </a:pPr>
            <a:endParaRPr lang="es-ES" sz="2200" dirty="0">
              <a:ea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128792" cy="59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5112568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b="1" dirty="0" smtClean="0">
                <a:solidFill>
                  <a:srgbClr val="C00000"/>
                </a:solidFill>
                <a:ea typeface="Times New Roman"/>
              </a:rPr>
              <a:t>La </a:t>
            </a:r>
            <a:r>
              <a:rPr lang="es-ES" sz="2200" b="1" u="sng" dirty="0">
                <a:solidFill>
                  <a:srgbClr val="C00000"/>
                </a:solidFill>
                <a:ea typeface="Times New Roman"/>
              </a:rPr>
              <a:t>cartilaginosa</a:t>
            </a: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: </a:t>
            </a:r>
            <a:r>
              <a:rPr lang="es-ES" sz="2200" dirty="0" smtClean="0">
                <a:ea typeface="Times New Roman"/>
              </a:rPr>
              <a:t>constituida </a:t>
            </a:r>
            <a:r>
              <a:rPr lang="es-ES" sz="2200" dirty="0">
                <a:ea typeface="Times New Roman"/>
              </a:rPr>
              <a:t>por anillos cartilaginosos incompletos, abiertos en su parte posterior y con forma de “C”, que impiden su colapso. </a:t>
            </a:r>
            <a:endParaRPr lang="es-ES" sz="2200" dirty="0" smtClean="0">
              <a:ea typeface="Times New Roman"/>
            </a:endParaRPr>
          </a:p>
          <a:p>
            <a:pPr marL="365760" lvl="1" indent="0" algn="jus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s-ES" dirty="0" smtClean="0">
                <a:ea typeface="Times New Roman"/>
              </a:rPr>
              <a:t>En </a:t>
            </a:r>
            <a:r>
              <a:rPr lang="es-ES" dirty="0">
                <a:ea typeface="Times New Roman"/>
              </a:rPr>
              <a:t>la parte posterior de la tráquea, donde los anillos son incompletos, se encuentran fibras musculares lisas</a:t>
            </a:r>
            <a:r>
              <a:rPr lang="es-ES" dirty="0" smtClean="0">
                <a:ea typeface="Times New Roman"/>
              </a:rPr>
              <a:t>.</a:t>
            </a:r>
          </a:p>
          <a:p>
            <a:pPr marL="365760" lvl="1" indent="0" algn="just">
              <a:lnSpc>
                <a:spcPct val="150000"/>
              </a:lnSpc>
              <a:buNone/>
              <a:tabLst>
                <a:tab pos="228600" algn="l"/>
              </a:tabLst>
            </a:pPr>
            <a:endParaRPr lang="es-ES" sz="800" dirty="0">
              <a:ea typeface="Times New Roman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La </a:t>
            </a:r>
            <a:r>
              <a:rPr lang="es-ES" sz="2200" b="1" u="sng" dirty="0">
                <a:solidFill>
                  <a:srgbClr val="C00000"/>
                </a:solidFill>
                <a:ea typeface="Times New Roman"/>
              </a:rPr>
              <a:t>adventicia</a:t>
            </a:r>
            <a:r>
              <a:rPr lang="es-ES" sz="2200" b="1" dirty="0">
                <a:solidFill>
                  <a:srgbClr val="C00000"/>
                </a:solidFill>
                <a:ea typeface="Times New Roman"/>
              </a:rPr>
              <a:t> </a:t>
            </a:r>
            <a:r>
              <a:rPr lang="es-ES" sz="2200" dirty="0">
                <a:ea typeface="Times New Roman"/>
              </a:rPr>
              <a:t>se compone de tejido conjuntivo que se confunde con el tejido vecino.</a:t>
            </a:r>
          </a:p>
          <a:p>
            <a:pPr marL="0" indent="0">
              <a:buNone/>
            </a:pPr>
            <a:endParaRPr lang="es-ES" sz="2200" dirty="0">
              <a:ea typeface="Times New Roman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312368" cy="19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65245" cy="108012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Bronquios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5112568"/>
          </a:xfrm>
        </p:spPr>
        <p:txBody>
          <a:bodyPr/>
          <a:lstStyle/>
          <a:p>
            <a:r>
              <a:rPr lang="es-ES" sz="2200" dirty="0" smtClean="0"/>
              <a:t>Son dos </a:t>
            </a:r>
            <a:r>
              <a:rPr lang="es-ES" sz="2200" dirty="0"/>
              <a:t>conductos que resultan de la bifurcación traqueal, a nivel del mediastino, cada uno de los cuales penetra en el pulmón correspondiente</a:t>
            </a:r>
            <a:r>
              <a:rPr lang="es-ES" sz="2200" dirty="0" smtClean="0"/>
              <a:t>.</a:t>
            </a:r>
          </a:p>
          <a:p>
            <a:endParaRPr lang="es-ES" sz="800" dirty="0"/>
          </a:p>
          <a:p>
            <a:r>
              <a:rPr lang="es-ES" sz="2200" dirty="0" smtClean="0"/>
              <a:t>Su </a:t>
            </a:r>
            <a:r>
              <a:rPr lang="es-ES" sz="2200" dirty="0"/>
              <a:t>estructura es muy parecida a la de la tráquea pero presenta algunas </a:t>
            </a:r>
            <a:r>
              <a:rPr lang="es-ES" sz="2200" dirty="0" smtClean="0"/>
              <a:t>diferencias: </a:t>
            </a:r>
          </a:p>
          <a:p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El </a:t>
            </a:r>
            <a:r>
              <a:rPr lang="es-ES" dirty="0"/>
              <a:t>músculo liso separa la mucosa de la </a:t>
            </a:r>
            <a:r>
              <a:rPr lang="es-ES" dirty="0" smtClean="0"/>
              <a:t>submucosa.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 Los </a:t>
            </a:r>
            <a:r>
              <a:rPr lang="es-ES" dirty="0"/>
              <a:t>anillos incompletos son reemplazados por láminas cartilaginosas superpuestas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sz="800" dirty="0" smtClean="0"/>
          </a:p>
          <a:p>
            <a:r>
              <a:rPr lang="es-ES" sz="2200" dirty="0"/>
              <a:t>A medida que los bronquios se ramifican y disminuyen de calibre, las paredes van perdiendo algunos de sus componentes </a:t>
            </a:r>
            <a:r>
              <a:rPr lang="es-ES" sz="2200" dirty="0" smtClean="0"/>
              <a:t>habituales.</a:t>
            </a:r>
            <a:endParaRPr lang="es-ES" sz="2200" dirty="0"/>
          </a:p>
          <a:p>
            <a:endParaRPr lang="es-ES" sz="22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3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8103"/>
            <a:ext cx="7128791" cy="59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9545"/>
            <a:ext cx="8352928" cy="57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9095"/>
          <a:stretch/>
        </p:blipFill>
        <p:spPr>
          <a:xfrm>
            <a:off x="22097" y="908720"/>
            <a:ext cx="9144000" cy="51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108012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Vías aéreas terminales.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632848" cy="4968552"/>
          </a:xfrm>
        </p:spPr>
        <p:txBody>
          <a:bodyPr/>
          <a:lstStyle/>
          <a:p>
            <a:r>
              <a:rPr lang="es-ES" sz="2200" dirty="0"/>
              <a:t>En el interior de los pulmones se encuentran las </a:t>
            </a:r>
            <a:r>
              <a:rPr lang="es-ES" sz="2200" b="1" u="sng" dirty="0">
                <a:solidFill>
                  <a:srgbClr val="FF0000"/>
                </a:solidFill>
              </a:rPr>
              <a:t>restantes vías </a:t>
            </a:r>
            <a:r>
              <a:rPr lang="es-ES" sz="2200" b="1" u="sng" dirty="0" smtClean="0">
                <a:solidFill>
                  <a:srgbClr val="FF0000"/>
                </a:solidFill>
              </a:rPr>
              <a:t>aéreas</a:t>
            </a:r>
            <a:r>
              <a:rPr lang="es-ES" b="1" u="sng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s-ES" sz="800" b="1" u="sng" dirty="0" smtClean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bronquios </a:t>
            </a:r>
            <a:r>
              <a:rPr lang="es-ES" sz="2200" dirty="0"/>
              <a:t>cada vez más pequeños, </a:t>
            </a:r>
            <a:endParaRPr lang="es-ES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bronquíolos </a:t>
            </a:r>
            <a:r>
              <a:rPr lang="es-ES" sz="2200" dirty="0"/>
              <a:t>terminales</a:t>
            </a:r>
            <a:r>
              <a:rPr lang="es-ES" sz="2200" dirty="0" smtClean="0"/>
              <a:t>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bronquíolos </a:t>
            </a:r>
            <a:r>
              <a:rPr lang="es-ES" sz="2200" dirty="0"/>
              <a:t>respiratorios, </a:t>
            </a:r>
            <a:endParaRPr lang="es-ES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conductos </a:t>
            </a:r>
            <a:r>
              <a:rPr lang="es-ES" sz="2200" dirty="0"/>
              <a:t>alveolares, </a:t>
            </a:r>
            <a:endParaRPr lang="es-ES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2200" dirty="0" smtClean="0"/>
              <a:t>sacos </a:t>
            </a:r>
            <a:r>
              <a:rPr lang="es-ES" sz="2200" dirty="0"/>
              <a:t>alveolares y </a:t>
            </a:r>
            <a:r>
              <a:rPr lang="es-ES" sz="2200" dirty="0" smtClean="0"/>
              <a:t>alvéolos</a:t>
            </a:r>
            <a:r>
              <a:rPr lang="es-ES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r>
              <a:rPr lang="es-ES" sz="2200" dirty="0" smtClean="0"/>
              <a:t>La </a:t>
            </a:r>
            <a:r>
              <a:rPr lang="es-ES" sz="2200" dirty="0"/>
              <a:t>tráquea junto con los bronquios y demás ramificaciones tiene una morfología parecida a la de un árbol de ahí el denominado </a:t>
            </a:r>
            <a:r>
              <a:rPr lang="es-ES" sz="2200" b="1" u="sng" dirty="0">
                <a:solidFill>
                  <a:srgbClr val="FF0000"/>
                </a:solidFill>
              </a:rPr>
              <a:t>“árbol bronquial”</a:t>
            </a:r>
          </a:p>
          <a:p>
            <a:endParaRPr lang="es-ES" sz="22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996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88832" cy="56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92087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Bronquiolos.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968552"/>
          </a:xfrm>
        </p:spPr>
        <p:txBody>
          <a:bodyPr>
            <a:normAutofit/>
          </a:bodyPr>
          <a:lstStyle/>
          <a:p>
            <a:r>
              <a:rPr lang="es-ES" dirty="0"/>
              <a:t> </a:t>
            </a:r>
            <a:r>
              <a:rPr lang="es-ES" sz="2200" dirty="0" smtClean="0">
                <a:solidFill>
                  <a:prstClr val="black"/>
                </a:solidFill>
              </a:rPr>
              <a:t>Los </a:t>
            </a:r>
            <a:r>
              <a:rPr lang="es-ES" sz="2200" b="1" u="sng" dirty="0">
                <a:solidFill>
                  <a:srgbClr val="FF0000"/>
                </a:solidFill>
              </a:rPr>
              <a:t>bronquíolos terminales </a:t>
            </a:r>
            <a:r>
              <a:rPr lang="es-ES" sz="2200" dirty="0">
                <a:solidFill>
                  <a:prstClr val="black"/>
                </a:solidFill>
              </a:rPr>
              <a:t>representan el último tramo de las vías respiratorias, cuya única función es la de conducir el aire. El intercambio respiratorio tiene lugar en las restantes vías </a:t>
            </a:r>
            <a:r>
              <a:rPr lang="es-ES" sz="2200" dirty="0" smtClean="0">
                <a:solidFill>
                  <a:prstClr val="black"/>
                </a:solidFill>
              </a:rPr>
              <a:t>respiratorias.</a:t>
            </a:r>
          </a:p>
          <a:p>
            <a:endParaRPr lang="es-ES" sz="8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</a:t>
            </a:r>
            <a:r>
              <a:rPr lang="es-ES" dirty="0"/>
              <a:t>bronquíolos terminales ya no aparecen ni el cartílago ni las </a:t>
            </a:r>
            <a:r>
              <a:rPr lang="es-ES" dirty="0" smtClean="0"/>
              <a:t>glándulas.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reconocen gracias a la presencia de un revestimiento de células cilíndricas ciliadas, una pequeña cantidad de tejido conjuntivo y músculo liso</a:t>
            </a:r>
            <a:r>
              <a:rPr lang="es-E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/>
          </a:p>
          <a:p>
            <a:r>
              <a:rPr lang="es-ES" sz="2200" dirty="0"/>
              <a:t>Los </a:t>
            </a:r>
            <a:r>
              <a:rPr lang="es-ES" sz="2200" b="1" u="sng" dirty="0">
                <a:solidFill>
                  <a:srgbClr val="FF0000"/>
                </a:solidFill>
              </a:rPr>
              <a:t>bronquíolos respiratorios </a:t>
            </a:r>
            <a:r>
              <a:rPr lang="es-ES" sz="2200" dirty="0"/>
              <a:t>poseen algunas células cilíndricas, pero también alvéolos de células </a:t>
            </a:r>
            <a:r>
              <a:rPr lang="es-ES" sz="2200" dirty="0" smtClean="0"/>
              <a:t>planas.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9029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693561" cy="48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5625" y="332656"/>
            <a:ext cx="8784976" cy="86409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Conductos, sacos alveolares y alveolos.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824536"/>
          </a:xfrm>
        </p:spPr>
        <p:txBody>
          <a:bodyPr>
            <a:normAutofit/>
          </a:bodyPr>
          <a:lstStyle/>
          <a:p>
            <a:r>
              <a:rPr lang="es-ES" sz="2200" dirty="0" smtClean="0"/>
              <a:t>Los </a:t>
            </a:r>
            <a:r>
              <a:rPr lang="es-ES" sz="2200" b="1" u="sng" dirty="0" smtClean="0">
                <a:solidFill>
                  <a:srgbClr val="FF0000"/>
                </a:solidFill>
              </a:rPr>
              <a:t>conductos alveolares </a:t>
            </a:r>
            <a:r>
              <a:rPr lang="es-ES" sz="2200" dirty="0" smtClean="0"/>
              <a:t>son las vías centrales formados por células planas.</a:t>
            </a:r>
            <a:endParaRPr lang="es-ES" sz="2200" dirty="0"/>
          </a:p>
          <a:p>
            <a:endParaRPr lang="es-ES" sz="800" dirty="0" smtClean="0"/>
          </a:p>
          <a:p>
            <a:r>
              <a:rPr lang="es-ES" sz="2200" dirty="0"/>
              <a:t>L</a:t>
            </a:r>
            <a:r>
              <a:rPr lang="es-ES" sz="2200" dirty="0" smtClean="0"/>
              <a:t>os </a:t>
            </a:r>
            <a:r>
              <a:rPr lang="es-ES" sz="2200" b="1" u="sng" dirty="0" smtClean="0">
                <a:solidFill>
                  <a:srgbClr val="FF0000"/>
                </a:solidFill>
              </a:rPr>
              <a:t>sacos alveolares</a:t>
            </a:r>
            <a:r>
              <a:rPr lang="es-ES" sz="2200" dirty="0" smtClean="0"/>
              <a:t> </a:t>
            </a:r>
            <a:r>
              <a:rPr lang="es-ES" sz="2200" dirty="0"/>
              <a:t>consisten en cavidades mayores formadas por racimos de </a:t>
            </a:r>
            <a:r>
              <a:rPr lang="es-ES" sz="2200" dirty="0" smtClean="0"/>
              <a:t>alvéolos.</a:t>
            </a:r>
          </a:p>
          <a:p>
            <a:endParaRPr lang="es-ES" sz="800" dirty="0" smtClean="0"/>
          </a:p>
          <a:p>
            <a:r>
              <a:rPr lang="es-ES" sz="2200" dirty="0" smtClean="0"/>
              <a:t>Los </a:t>
            </a:r>
            <a:r>
              <a:rPr lang="es-ES" sz="2200" b="1" u="sng" dirty="0">
                <a:solidFill>
                  <a:srgbClr val="FF0000"/>
                </a:solidFill>
              </a:rPr>
              <a:t>alvéolos</a:t>
            </a:r>
            <a:r>
              <a:rPr lang="es-ES" sz="2200" dirty="0"/>
              <a:t> son los espacios aéreos </a:t>
            </a:r>
            <a:r>
              <a:rPr lang="es-ES" sz="2200" dirty="0" smtClean="0"/>
              <a:t>terminales: </a:t>
            </a:r>
          </a:p>
          <a:p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Cada </a:t>
            </a:r>
            <a:r>
              <a:rPr lang="es-ES" sz="2000" dirty="0"/>
              <a:t>alvéolo está revestido por un epitelio plano muy delgado. </a:t>
            </a: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dirty="0"/>
              <a:t>pared entre alvéolos vecinos contiene un capilar que recibe sangre procedente de la arteria pulmonar. </a:t>
            </a: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s-E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intercambio gaseoso tiene lugar entre los capilares y los espacios aéreos alveolares.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2668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14927" r="6881"/>
          <a:stretch/>
        </p:blipFill>
        <p:spPr>
          <a:xfrm>
            <a:off x="1259632" y="836712"/>
            <a:ext cx="6552728" cy="52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19"/>
            <a:ext cx="6984775" cy="52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7221393" cy="10801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Características estructurales: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4968552"/>
          </a:xfrm>
        </p:spPr>
        <p:txBody>
          <a:bodyPr>
            <a:normAutofit/>
          </a:bodyPr>
          <a:lstStyle/>
          <a:p>
            <a:r>
              <a:rPr lang="es-ES" sz="2200" dirty="0"/>
              <a:t> Cada tipo de vía aérea tiene sus propias características </a:t>
            </a:r>
            <a:r>
              <a:rPr lang="es-ES" sz="2200" dirty="0" smtClean="0"/>
              <a:t>estructurales.</a:t>
            </a:r>
          </a:p>
          <a:p>
            <a:endParaRPr lang="es-ES" sz="800" dirty="0" smtClean="0"/>
          </a:p>
          <a:p>
            <a:r>
              <a:rPr lang="es-ES" sz="2200" dirty="0" smtClean="0"/>
              <a:t> La </a:t>
            </a:r>
            <a:r>
              <a:rPr lang="es-ES" sz="2200" dirty="0"/>
              <a:t>transición de un tipo a otro a lo largo de la totalidad del aparato respiratorio es más gradual que </a:t>
            </a:r>
            <a:r>
              <a:rPr lang="es-ES" sz="2200" dirty="0" smtClean="0"/>
              <a:t>brusca: </a:t>
            </a:r>
          </a:p>
          <a:p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epitelio respiratorio se transforma progresivamente desde el tipo cilíndrico </a:t>
            </a:r>
            <a:r>
              <a:rPr lang="es-ES" dirty="0" err="1"/>
              <a:t>pseudoestratificado</a:t>
            </a:r>
            <a:r>
              <a:rPr lang="es-ES" dirty="0"/>
              <a:t> alto ciliado de la laringe o la tráquea a un tipo cúbico simple y no ciliado de las vías aéreas de menor calibre</a:t>
            </a:r>
            <a:r>
              <a:rPr lang="es-E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células caliciformes son numerosas en la tráquea pero su número disminuye hasta desaparecer en los bronquíolos terminales </a:t>
            </a:r>
            <a:r>
              <a:rPr lang="es-ES" dirty="0" smtClean="0"/>
              <a:t>distales</a:t>
            </a:r>
            <a:r>
              <a:rPr lang="es-ES" sz="2000" dirty="0" smtClean="0"/>
              <a:t>.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13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200" dirty="0" smtClean="0"/>
              <a:t>Diseminados  </a:t>
            </a:r>
            <a:r>
              <a:rPr lang="es-ES" sz="2200" dirty="0"/>
              <a:t>en el epitelio respiratorio se encuentran células K o de </a:t>
            </a:r>
            <a:r>
              <a:rPr lang="es-ES" sz="2200" dirty="0" err="1"/>
              <a:t>Kulchitsky</a:t>
            </a:r>
            <a:r>
              <a:rPr lang="es-ES" sz="2200" dirty="0"/>
              <a:t> que contienen gránulos de secreción  y que secretan serotonina, </a:t>
            </a:r>
            <a:r>
              <a:rPr lang="es-ES" sz="2200" dirty="0" err="1"/>
              <a:t>bombesina</a:t>
            </a:r>
            <a:r>
              <a:rPr lang="es-ES" sz="2200" dirty="0"/>
              <a:t> y la calcitonina</a:t>
            </a:r>
            <a:r>
              <a:rPr lang="es-E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200" dirty="0"/>
              <a:t>La lámina propia es tejido </a:t>
            </a:r>
            <a:r>
              <a:rPr lang="es-ES" sz="2200" dirty="0" err="1"/>
              <a:t>fibroelástico</a:t>
            </a:r>
            <a:r>
              <a:rPr lang="es-ES" sz="2200" dirty="0"/>
              <a:t> en donde existen agregados  linfoides de diferente tamaño que forman parte del tejido linfoide asociado a mucosas (que producen </a:t>
            </a:r>
            <a:r>
              <a:rPr lang="es-ES" sz="2200" dirty="0" err="1"/>
              <a:t>IgA</a:t>
            </a:r>
            <a:r>
              <a:rPr lang="es-ES" sz="2200" dirty="0"/>
              <a:t> secretora</a:t>
            </a:r>
            <a:r>
              <a:rPr lang="es-ES" sz="22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200" dirty="0"/>
              <a:t>Debajo de la mucosa se encuentra una capa de tejido muscular liso (excepto en la tráquea) que se hace cada vez más prominente a medida que disminuye el diámetro de la vía aérea.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864095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Pulmones.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4392488" cy="5400599"/>
          </a:xfrm>
        </p:spPr>
        <p:txBody>
          <a:bodyPr>
            <a:noAutofit/>
          </a:bodyPr>
          <a:lstStyle/>
          <a:p>
            <a:r>
              <a:rPr lang="es-ES" sz="2200" dirty="0" smtClean="0"/>
              <a:t>Son dos órganos ligeros, elásticos y esponjosos.</a:t>
            </a:r>
          </a:p>
          <a:p>
            <a:pPr marL="0" indent="0">
              <a:buNone/>
            </a:pPr>
            <a:endParaRPr lang="es-ES" sz="800" dirty="0" smtClean="0"/>
          </a:p>
          <a:p>
            <a:r>
              <a:rPr lang="es-ES" sz="2200" dirty="0" smtClean="0"/>
              <a:t>Están alojados en la caja torácica y separados por el mediastino.</a:t>
            </a:r>
          </a:p>
          <a:p>
            <a:endParaRPr lang="es-ES" sz="800" dirty="0" smtClean="0"/>
          </a:p>
          <a:p>
            <a:r>
              <a:rPr lang="es-ES" sz="2200" dirty="0" smtClean="0"/>
              <a:t>Descansan sobre el diafragma.</a:t>
            </a:r>
          </a:p>
          <a:p>
            <a:endParaRPr lang="es-ES" sz="800" dirty="0" smtClean="0"/>
          </a:p>
          <a:p>
            <a:r>
              <a:rPr lang="es-ES" sz="2200" dirty="0" smtClean="0"/>
              <a:t>Los </a:t>
            </a:r>
            <a:r>
              <a:rPr lang="es-ES" sz="2200" dirty="0"/>
              <a:t>pulmones siguen la forma redondeada de la caja torácica</a:t>
            </a:r>
            <a:r>
              <a:rPr lang="es-ES" sz="2200" dirty="0" smtClean="0"/>
              <a:t>.</a:t>
            </a:r>
          </a:p>
          <a:p>
            <a:endParaRPr lang="es-ES" sz="800" dirty="0" smtClean="0"/>
          </a:p>
          <a:p>
            <a:r>
              <a:rPr lang="es-ES" sz="2200" dirty="0" smtClean="0"/>
              <a:t>En cada pulmón entra un bronquio que se va ramificando en conductos más pequeños.</a:t>
            </a:r>
            <a:endParaRPr lang="es-ES" sz="2200" dirty="0"/>
          </a:p>
          <a:p>
            <a:endParaRPr lang="es-ES" sz="2200" dirty="0"/>
          </a:p>
          <a:p>
            <a:pPr marL="0" indent="0">
              <a:buNone/>
            </a:pPr>
            <a:endParaRPr lang="es-ES" sz="2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246189" cy="35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7267"/>
            <a:ext cx="4392488" cy="5246397"/>
          </a:xfrm>
        </p:spPr>
        <p:txBody>
          <a:bodyPr>
            <a:normAutofit/>
          </a:bodyPr>
          <a:lstStyle/>
          <a:p>
            <a:r>
              <a:rPr lang="es-ES" sz="2200" b="1" dirty="0" smtClean="0"/>
              <a:t>Porción respiratoria: </a:t>
            </a:r>
            <a:r>
              <a:rPr lang="es-ES" sz="2200" dirty="0" smtClean="0"/>
              <a:t> en </a:t>
            </a:r>
            <a:r>
              <a:rPr lang="es-ES" sz="2200" dirty="0"/>
              <a:t>la que se produce el intercambio gaseoso entre el aire y la </a:t>
            </a:r>
            <a:r>
              <a:rPr lang="es-ES" sz="2200" dirty="0" smtClean="0"/>
              <a:t>sangre. Comprende:</a:t>
            </a:r>
          </a:p>
          <a:p>
            <a:endParaRPr lang="es-E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</a:t>
            </a:r>
            <a:r>
              <a:rPr lang="es-ES" dirty="0"/>
              <a:t>bronquiolos </a:t>
            </a:r>
            <a:r>
              <a:rPr lang="es-ES" dirty="0" smtClean="0"/>
              <a:t>respiratorios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conductos </a:t>
            </a:r>
            <a:r>
              <a:rPr lang="es-ES" dirty="0" smtClean="0"/>
              <a:t>alveolares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</a:t>
            </a:r>
            <a:r>
              <a:rPr lang="es-ES" dirty="0"/>
              <a:t>sacos </a:t>
            </a:r>
            <a:r>
              <a:rPr lang="es-ES" dirty="0" smtClean="0"/>
              <a:t>alveolares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alvéolos.</a:t>
            </a:r>
          </a:p>
          <a:p>
            <a:pPr lvl="1"/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909814" cy="42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92696"/>
            <a:ext cx="4820942" cy="5517232"/>
          </a:xfrm>
        </p:spPr>
        <p:txBody>
          <a:bodyPr>
            <a:normAutofit lnSpcReduction="10000"/>
          </a:bodyPr>
          <a:lstStyle/>
          <a:p>
            <a:r>
              <a:rPr lang="es-ES" sz="2200" dirty="0"/>
              <a:t>En cada pulmón se </a:t>
            </a:r>
            <a:r>
              <a:rPr lang="es-ES" sz="2200" dirty="0" smtClean="0"/>
              <a:t>diferencia:</a:t>
            </a:r>
          </a:p>
          <a:p>
            <a:endParaRPr lang="es-ES" sz="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 smtClean="0"/>
              <a:t>Un </a:t>
            </a:r>
            <a:r>
              <a:rPr lang="es-ES" sz="2000" u="sng" dirty="0" smtClean="0">
                <a:solidFill>
                  <a:srgbClr val="FF0000"/>
                </a:solidFill>
              </a:rPr>
              <a:t>vértice</a:t>
            </a:r>
            <a:r>
              <a:rPr lang="es-ES" sz="2000" dirty="0"/>
              <a:t> </a:t>
            </a:r>
            <a:r>
              <a:rPr lang="es-ES" sz="2000" dirty="0" smtClean="0"/>
              <a:t>o parte superior del </a:t>
            </a:r>
            <a:r>
              <a:rPr lang="es-ES" sz="2000" dirty="0" err="1" smtClean="0"/>
              <a:t>pumón</a:t>
            </a:r>
            <a:r>
              <a:rPr lang="es-ES" sz="2000" dirty="0"/>
              <a:t> </a:t>
            </a:r>
            <a:r>
              <a:rPr lang="es-ES" sz="2000" dirty="0" smtClean="0"/>
              <a:t>que se eleva en la base del cuello unos 2,5 cm.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 smtClean="0"/>
              <a:t>Una </a:t>
            </a:r>
            <a:r>
              <a:rPr lang="es-ES" sz="2000" u="sng" dirty="0">
                <a:solidFill>
                  <a:srgbClr val="FF0000"/>
                </a:solidFill>
              </a:rPr>
              <a:t>base </a:t>
            </a:r>
            <a:r>
              <a:rPr lang="es-ES" sz="2000" dirty="0" smtClean="0"/>
              <a:t>o parte inferior que es cóncava y está en contacto con la cara superior del diafragma.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 smtClean="0"/>
              <a:t>Una </a:t>
            </a:r>
            <a:r>
              <a:rPr lang="es-ES" sz="2000" u="sng" dirty="0">
                <a:solidFill>
                  <a:srgbClr val="FF0000"/>
                </a:solidFill>
              </a:rPr>
              <a:t>cara </a:t>
            </a:r>
            <a:r>
              <a:rPr lang="es-ES" sz="2000" u="sng" dirty="0" smtClean="0">
                <a:solidFill>
                  <a:srgbClr val="FF0000"/>
                </a:solidFill>
              </a:rPr>
              <a:t>costal </a:t>
            </a:r>
            <a:r>
              <a:rPr lang="es-ES" sz="2000" dirty="0" smtClean="0"/>
              <a:t>o externa que contacta con la cavidad torácica.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 smtClean="0"/>
              <a:t>Una </a:t>
            </a:r>
            <a:r>
              <a:rPr lang="es-ES" sz="2000" u="sng" dirty="0">
                <a:solidFill>
                  <a:srgbClr val="FF0000"/>
                </a:solidFill>
              </a:rPr>
              <a:t>cara </a:t>
            </a:r>
            <a:r>
              <a:rPr lang="es-ES" sz="2000" u="sng" dirty="0" err="1" smtClean="0">
                <a:solidFill>
                  <a:srgbClr val="FF0000"/>
                </a:solidFill>
              </a:rPr>
              <a:t>mediastínica</a:t>
            </a:r>
            <a:r>
              <a:rPr lang="es-ES" sz="2000" u="sng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o cara interna en la que se encuentra el hilio.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u="sng" dirty="0" smtClean="0">
                <a:solidFill>
                  <a:srgbClr val="FF0000"/>
                </a:solidFill>
              </a:rPr>
              <a:t>Hilio</a:t>
            </a:r>
            <a:r>
              <a:rPr lang="es-ES" sz="2000" dirty="0" smtClean="0"/>
              <a:t>: orificio por donde penetra el bronquio, la arteria y las venas pulmonares.</a:t>
            </a:r>
          </a:p>
          <a:p>
            <a:endParaRPr lang="es-ES" sz="8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00126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92696"/>
            <a:ext cx="4464497" cy="5112568"/>
          </a:xfrm>
        </p:spPr>
        <p:txBody>
          <a:bodyPr>
            <a:normAutofit/>
          </a:bodyPr>
          <a:lstStyle/>
          <a:p>
            <a:endParaRPr lang="es-ES" sz="2200" dirty="0" smtClean="0"/>
          </a:p>
          <a:p>
            <a:r>
              <a:rPr lang="es-ES" sz="2200" dirty="0" smtClean="0"/>
              <a:t>Los pulmones están envueltos en una membrana serosa o pleura.</a:t>
            </a:r>
          </a:p>
          <a:p>
            <a:endParaRPr lang="es-ES" sz="900" dirty="0"/>
          </a:p>
          <a:p>
            <a:r>
              <a:rPr lang="es-ES" sz="2200" dirty="0" smtClean="0"/>
              <a:t>Están divididos  en lóbulos separados por cisuras.</a:t>
            </a:r>
          </a:p>
          <a:p>
            <a:endParaRPr lang="es-ES" sz="800" dirty="0"/>
          </a:p>
          <a:p>
            <a:r>
              <a:rPr lang="es-ES" sz="2200" dirty="0" smtClean="0"/>
              <a:t>El </a:t>
            </a:r>
            <a:r>
              <a:rPr lang="es-ES" sz="2200" b="1" u="sng" dirty="0" smtClean="0">
                <a:solidFill>
                  <a:srgbClr val="FF0000"/>
                </a:solidFill>
              </a:rPr>
              <a:t>pulmón derecho:</a:t>
            </a:r>
            <a:r>
              <a:rPr lang="es-ES" sz="2200" b="1" dirty="0" smtClean="0">
                <a:solidFill>
                  <a:srgbClr val="FF0000"/>
                </a:solidFill>
              </a:rPr>
              <a:t> </a:t>
            </a:r>
          </a:p>
          <a:p>
            <a:endParaRPr lang="es-ES" sz="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Es de mayor tamaño.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Posee 3 lóbulos: superior, medio e inferior.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Cisuras </a:t>
            </a:r>
            <a:r>
              <a:rPr lang="es-ES" dirty="0" err="1" smtClean="0"/>
              <a:t>oblícua</a:t>
            </a:r>
            <a:r>
              <a:rPr lang="es-ES" dirty="0" smtClean="0"/>
              <a:t>  y horizontal.</a:t>
            </a:r>
          </a:p>
          <a:p>
            <a:endParaRPr lang="es-ES" sz="2000" dirty="0" smtClean="0"/>
          </a:p>
          <a:p>
            <a:endParaRPr lang="es-ES" sz="20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9" y="4293096"/>
            <a:ext cx="2304256" cy="23330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253" r="49383" b="-253"/>
          <a:stretch/>
        </p:blipFill>
        <p:spPr>
          <a:xfrm>
            <a:off x="5444708" y="1196752"/>
            <a:ext cx="28687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4176464" cy="5606437"/>
          </a:xfrm>
        </p:spPr>
        <p:txBody>
          <a:bodyPr>
            <a:normAutofit/>
          </a:bodyPr>
          <a:lstStyle/>
          <a:p>
            <a:r>
              <a:rPr lang="es-ES" dirty="0"/>
              <a:t>El </a:t>
            </a:r>
            <a:r>
              <a:rPr lang="es-ES" b="1" u="sng" dirty="0">
                <a:solidFill>
                  <a:srgbClr val="FF0000"/>
                </a:solidFill>
              </a:rPr>
              <a:t>pulmón </a:t>
            </a:r>
            <a:r>
              <a:rPr lang="es-ES" b="1" u="sng" dirty="0" smtClean="0">
                <a:solidFill>
                  <a:srgbClr val="FF0000"/>
                </a:solidFill>
              </a:rPr>
              <a:t>izquierdo:</a:t>
            </a:r>
            <a:r>
              <a:rPr lang="es-ES" b="1" dirty="0" smtClean="0">
                <a:solidFill>
                  <a:srgbClr val="FF0000"/>
                </a:solidFill>
              </a:rPr>
              <a:t>  </a:t>
            </a:r>
          </a:p>
          <a:p>
            <a:endParaRPr lang="es-ES" sz="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posee </a:t>
            </a:r>
            <a:r>
              <a:rPr lang="es-ES" dirty="0"/>
              <a:t>2 lóbulos: superior e inferior</a:t>
            </a:r>
            <a:r>
              <a:rPr lang="es-E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Cisura oblicua.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En </a:t>
            </a:r>
            <a:r>
              <a:rPr lang="es-ES" dirty="0"/>
              <a:t>la zona del mediastino </a:t>
            </a:r>
            <a:r>
              <a:rPr lang="es-ES" dirty="0" smtClean="0"/>
              <a:t>presenta </a:t>
            </a:r>
            <a:r>
              <a:rPr lang="es-ES" dirty="0"/>
              <a:t>una hendidura donde se acomoda el corazón.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2808312" cy="234026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4518" r="3595"/>
          <a:stretch/>
        </p:blipFill>
        <p:spPr>
          <a:xfrm>
            <a:off x="3707904" y="3501008"/>
            <a:ext cx="4735775" cy="31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86409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Cavidades pleurales y pleura.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683" y="1330145"/>
            <a:ext cx="4896544" cy="4382301"/>
          </a:xfrm>
        </p:spPr>
        <p:txBody>
          <a:bodyPr>
            <a:noAutofit/>
          </a:bodyPr>
          <a:lstStyle/>
          <a:p>
            <a:r>
              <a:rPr lang="es-ES" sz="2200" dirty="0" smtClean="0"/>
              <a:t>Las </a:t>
            </a:r>
            <a:r>
              <a:rPr lang="es-ES" sz="2200" dirty="0"/>
              <a:t>cavidades </a:t>
            </a:r>
            <a:r>
              <a:rPr lang="es-ES" sz="2200" dirty="0" smtClean="0"/>
              <a:t>pleurales  contienen </a:t>
            </a:r>
            <a:r>
              <a:rPr lang="es-ES" sz="2200" dirty="0"/>
              <a:t>a los </a:t>
            </a:r>
            <a:r>
              <a:rPr lang="es-ES" sz="2200" dirty="0" smtClean="0"/>
              <a:t>pulmones.</a:t>
            </a:r>
          </a:p>
          <a:p>
            <a:endParaRPr lang="es-ES" sz="800" dirty="0" smtClean="0"/>
          </a:p>
          <a:p>
            <a:r>
              <a:rPr lang="es-ES" sz="2200" dirty="0" smtClean="0"/>
              <a:t>Están </a:t>
            </a:r>
            <a:r>
              <a:rPr lang="es-ES" sz="2200" dirty="0"/>
              <a:t>revestidas de un epitelio delgado y aplanado (</a:t>
            </a:r>
            <a:r>
              <a:rPr lang="es-ES" sz="2200" dirty="0" err="1"/>
              <a:t>mesotelio</a:t>
            </a:r>
            <a:r>
              <a:rPr lang="es-ES" sz="2200" dirty="0"/>
              <a:t>), denominado </a:t>
            </a:r>
            <a:r>
              <a:rPr lang="es-ES" sz="2200" u="sng" dirty="0" smtClean="0">
                <a:solidFill>
                  <a:srgbClr val="FF0000"/>
                </a:solidFill>
              </a:rPr>
              <a:t>pleura.</a:t>
            </a:r>
          </a:p>
          <a:p>
            <a:endParaRPr lang="es-ES" sz="800" u="sng" dirty="0" smtClean="0">
              <a:solidFill>
                <a:srgbClr val="FF0000"/>
              </a:solidFill>
            </a:endParaRPr>
          </a:p>
          <a:p>
            <a:r>
              <a:rPr lang="es-ES" sz="2200" dirty="0"/>
              <a:t>La pleura que reviste la pared torácica o </a:t>
            </a:r>
            <a:r>
              <a:rPr lang="es-ES" sz="2200" u="sng" dirty="0">
                <a:solidFill>
                  <a:srgbClr val="FF0000"/>
                </a:solidFill>
              </a:rPr>
              <a:t>pleura parietal</a:t>
            </a:r>
            <a:r>
              <a:rPr lang="es-ES" sz="2200" dirty="0"/>
              <a:t>, se refleja en el hilio del pulmón y pasa a cubrir la superficie externa del pulmón como </a:t>
            </a:r>
            <a:r>
              <a:rPr lang="es-ES" sz="2200" u="sng" dirty="0">
                <a:solidFill>
                  <a:srgbClr val="FF0000"/>
                </a:solidFill>
              </a:rPr>
              <a:t>pleura visceral</a:t>
            </a:r>
            <a:r>
              <a:rPr lang="es-ES" sz="2200" dirty="0">
                <a:solidFill>
                  <a:srgbClr val="FF0000"/>
                </a:solidFill>
              </a:rPr>
              <a:t>. </a:t>
            </a:r>
            <a:endParaRPr lang="es-ES" sz="2200" dirty="0" smtClean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75" y="1772816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2828" y="1340768"/>
            <a:ext cx="4176464" cy="5112568"/>
          </a:xfrm>
        </p:spPr>
        <p:txBody>
          <a:bodyPr>
            <a:normAutofit/>
          </a:bodyPr>
          <a:lstStyle/>
          <a:p>
            <a:r>
              <a:rPr lang="es-ES" sz="2200" dirty="0" smtClean="0"/>
              <a:t>Las </a:t>
            </a:r>
            <a:r>
              <a:rPr lang="es-ES" sz="2200" dirty="0"/>
              <a:t>dos partes de la pleura se encuentran en contacto, aunque separadas por un espacio llamado </a:t>
            </a:r>
            <a:r>
              <a:rPr lang="es-ES" sz="2200" u="sng" dirty="0">
                <a:solidFill>
                  <a:srgbClr val="FF0000"/>
                </a:solidFill>
              </a:rPr>
              <a:t>espacio pleural</a:t>
            </a:r>
            <a:r>
              <a:rPr lang="es-ES" sz="2200" dirty="0">
                <a:solidFill>
                  <a:srgbClr val="FF0000"/>
                </a:solidFill>
              </a:rPr>
              <a:t> </a:t>
            </a:r>
            <a:endParaRPr lang="es-ES" sz="2200" dirty="0" smtClean="0">
              <a:solidFill>
                <a:srgbClr val="FF0000"/>
              </a:solidFill>
            </a:endParaRPr>
          </a:p>
          <a:p>
            <a:endParaRPr lang="es-ES" sz="2200" dirty="0" smtClean="0">
              <a:solidFill>
                <a:srgbClr val="FF0000"/>
              </a:solidFill>
            </a:endParaRPr>
          </a:p>
          <a:p>
            <a:endParaRPr lang="es-ES" sz="800" dirty="0" smtClean="0">
              <a:solidFill>
                <a:srgbClr val="FF0000"/>
              </a:solidFill>
            </a:endParaRPr>
          </a:p>
          <a:p>
            <a:r>
              <a:rPr lang="es-ES" sz="2200" u="sng" dirty="0" smtClean="0">
                <a:solidFill>
                  <a:srgbClr val="FF0000"/>
                </a:solidFill>
              </a:rPr>
              <a:t>Líquido pleural </a:t>
            </a:r>
            <a:r>
              <a:rPr lang="es-ES" sz="2200" dirty="0" smtClean="0"/>
              <a:t>es </a:t>
            </a:r>
            <a:r>
              <a:rPr lang="es-ES" sz="2200" dirty="0"/>
              <a:t>un líquido seroso procedente del plasma </a:t>
            </a:r>
            <a:r>
              <a:rPr lang="es-ES" sz="2200" dirty="0" smtClean="0"/>
              <a:t>sanguíneo y que se encuentra en el espacio pleural</a:t>
            </a:r>
            <a:endParaRPr lang="es-ES" sz="2200" u="sng" dirty="0" smtClean="0">
              <a:solidFill>
                <a:srgbClr val="FF0000"/>
              </a:solidFill>
            </a:endParaRPr>
          </a:p>
          <a:p>
            <a:endParaRPr lang="es-ES" sz="900" u="sng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23050"/>
            <a:ext cx="4392488" cy="4392488"/>
          </a:xfrm>
        </p:spPr>
        <p:txBody>
          <a:bodyPr>
            <a:noAutofit/>
          </a:bodyPr>
          <a:lstStyle/>
          <a:p>
            <a:endParaRPr lang="es-ES" sz="2200" u="sng" dirty="0" smtClean="0"/>
          </a:p>
          <a:p>
            <a:r>
              <a:rPr lang="es-ES" sz="2200" dirty="0" smtClean="0"/>
              <a:t>Las </a:t>
            </a:r>
            <a:r>
              <a:rPr lang="es-ES" sz="2200" dirty="0"/>
              <a:t>dos capas de la pleura permanecen unidas gracias a la tensión </a:t>
            </a:r>
            <a:r>
              <a:rPr lang="es-ES" sz="2200" dirty="0" smtClean="0"/>
              <a:t>superficial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endParaRPr lang="es-ES" sz="2200" dirty="0" smtClean="0"/>
          </a:p>
          <a:p>
            <a:r>
              <a:rPr lang="es-ES" sz="2200" dirty="0" smtClean="0"/>
              <a:t> Los </a:t>
            </a:r>
            <a:r>
              <a:rPr lang="es-ES" sz="2200" dirty="0"/>
              <a:t>movimientos de la pared torácica durante la ventilación dan lugar a las correspondientes contracción y expansión de los pulmones.</a:t>
            </a:r>
          </a:p>
          <a:p>
            <a:pPr marL="0" indent="0">
              <a:buNone/>
            </a:pPr>
            <a:r>
              <a:rPr lang="es-ES" sz="2200" dirty="0"/>
              <a:t>	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961569" cy="39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08912" cy="5616624"/>
          </a:xfrm>
        </p:spPr>
        <p:txBody>
          <a:bodyPr>
            <a:normAutofit/>
          </a:bodyPr>
          <a:lstStyle/>
          <a:p>
            <a:r>
              <a:rPr lang="es-ES" sz="2200" dirty="0" smtClean="0"/>
              <a:t>Las </a:t>
            </a:r>
            <a:r>
              <a:rPr lang="es-ES" sz="2200" dirty="0"/>
              <a:t>hojas pleurales están revestidas en la superficie de la cavidad por una sola hilera de células </a:t>
            </a:r>
            <a:r>
              <a:rPr lang="es-ES" sz="2200" dirty="0" err="1"/>
              <a:t>mesoteliales</a:t>
            </a:r>
            <a:r>
              <a:rPr lang="es-ES" sz="2200" dirty="0"/>
              <a:t> aplanadas y de contorno poligonal. </a:t>
            </a:r>
            <a:endParaRPr lang="es-ES" sz="2200" dirty="0" smtClean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/>
          </a:p>
          <a:p>
            <a:endParaRPr lang="es-ES" sz="900" dirty="0" smtClean="0"/>
          </a:p>
          <a:p>
            <a:endParaRPr lang="es-ES" sz="900" dirty="0" smtClean="0"/>
          </a:p>
          <a:p>
            <a:endParaRPr lang="es-ES" sz="900" dirty="0" smtClean="0"/>
          </a:p>
          <a:p>
            <a:r>
              <a:rPr lang="es-ES" sz="2200" dirty="0" smtClean="0"/>
              <a:t>Debajo </a:t>
            </a:r>
            <a:r>
              <a:rPr lang="es-ES" sz="2200" dirty="0"/>
              <a:t>de estas células existe una escasa cantidad de tejido conectivo con vasos sanguíneos, </a:t>
            </a:r>
            <a:r>
              <a:rPr lang="es-ES" sz="2200" dirty="0" smtClean="0"/>
              <a:t>linfáticos </a:t>
            </a:r>
            <a:r>
              <a:rPr lang="es-ES" sz="2200" dirty="0"/>
              <a:t>y nervios. </a:t>
            </a:r>
            <a:endParaRPr lang="es-ES" sz="2200" dirty="0" smtClean="0"/>
          </a:p>
          <a:p>
            <a:endParaRPr lang="es-ES" sz="2200" dirty="0" smtClean="0"/>
          </a:p>
          <a:p>
            <a:r>
              <a:rPr lang="es-ES" sz="2200" dirty="0" smtClean="0"/>
              <a:t>La </a:t>
            </a:r>
            <a:r>
              <a:rPr lang="es-ES" sz="2200" dirty="0"/>
              <a:t>pleura parietal tiene muchas fibras nerviosas sensoriales mientras en la visceral no hay inervación sensorial. </a:t>
            </a:r>
            <a:endParaRPr lang="es-ES" sz="22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904656" cy="16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1" y="476672"/>
            <a:ext cx="4176464" cy="5328592"/>
          </a:xfrm>
        </p:spPr>
        <p:txBody>
          <a:bodyPr>
            <a:normAutofit/>
          </a:bodyPr>
          <a:lstStyle/>
          <a:p>
            <a:r>
              <a:rPr lang="es-ES" sz="2200" dirty="0" smtClean="0"/>
              <a:t>La </a:t>
            </a:r>
            <a:r>
              <a:rPr lang="es-ES" sz="2200" dirty="0"/>
              <a:t>pleura parietal está irrigada por la circulación arterial sistémica a través de las arterias intercostales, mamarias internas y frénicas.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r>
              <a:rPr lang="es-ES" sz="2200" dirty="0" smtClean="0"/>
              <a:t>Los </a:t>
            </a:r>
            <a:r>
              <a:rPr lang="es-ES" sz="2200" dirty="0"/>
              <a:t>capilares de la pleura visceral proceden del sistema arterial pulmonar y bronquial y drenan en las venas pulmonares</a:t>
            </a:r>
            <a:r>
              <a:rPr lang="es-ES" dirty="0"/>
              <a:t>.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4691184" y="2708920"/>
            <a:ext cx="39367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260648"/>
            <a:ext cx="8136904" cy="1728191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solidFill>
                  <a:srgbClr val="002060"/>
                </a:solidFill>
              </a:rPr>
              <a:t>Ejercicio relacionado: </a:t>
            </a:r>
            <a:r>
              <a:rPr lang="es-ES" sz="2400" dirty="0" smtClean="0">
                <a:solidFill>
                  <a:srgbClr val="002060"/>
                </a:solidFill>
              </a:rPr>
              <a:t>localizar anatómicamente y nombrar los detalles marcados con números.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538984" cy="3528392"/>
          </a:xfrm>
        </p:spPr>
      </p:pic>
    </p:spTree>
    <p:extLst>
      <p:ext uri="{BB962C8B-B14F-4D97-AF65-F5344CB8AC3E}">
        <p14:creationId xmlns:p14="http://schemas.microsoft.com/office/powerpoint/2010/main" val="2572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260649"/>
            <a:ext cx="8136904" cy="1152128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solidFill>
                  <a:srgbClr val="002060"/>
                </a:solidFill>
              </a:rPr>
              <a:t>Respuestas al ejercicio: 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693123" cy="4248472"/>
          </a:xfrm>
        </p:spPr>
      </p:pic>
    </p:spTree>
    <p:extLst>
      <p:ext uri="{BB962C8B-B14F-4D97-AF65-F5344CB8AC3E}">
        <p14:creationId xmlns:p14="http://schemas.microsoft.com/office/powerpoint/2010/main" val="30974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34333" cy="62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332657"/>
            <a:ext cx="8064896" cy="10801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Fisiología de la respiración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200800" cy="4824536"/>
          </a:xfrm>
        </p:spPr>
        <p:txBody>
          <a:bodyPr>
            <a:normAutofit/>
          </a:bodyPr>
          <a:lstStyle/>
          <a:p>
            <a:r>
              <a:rPr lang="es-ES" sz="2200" u="sng" dirty="0" smtClean="0">
                <a:solidFill>
                  <a:srgbClr val="FF0000"/>
                </a:solidFill>
              </a:rPr>
              <a:t>Ventilación: </a:t>
            </a:r>
            <a:r>
              <a:rPr lang="es-ES" sz="2200" dirty="0" smtClean="0"/>
              <a:t>Proceso mecánico de entrada y salida de aire desde el exterior hasta los alveolos a través de las vías aéreas.</a:t>
            </a:r>
          </a:p>
          <a:p>
            <a:endParaRPr lang="es-ES" sz="800" dirty="0" smtClean="0"/>
          </a:p>
          <a:p>
            <a:r>
              <a:rPr lang="es-ES" sz="2200" u="sng" dirty="0" smtClean="0">
                <a:solidFill>
                  <a:srgbClr val="FF0000"/>
                </a:solidFill>
              </a:rPr>
              <a:t>Hematosis: </a:t>
            </a:r>
            <a:r>
              <a:rPr lang="es-ES" sz="2200" dirty="0" smtClean="0"/>
              <a:t>intercambio de gases que se da en los alveolos.</a:t>
            </a:r>
          </a:p>
          <a:p>
            <a:endParaRPr lang="es-ES" sz="800" dirty="0" smtClean="0"/>
          </a:p>
          <a:p>
            <a:r>
              <a:rPr lang="es-ES" sz="2200" u="sng" dirty="0" smtClean="0">
                <a:solidFill>
                  <a:srgbClr val="FF0000"/>
                </a:solidFill>
              </a:rPr>
              <a:t>Transporte: </a:t>
            </a:r>
            <a:r>
              <a:rPr lang="es-ES" sz="2200" dirty="0" smtClean="0"/>
              <a:t>del oxígeno a través de la sangre desde los capilares que rodean los alveolos hasta las células del organismo.</a:t>
            </a:r>
          </a:p>
          <a:p>
            <a:endParaRPr lang="es-ES" sz="800" dirty="0" smtClean="0"/>
          </a:p>
          <a:p>
            <a:r>
              <a:rPr lang="es-ES" sz="2200" u="sng" dirty="0" smtClean="0">
                <a:solidFill>
                  <a:srgbClr val="FF0000"/>
                </a:solidFill>
              </a:rPr>
              <a:t>Respiración celular: </a:t>
            </a:r>
            <a:r>
              <a:rPr lang="es-ES" sz="2200" dirty="0" smtClean="0"/>
              <a:t>proceso metabólico por el que las células usan el oxígeno para oxidar nutrientes y generar energía y en el que se produce dióxido de carbono.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9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332657"/>
            <a:ext cx="8064896" cy="5760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Ventilación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7776864" cy="5472608"/>
          </a:xfrm>
        </p:spPr>
        <p:txBody>
          <a:bodyPr>
            <a:normAutofit/>
          </a:bodyPr>
          <a:lstStyle/>
          <a:p>
            <a:r>
              <a:rPr lang="es-ES" sz="2200" dirty="0" smtClean="0"/>
              <a:t>Proceso mecánico de entrada y salida de aire desde el exterior hasta los alveolos a través de las vías aéreas.</a:t>
            </a:r>
          </a:p>
          <a:p>
            <a:endParaRPr lang="es-ES" sz="800" dirty="0" smtClean="0"/>
          </a:p>
          <a:p>
            <a:r>
              <a:rPr lang="es-ES" sz="2200" b="1" u="sng" dirty="0" smtClean="0">
                <a:solidFill>
                  <a:srgbClr val="FF0000"/>
                </a:solidFill>
              </a:rPr>
              <a:t>Inspiración</a:t>
            </a:r>
            <a:r>
              <a:rPr lang="es-ES" sz="2200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se realiza por la contracción de los músculos respiratorios.</a:t>
            </a: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provocan una ampliación de la cavidad torácica.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pulmones se llenan.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r>
              <a:rPr lang="es-ES" sz="2200" b="1" u="sng" dirty="0" smtClean="0">
                <a:solidFill>
                  <a:srgbClr val="FF0000"/>
                </a:solidFill>
              </a:rPr>
              <a:t>Espiración: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se realiza de forma pasiva.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El diafragma y los músculos se relajan.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Las vísceras abdominales vuelven a su lugar.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pulmones se vacían. </a:t>
            </a:r>
          </a:p>
          <a:p>
            <a:endParaRPr lang="es-ES" sz="800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6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r="44801"/>
          <a:stretch/>
        </p:blipFill>
        <p:spPr>
          <a:xfrm>
            <a:off x="2051720" y="332656"/>
            <a:ext cx="51845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12130"/>
            <a:ext cx="742660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064896" cy="5616624"/>
          </a:xfrm>
        </p:spPr>
        <p:txBody>
          <a:bodyPr>
            <a:normAutofit lnSpcReduction="10000"/>
          </a:bodyPr>
          <a:lstStyle/>
          <a:p>
            <a:r>
              <a:rPr lang="es-ES" sz="2200" b="1" u="sng" dirty="0" smtClean="0">
                <a:solidFill>
                  <a:srgbClr val="FF0000"/>
                </a:solidFill>
              </a:rPr>
              <a:t>Volúmenes respiratorios</a:t>
            </a:r>
            <a:r>
              <a:rPr lang="es-ES" sz="2200" dirty="0" smtClean="0"/>
              <a:t>: cantidades de aire que entran y salen de los pulmones con cada movimiento. Su medición da información sobre la capacidad pulmonar.</a:t>
            </a:r>
          </a:p>
          <a:p>
            <a:endParaRPr lang="es-ES" sz="8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i="1" u="sng" dirty="0" smtClean="0">
                <a:solidFill>
                  <a:srgbClr val="002060"/>
                </a:solidFill>
              </a:rPr>
              <a:t>Volumen corriente (VC): </a:t>
            </a:r>
            <a:r>
              <a:rPr lang="es-ES" dirty="0" smtClean="0"/>
              <a:t>volumen de aire inspirado o espirado en cada respiración normal (500ml).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i="1" u="sng" dirty="0" smtClean="0">
                <a:solidFill>
                  <a:srgbClr val="002060"/>
                </a:solidFill>
              </a:rPr>
              <a:t>Volumen de reserva inspiratorio (VRI):</a:t>
            </a:r>
            <a:r>
              <a:rPr lang="es-ES" i="1" dirty="0" smtClean="0">
                <a:solidFill>
                  <a:srgbClr val="002060"/>
                </a:solidFill>
              </a:rPr>
              <a:t> </a:t>
            </a:r>
            <a:r>
              <a:rPr lang="es-ES" dirty="0"/>
              <a:t>v</a:t>
            </a:r>
            <a:r>
              <a:rPr lang="es-ES" dirty="0" smtClean="0"/>
              <a:t>olumen adicional máximo de aire que se inspira por encima del VC normal por inspiración forzada (3000ml).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i="1" u="sng" dirty="0" smtClean="0">
                <a:solidFill>
                  <a:srgbClr val="002060"/>
                </a:solidFill>
              </a:rPr>
              <a:t>Volumen de reserva espiratorio (VRE</a:t>
            </a:r>
            <a:r>
              <a:rPr lang="es-ES" u="sng" dirty="0" smtClean="0">
                <a:solidFill>
                  <a:srgbClr val="002060"/>
                </a:solidFill>
              </a:rPr>
              <a:t>):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smtClean="0"/>
              <a:t>volumen adicional máximo de aire que se espira por espiración forzada después de una espiración normal (1100ml).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i="1" u="sng" dirty="0" smtClean="0">
                <a:solidFill>
                  <a:srgbClr val="002060"/>
                </a:solidFill>
              </a:rPr>
              <a:t>Volumen residual (VR): </a:t>
            </a:r>
            <a:r>
              <a:rPr lang="es-ES" dirty="0" smtClean="0"/>
              <a:t>volumen de aire que queda en pulmones y vías respiratorias tras una respiración forzada. Es aire que no se puede exhalar (1200ml).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 smtClean="0"/>
          </a:p>
          <a:p>
            <a:endParaRPr lang="es-ES" sz="800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3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32656"/>
            <a:ext cx="8136904" cy="5760640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r>
              <a:rPr lang="es-ES" sz="2200" dirty="0" smtClean="0">
                <a:solidFill>
                  <a:srgbClr val="FF0000"/>
                </a:solidFill>
              </a:rPr>
              <a:t>Hematosis: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Intercambio de gases que se da en los alveolos.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Intercambio de gases entre el aire alveolar rico en oxígeno y la sangre que es rica en dióxido de carbono.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Los gases difunden por diferencia de concentración: 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s-ES" sz="2200" dirty="0" smtClean="0"/>
              <a:t>el oxígeno pasa a la sangre y se combina con la hemoglobina de la sangre.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es-ES" sz="2200" dirty="0" smtClean="0"/>
              <a:t>El dióxido de carbono pasa al alveolo para ser eliminado con el aire espirado.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 smtClean="0"/>
          </a:p>
          <a:p>
            <a:endParaRPr lang="es-ES" sz="800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33771"/>
            <a:ext cx="3528392" cy="242170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94075"/>
            <a:ext cx="2664296" cy="21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48680"/>
            <a:ext cx="7776864" cy="5904656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r>
              <a:rPr lang="es-ES" sz="2200" u="sng" dirty="0" smtClean="0">
                <a:solidFill>
                  <a:srgbClr val="FF0000"/>
                </a:solidFill>
              </a:rPr>
              <a:t>Transporte del oxígeno:</a:t>
            </a:r>
          </a:p>
          <a:p>
            <a:endParaRPr lang="es-ES" sz="800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Se realiza a través de la sangre desde los capilares que rodean los alveolos hasta las células del organismo.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Se transporta en combinación química con la hemoglobina de los hematíes (97%) y una pequeña parte (3%) circula disuelto en el agua del plasma y de las células.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En los tejidos se da una nueva difusión de los gases por diferencia de concentración: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 smtClean="0"/>
              <a:t>El oxígeno pasa a las células.</a:t>
            </a:r>
          </a:p>
          <a:p>
            <a:pPr lvl="3">
              <a:buFont typeface="Symbol" panose="05050102010706020507" pitchFamily="18" charset="2"/>
              <a:buChar char=""/>
            </a:pPr>
            <a:r>
              <a:rPr lang="es-ES" sz="2200" dirty="0" smtClean="0"/>
              <a:t>El dióxido de carbono pasa a la sangre.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58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76864" cy="48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332656"/>
            <a:ext cx="7920880" cy="5760640"/>
          </a:xfrm>
        </p:spPr>
        <p:txBody>
          <a:bodyPr>
            <a:normAutofit/>
          </a:bodyPr>
          <a:lstStyle/>
          <a:p>
            <a:endParaRPr lang="es-ES" sz="800" dirty="0" smtClean="0"/>
          </a:p>
          <a:p>
            <a:r>
              <a:rPr lang="es-ES" sz="2200" u="sng" dirty="0" smtClean="0">
                <a:solidFill>
                  <a:srgbClr val="FF0000"/>
                </a:solidFill>
              </a:rPr>
              <a:t>Respiración celular o interna: </a:t>
            </a:r>
          </a:p>
          <a:p>
            <a:endParaRPr lang="es-ES" sz="800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dirty="0"/>
              <a:t>P</a:t>
            </a:r>
            <a:r>
              <a:rPr lang="es-ES" sz="2200" dirty="0" smtClean="0"/>
              <a:t>roceso metabólico por el que las células usan el oxígeno para oxidar nutrientes y generar energía y en el que se produce dióxido de carbono.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2200" dirty="0" smtClean="0"/>
              <a:t>Se realiza en las mitocondrias.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2200" dirty="0" smtClean="0"/>
              <a:t>La energía contenida en las biomoléculas (</a:t>
            </a:r>
            <a:r>
              <a:rPr lang="es-ES" sz="2200" dirty="0" err="1" smtClean="0"/>
              <a:t>ej</a:t>
            </a:r>
            <a:r>
              <a:rPr lang="es-ES" sz="2200" dirty="0" smtClean="0"/>
              <a:t>: glucosa) se libera de forma controlada y se almacena como ´moléculas de ATP para ser utilizada por las células en sus procesos biológicos.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2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sz="2200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777"/>
            <a:ext cx="1094651" cy="10801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21088"/>
            <a:ext cx="5732870" cy="21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29509" r="2825"/>
          <a:stretch/>
        </p:blipFill>
        <p:spPr>
          <a:xfrm>
            <a:off x="395536" y="1052736"/>
            <a:ext cx="8243249" cy="48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108012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Nariz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184576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prstClr val="black"/>
                </a:solidFill>
              </a:rPr>
              <a:t>Porción </a:t>
            </a:r>
            <a:r>
              <a:rPr lang="es-ES" sz="2200" dirty="0">
                <a:solidFill>
                  <a:prstClr val="black"/>
                </a:solidFill>
              </a:rPr>
              <a:t>inicial de las vías respiratorias, constituida por una porción externa (que se proyecta desde la parte anterior de la cara) y una porción interna o </a:t>
            </a:r>
            <a:r>
              <a:rPr lang="es-ES" sz="2200" b="1" dirty="0">
                <a:solidFill>
                  <a:prstClr val="black"/>
                </a:solidFill>
              </a:rPr>
              <a:t>cavidad </a:t>
            </a:r>
            <a:r>
              <a:rPr lang="es-ES" sz="2200" b="1" dirty="0" smtClean="0">
                <a:solidFill>
                  <a:prstClr val="black"/>
                </a:solidFill>
              </a:rPr>
              <a:t>nasal.</a:t>
            </a:r>
          </a:p>
          <a:p>
            <a:endParaRPr lang="es-ES" sz="800" dirty="0" smtClean="0">
              <a:solidFill>
                <a:prstClr val="black"/>
              </a:solidFill>
            </a:endParaRPr>
          </a:p>
          <a:p>
            <a:r>
              <a:rPr lang="es-ES" sz="2200" dirty="0" smtClean="0">
                <a:solidFill>
                  <a:prstClr val="black"/>
                </a:solidFill>
              </a:rPr>
              <a:t>El </a:t>
            </a:r>
            <a:r>
              <a:rPr lang="es-ES" sz="2200" b="1" dirty="0">
                <a:solidFill>
                  <a:prstClr val="black"/>
                </a:solidFill>
              </a:rPr>
              <a:t>tabique nasal </a:t>
            </a:r>
            <a:r>
              <a:rPr lang="es-ES" sz="2200" dirty="0">
                <a:solidFill>
                  <a:prstClr val="black"/>
                </a:solidFill>
              </a:rPr>
              <a:t>separa la cavidad nasal en dos mitades. </a:t>
            </a:r>
            <a:endParaRPr lang="es-ES" sz="2200" dirty="0" smtClean="0">
              <a:solidFill>
                <a:prstClr val="black"/>
              </a:solidFill>
            </a:endParaRPr>
          </a:p>
          <a:p>
            <a:endParaRPr lang="es-ES" sz="800" dirty="0" smtClean="0">
              <a:solidFill>
                <a:prstClr val="black"/>
              </a:solidFill>
            </a:endParaRPr>
          </a:p>
          <a:p>
            <a:r>
              <a:rPr lang="es-ES" sz="2200" dirty="0" smtClean="0">
                <a:solidFill>
                  <a:prstClr val="black"/>
                </a:solidFill>
              </a:rPr>
              <a:t>Unos orificios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smtClean="0">
                <a:solidFill>
                  <a:prstClr val="black"/>
                </a:solidFill>
              </a:rPr>
              <a:t>o </a:t>
            </a:r>
            <a:r>
              <a:rPr lang="es-ES" sz="2200" b="1" dirty="0" smtClean="0">
                <a:solidFill>
                  <a:prstClr val="black"/>
                </a:solidFill>
              </a:rPr>
              <a:t>ventanas</a:t>
            </a:r>
            <a:r>
              <a:rPr lang="es-ES" sz="2200" dirty="0" smtClean="0">
                <a:solidFill>
                  <a:prstClr val="black"/>
                </a:solidFill>
              </a:rPr>
              <a:t> </a:t>
            </a:r>
            <a:r>
              <a:rPr lang="es-ES" sz="2200" dirty="0">
                <a:solidFill>
                  <a:prstClr val="black"/>
                </a:solidFill>
              </a:rPr>
              <a:t>se abren al interior de la cavidad nasal (una en cada mitad) y éstas desembocan por su parte posterior en la nasofaringe por unos orificios llamados </a:t>
            </a:r>
            <a:r>
              <a:rPr lang="es-ES" sz="2200" b="1" dirty="0">
                <a:solidFill>
                  <a:prstClr val="black"/>
                </a:solidFill>
              </a:rPr>
              <a:t>coanas</a:t>
            </a:r>
            <a:r>
              <a:rPr lang="es-ES" sz="2200" dirty="0" smtClean="0">
                <a:solidFill>
                  <a:prstClr val="black"/>
                </a:solidFill>
              </a:rPr>
              <a:t>.</a:t>
            </a:r>
          </a:p>
          <a:p>
            <a:endParaRPr lang="es-ES" sz="800" dirty="0" smtClean="0">
              <a:solidFill>
                <a:prstClr val="black"/>
              </a:solidFill>
            </a:endParaRPr>
          </a:p>
          <a:p>
            <a:r>
              <a:rPr lang="es-ES" sz="2200" dirty="0" smtClean="0">
                <a:solidFill>
                  <a:prstClr val="black"/>
                </a:solidFill>
              </a:rPr>
              <a:t> </a:t>
            </a:r>
            <a:r>
              <a:rPr lang="es-ES" sz="2200" dirty="0">
                <a:solidFill>
                  <a:prstClr val="black"/>
                </a:solidFill>
              </a:rPr>
              <a:t>El vómer y la lámina perpendicular del etmoides son sus principales componentes óseos, mientras que un cartílago hialino completa su parte anterior.</a:t>
            </a:r>
          </a:p>
        </p:txBody>
      </p:sp>
    </p:spTree>
    <p:extLst>
      <p:ext uri="{BB962C8B-B14F-4D97-AF65-F5344CB8AC3E}">
        <p14:creationId xmlns:p14="http://schemas.microsoft.com/office/powerpoint/2010/main" val="33266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3888432" cy="5664272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“La </a:t>
            </a:r>
            <a:r>
              <a:rPr lang="es-ES" dirty="0">
                <a:solidFill>
                  <a:srgbClr val="0070C0"/>
                </a:solidFill>
              </a:rPr>
              <a:t>importancia de la respiración es nuestra </a:t>
            </a:r>
            <a:r>
              <a:rPr lang="es-ES" dirty="0" smtClean="0">
                <a:solidFill>
                  <a:srgbClr val="0070C0"/>
                </a:solidFill>
              </a:rPr>
              <a:t>vida”.</a:t>
            </a:r>
          </a:p>
          <a:p>
            <a:endParaRPr lang="es-ES" dirty="0" smtClean="0">
              <a:solidFill>
                <a:srgbClr val="0070C0"/>
              </a:solidFill>
            </a:endParaRPr>
          </a:p>
          <a:p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“Podemos </a:t>
            </a:r>
            <a:r>
              <a:rPr lang="es-ES" dirty="0">
                <a:solidFill>
                  <a:srgbClr val="0070C0"/>
                </a:solidFill>
              </a:rPr>
              <a:t>pasar horas sin comer o sin dormir o sin beber pero no podemos dejar de respirar unos </a:t>
            </a:r>
            <a:r>
              <a:rPr lang="es-ES" dirty="0" smtClean="0">
                <a:solidFill>
                  <a:srgbClr val="0070C0"/>
                </a:solidFill>
              </a:rPr>
              <a:t>minutos”.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3"/>
          <a:stretch/>
        </p:blipFill>
        <p:spPr>
          <a:xfrm>
            <a:off x="4716016" y="332656"/>
            <a:ext cx="3064740" cy="298999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75895"/>
            <a:ext cx="2855960" cy="28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293793" cy="60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752</TotalTime>
  <Words>3351</Words>
  <Application>Microsoft Office PowerPoint</Application>
  <PresentationFormat>Presentación en pantalla (4:3)</PresentationFormat>
  <Paragraphs>411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1" baseType="lpstr">
      <vt:lpstr>Chincheta</vt:lpstr>
      <vt:lpstr>Anatomía y fisiología del aparato respiratorio.</vt:lpstr>
      <vt:lpstr>Estudio anatómico del aparato respiratorio.</vt:lpstr>
      <vt:lpstr>Introducción:</vt:lpstr>
      <vt:lpstr>Presentación de PowerPoint</vt:lpstr>
      <vt:lpstr>Presentación de PowerPoint</vt:lpstr>
      <vt:lpstr>Presentación de PowerPoint</vt:lpstr>
      <vt:lpstr>Presentación de PowerPoint</vt:lpstr>
      <vt:lpstr>Nariz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Funciones de la nariz</vt:lpstr>
      <vt:lpstr>Faringe</vt:lpstr>
      <vt:lpstr>Partes de la faringe</vt:lpstr>
      <vt:lpstr>Nasofaringe.</vt:lpstr>
      <vt:lpstr>Presentación de PowerPoint</vt:lpstr>
      <vt:lpstr>Presentación de PowerPoint</vt:lpstr>
      <vt:lpstr>Orofaringe</vt:lpstr>
      <vt:lpstr>Presentación de PowerPoint</vt:lpstr>
      <vt:lpstr>Laringofaringe,</vt:lpstr>
      <vt:lpstr>Funciones de la faringe</vt:lpstr>
      <vt:lpstr>Laringe</vt:lpstr>
      <vt:lpstr>Laringe</vt:lpstr>
      <vt:lpstr>Presentación de PowerPoint</vt:lpstr>
      <vt:lpstr>Cartílagos de la laringe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Laringe</vt:lpstr>
      <vt:lpstr>Presentación de PowerPoint</vt:lpstr>
      <vt:lpstr>Presentación de PowerPoint</vt:lpstr>
      <vt:lpstr>Presentación de PowerPoint</vt:lpstr>
      <vt:lpstr>Laringe</vt:lpstr>
      <vt:lpstr>Presentación de PowerPoint</vt:lpstr>
      <vt:lpstr>Tráquea</vt:lpstr>
      <vt:lpstr>Estructura de la pared traqueal:</vt:lpstr>
      <vt:lpstr>Presentación de PowerPoint</vt:lpstr>
      <vt:lpstr>Presentación de PowerPoint</vt:lpstr>
      <vt:lpstr>Presentación de PowerPoint</vt:lpstr>
      <vt:lpstr>Bronquios</vt:lpstr>
      <vt:lpstr>Presentación de PowerPoint</vt:lpstr>
      <vt:lpstr>Presentación de PowerPoint</vt:lpstr>
      <vt:lpstr>Vías aéreas terminales.</vt:lpstr>
      <vt:lpstr>Presentación de PowerPoint</vt:lpstr>
      <vt:lpstr>Bronquiolos.</vt:lpstr>
      <vt:lpstr>Presentación de PowerPoint</vt:lpstr>
      <vt:lpstr>Conductos, sacos alveolares y alveolos.</vt:lpstr>
      <vt:lpstr>Presentación de PowerPoint</vt:lpstr>
      <vt:lpstr>Presentación de PowerPoint</vt:lpstr>
      <vt:lpstr>Características estructurales:</vt:lpstr>
      <vt:lpstr>Presentación de PowerPoint</vt:lpstr>
      <vt:lpstr>Pulmones.</vt:lpstr>
      <vt:lpstr>Presentación de PowerPoint</vt:lpstr>
      <vt:lpstr>Presentación de PowerPoint</vt:lpstr>
      <vt:lpstr>Presentación de PowerPoint</vt:lpstr>
      <vt:lpstr>Cavidades pleurales y pleura.</vt:lpstr>
      <vt:lpstr>Presentación de PowerPoint</vt:lpstr>
      <vt:lpstr>Presentación de PowerPoint</vt:lpstr>
      <vt:lpstr>Presentación de PowerPoint</vt:lpstr>
      <vt:lpstr>Presentación de PowerPoint</vt:lpstr>
      <vt:lpstr>Ejercicio relacionado: localizar anatómicamente y nombrar los detalles marcados con números.</vt:lpstr>
      <vt:lpstr>Respuestas al ejercicio: </vt:lpstr>
      <vt:lpstr>Fisiología de la respiración</vt:lpstr>
      <vt:lpstr>Ventilación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ANATOMÍA Y FISIOLOGÍA DEL APARATO RESPIRATORIO</dc:title>
  <dc:creator>loli</dc:creator>
  <cp:lastModifiedBy>loli</cp:lastModifiedBy>
  <cp:revision>150</cp:revision>
  <dcterms:created xsi:type="dcterms:W3CDTF">2018-03-09T10:37:26Z</dcterms:created>
  <dcterms:modified xsi:type="dcterms:W3CDTF">2018-05-26T10:02:57Z</dcterms:modified>
</cp:coreProperties>
</file>