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300" r:id="rId30"/>
    <p:sldId id="302" r:id="rId31"/>
    <p:sldId id="303" r:id="rId32"/>
    <p:sldId id="304" r:id="rId33"/>
    <p:sldId id="285" r:id="rId34"/>
    <p:sldId id="301" r:id="rId35"/>
    <p:sldId id="27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5" r:id="rId51"/>
    <p:sldId id="306" r:id="rId5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D05835-3B23-4181-9691-D04C66763D7B}" type="datetimeFigureOut">
              <a:rPr lang="es-ES" smtClean="0"/>
              <a:pPr/>
              <a:t>12/12/2017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DB2E46-E51B-4D98-9244-864FBCE83E1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05835-3B23-4181-9691-D04C66763D7B}" type="datetimeFigureOut">
              <a:rPr lang="es-ES" smtClean="0"/>
              <a:pPr/>
              <a:t>12/12/2017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DB2E46-E51B-4D98-9244-864FBCE83E1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hipocampo.org/Barthe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52737"/>
            <a:ext cx="7772400" cy="2592287"/>
          </a:xfrm>
        </p:spPr>
        <p:txBody>
          <a:bodyPr>
            <a:normAutofit/>
          </a:bodyPr>
          <a:lstStyle/>
          <a:p>
            <a:r>
              <a:rPr lang="es-ES" b="1" dirty="0" smtClean="0">
                <a:solidFill>
                  <a:schemeClr val="accent4">
                    <a:lumMod val="75000"/>
                  </a:schemeClr>
                </a:solidFill>
                <a:latin typeface="Times New Roman" pitchFamily="18" charset="0"/>
                <a:cs typeface="Times New Roman" pitchFamily="18" charset="0"/>
              </a:rPr>
              <a:t>INSTITUCIONES DE CUIDADOS A PERSONAS DEPENDIENTES</a:t>
            </a:r>
            <a:endParaRPr lang="es-ES" b="1" dirty="0">
              <a:solidFill>
                <a:schemeClr val="accent4">
                  <a:lumMod val="75000"/>
                </a:schemeClr>
              </a:solidFill>
              <a:latin typeface="Times New Roman" pitchFamily="18" charset="0"/>
              <a:cs typeface="Times New Roman" pitchFamily="18" charset="0"/>
            </a:endParaRPr>
          </a:p>
        </p:txBody>
      </p:sp>
      <p:sp>
        <p:nvSpPr>
          <p:cNvPr id="3" name="2 Subtítulo"/>
          <p:cNvSpPr>
            <a:spLocks noGrp="1"/>
          </p:cNvSpPr>
          <p:nvPr>
            <p:ph type="subTitle" idx="1"/>
          </p:nvPr>
        </p:nvSpPr>
        <p:spPr>
          <a:xfrm>
            <a:off x="3203848" y="4581128"/>
            <a:ext cx="5040560" cy="1057672"/>
          </a:xfrm>
        </p:spPr>
        <p:txBody>
          <a:bodyPr>
            <a:normAutofit fontScale="92500"/>
          </a:bodyPr>
          <a:lstStyle/>
          <a:p>
            <a:r>
              <a:rPr lang="es-ES" sz="2400" b="1" dirty="0" smtClean="0">
                <a:solidFill>
                  <a:schemeClr val="tx2">
                    <a:lumMod val="60000"/>
                    <a:lumOff val="40000"/>
                  </a:schemeClr>
                </a:solidFill>
                <a:latin typeface="Times New Roman" pitchFamily="18" charset="0"/>
                <a:cs typeface="Times New Roman" pitchFamily="18" charset="0"/>
              </a:rPr>
              <a:t>EDUARDO JUAN LÓPEZ FELICES</a:t>
            </a:r>
          </a:p>
          <a:p>
            <a:r>
              <a:rPr lang="es-ES" sz="2400" b="1" dirty="0" smtClean="0">
                <a:solidFill>
                  <a:schemeClr val="accent5">
                    <a:lumMod val="75000"/>
                  </a:schemeClr>
                </a:solidFill>
                <a:latin typeface="Times New Roman" pitchFamily="18" charset="0"/>
                <a:cs typeface="Times New Roman" pitchFamily="18" charset="0"/>
              </a:rPr>
              <a:t>Grupo de trabajo 17-18</a:t>
            </a:r>
            <a:endParaRPr lang="es-ES" sz="2400" b="1" dirty="0">
              <a:solidFill>
                <a:schemeClr val="accent5">
                  <a:lumMod val="75000"/>
                </a:schemeClr>
              </a:solidFill>
              <a:latin typeface="Times New Roman" pitchFamily="18" charset="0"/>
              <a:cs typeface="Times New Roman" pitchFamily="18" charset="0"/>
            </a:endParaRPr>
          </a:p>
        </p:txBody>
      </p:sp>
      <p:pic>
        <p:nvPicPr>
          <p:cNvPr id="2050" name="Picture 2" descr="C:\Users\EDUARDO\Desktop\DOCUMENTOS ESCRITORIO\CRISTINA DOCUMENTOS\anciano.png"/>
          <p:cNvPicPr>
            <a:picLocks noChangeAspect="1" noChangeArrowheads="1"/>
          </p:cNvPicPr>
          <p:nvPr/>
        </p:nvPicPr>
        <p:blipFill>
          <a:blip r:embed="rId2" cstate="print"/>
          <a:srcRect/>
          <a:stretch>
            <a:fillRect/>
          </a:stretch>
        </p:blipFill>
        <p:spPr bwMode="auto">
          <a:xfrm>
            <a:off x="611560" y="3501008"/>
            <a:ext cx="2304256" cy="280263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chemeClr val="accent3">
                    <a:lumMod val="75000"/>
                  </a:schemeClr>
                </a:solidFill>
                <a:latin typeface="Times New Roman" pitchFamily="18" charset="0"/>
                <a:cs typeface="Times New Roman" pitchFamily="18" charset="0"/>
              </a:rPr>
              <a:t>SERVICIOS SOCIALES COMUNITARIOS</a:t>
            </a:r>
            <a:endParaRPr lang="es-ES" b="1" dirty="0">
              <a:solidFill>
                <a:schemeClr val="accent3">
                  <a:lumMod val="75000"/>
                </a:schemeClr>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628800"/>
            <a:ext cx="8229600" cy="4497363"/>
          </a:xfrm>
        </p:spPr>
        <p:txBody>
          <a:bodyPr>
            <a:normAutofit lnSpcReduction="10000"/>
          </a:bodyPr>
          <a:lstStyle/>
          <a:p>
            <a:pPr algn="just">
              <a:buNone/>
            </a:pPr>
            <a:r>
              <a:rPr lang="es-ES" dirty="0" smtClean="0">
                <a:latin typeface="Times New Roman" pitchFamily="18" charset="0"/>
                <a:cs typeface="Times New Roman" pitchFamily="18" charset="0"/>
              </a:rPr>
              <a:t>	Concepto:</a:t>
            </a:r>
          </a:p>
          <a:p>
            <a:pPr algn="just"/>
            <a:r>
              <a:rPr lang="es-ES" dirty="0" smtClean="0">
                <a:latin typeface="Times New Roman" pitchFamily="18" charset="0"/>
                <a:cs typeface="Times New Roman" pitchFamily="18" charset="0"/>
              </a:rPr>
              <a:t>Son la estructura básica del Sistema Público de Servicios Sociales de Andalucía y están orientados a la obtención del mayor bienestar y calidad de vida de la población andaluza, así como a prevenir y eliminar la marginación, tal como se expone en el </a:t>
            </a:r>
            <a:r>
              <a:rPr lang="es-ES" b="1" dirty="0" smtClean="0">
                <a:solidFill>
                  <a:srgbClr val="FF0000"/>
                </a:solidFill>
                <a:latin typeface="Times New Roman" pitchFamily="18" charset="0"/>
                <a:cs typeface="Times New Roman" pitchFamily="18" charset="0"/>
              </a:rPr>
              <a:t>artículo 4 de la Ley 2/1988, de 4 de abril, de Servicios Sociales de Andalucía.</a:t>
            </a:r>
            <a:endParaRPr lang="es-ES" b="1" dirty="0">
              <a:solidFill>
                <a:srgbClr val="FF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b="1" dirty="0" smtClean="0">
                <a:solidFill>
                  <a:schemeClr val="accent3">
                    <a:lumMod val="75000"/>
                  </a:schemeClr>
                </a:solidFill>
                <a:latin typeface="Times New Roman" pitchFamily="18" charset="0"/>
                <a:cs typeface="Times New Roman" pitchFamily="18" charset="0"/>
              </a:rPr>
              <a:t>ESTRUCTURA</a:t>
            </a:r>
            <a:endParaRPr lang="es-ES" sz="4000" b="1" dirty="0">
              <a:solidFill>
                <a:schemeClr val="accent3">
                  <a:lumMod val="75000"/>
                </a:schemeClr>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algn="just">
              <a:buNone/>
            </a:pPr>
            <a:r>
              <a:rPr lang="es-ES" dirty="0" smtClean="0">
                <a:latin typeface="Times New Roman" pitchFamily="18" charset="0"/>
                <a:cs typeface="Times New Roman" pitchFamily="18" charset="0"/>
              </a:rPr>
              <a:t>   En dos niveles:</a:t>
            </a:r>
          </a:p>
          <a:p>
            <a:pPr algn="just"/>
            <a:r>
              <a:rPr lang="es-ES" dirty="0" smtClean="0">
                <a:latin typeface="Times New Roman" pitchFamily="18" charset="0"/>
                <a:cs typeface="Times New Roman" pitchFamily="18" charset="0"/>
              </a:rPr>
              <a:t>Servicios Sociales Comunitarios: dirigidos a la ciudadanía en general.</a:t>
            </a:r>
          </a:p>
          <a:p>
            <a:pPr algn="just"/>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Servicios Sociales Especializados: dirigidos a sectores de población con necesidades de atención específica.</a:t>
            </a:r>
            <a:endParaRPr lang="es-E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508918"/>
          </a:xfrm>
        </p:spPr>
        <p:txBody>
          <a:bodyPr>
            <a:normAutofit fontScale="90000"/>
          </a:bodyPr>
          <a:lstStyle/>
          <a:p>
            <a:r>
              <a:rPr lang="es-ES" b="1" dirty="0" smtClean="0">
                <a:solidFill>
                  <a:schemeClr val="accent3">
                    <a:lumMod val="75000"/>
                  </a:schemeClr>
                </a:solidFill>
                <a:latin typeface="Times New Roman" pitchFamily="18" charset="0"/>
                <a:cs typeface="Times New Roman" pitchFamily="18" charset="0"/>
              </a:rPr>
              <a:t>SERVICIOS SOCIALES PARA LA TERCERA </a:t>
            </a:r>
            <a:r>
              <a:rPr lang="es-ES" b="1" dirty="0" smtClean="0">
                <a:solidFill>
                  <a:schemeClr val="accent3">
                    <a:lumMod val="75000"/>
                  </a:schemeClr>
                </a:solidFill>
                <a:latin typeface="Times New Roman" pitchFamily="18" charset="0"/>
                <a:cs typeface="Times New Roman" pitchFamily="18" charset="0"/>
              </a:rPr>
              <a:t>EDAD </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t> </a:t>
            </a:r>
          </a:p>
          <a:p>
            <a:pPr algn="just"/>
            <a:r>
              <a:rPr lang="es-ES" dirty="0" smtClean="0">
                <a:latin typeface="Times New Roman" pitchFamily="18" charset="0"/>
                <a:cs typeface="Times New Roman" pitchFamily="18" charset="0"/>
              </a:rPr>
              <a:t>De los cuatro millones y medio de ancianos existentes en nuestro país, algo más de la mitad, unos dos millones y medio, están marginados por diversas razones (pensiones insuficientes, abandono familiar, enfermedades </a:t>
            </a:r>
            <a:r>
              <a:rPr lang="es-ES" dirty="0" err="1" smtClean="0">
                <a:latin typeface="Times New Roman" pitchFamily="18" charset="0"/>
                <a:cs typeface="Times New Roman" pitchFamily="18" charset="0"/>
              </a:rPr>
              <a:t>invalidantes</a:t>
            </a:r>
            <a:r>
              <a:rPr lang="es-ES" dirty="0" smtClean="0">
                <a:latin typeface="Times New Roman" pitchFamily="18" charset="0"/>
                <a:cs typeface="Times New Roman" pitchFamily="18" charset="0"/>
              </a:rPr>
              <a:t>, etc.). </a:t>
            </a:r>
          </a:p>
          <a:p>
            <a:pPr algn="just"/>
            <a:r>
              <a:rPr lang="es-ES" dirty="0" smtClean="0">
                <a:latin typeface="Times New Roman" pitchFamily="18" charset="0"/>
                <a:cs typeface="Times New Roman" pitchFamily="18" charset="0"/>
              </a:rPr>
              <a:t>Este colectivo de marginados precisa una atención general y una protección específica que han sido recogidas oportunamente en los artículos 41 y 50 de nuestra Constitución. </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lnSpcReduction="10000"/>
          </a:bodyPr>
          <a:lstStyle/>
          <a:p>
            <a:pPr>
              <a:buNone/>
            </a:pPr>
            <a:r>
              <a:rPr lang="es-ES" b="1" dirty="0" smtClean="0"/>
              <a:t> </a:t>
            </a:r>
            <a:r>
              <a:rPr lang="es-ES" b="1" dirty="0" smtClean="0"/>
              <a:t>   </a:t>
            </a:r>
            <a:r>
              <a:rPr lang="es-ES" b="1" dirty="0" smtClean="0">
                <a:solidFill>
                  <a:schemeClr val="accent3">
                    <a:lumMod val="75000"/>
                  </a:schemeClr>
                </a:solidFill>
                <a:latin typeface="Times New Roman" pitchFamily="18" charset="0"/>
                <a:cs typeface="Times New Roman" pitchFamily="18" charset="0"/>
              </a:rPr>
              <a:t>RECURSOS EXISTENTES EN ESPAÑA DESTINADOS A LA ATENCIÓN DE LA TERCERA EDAD. </a:t>
            </a:r>
          </a:p>
          <a:p>
            <a:pPr>
              <a:buNone/>
            </a:pPr>
            <a:r>
              <a:rPr lang="es-ES" dirty="0" smtClean="0">
                <a:latin typeface="Times New Roman" pitchFamily="18" charset="0"/>
                <a:cs typeface="Times New Roman" pitchFamily="18" charset="0"/>
              </a:rPr>
              <a:t> </a:t>
            </a:r>
          </a:p>
          <a:p>
            <a:pPr algn="just"/>
            <a:r>
              <a:rPr lang="es-ES" dirty="0" smtClean="0">
                <a:latin typeface="Times New Roman" pitchFamily="18" charset="0"/>
                <a:cs typeface="Times New Roman" pitchFamily="18" charset="0"/>
              </a:rPr>
              <a:t>Conocer los medios con los que está dotada nuestra sociedad para atender las necesidades de las personas de edad avanzada fue uno de los objetivos de la Comisión Nacional Española, constituida por Real Decreto 1039/81, para preparar la Asamblea Mundial del Envejecimiento (AME). </a:t>
            </a:r>
            <a:endParaRPr lang="es-ES" dirty="0" smtClean="0">
              <a:latin typeface="Times New Roman" pitchFamily="18" charset="0"/>
              <a:cs typeface="Times New Roman" pitchFamily="18" charset="0"/>
            </a:endParaRPr>
          </a:p>
          <a:p>
            <a:pPr algn="just"/>
            <a:endParaRPr lang="es-ES" dirty="0" smtClean="0">
              <a:latin typeface="Times New Roman" pitchFamily="18" charset="0"/>
              <a:cs typeface="Times New Roman" pitchFamily="18" charset="0"/>
            </a:endParaRPr>
          </a:p>
          <a:p>
            <a:pPr algn="just"/>
            <a:endParaRPr lang="es-E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pPr algn="just"/>
            <a:r>
              <a:rPr lang="es-ES" dirty="0" smtClean="0">
                <a:latin typeface="Times New Roman" pitchFamily="18" charset="0"/>
                <a:cs typeface="Times New Roman" pitchFamily="18" charset="0"/>
              </a:rPr>
              <a:t>Por otro lado, el Programa de Mejora y Racionalización de la Seguridad Social, aprobado por el gobierno en marzo de 1982 y remitido posteriormente a las Cortes para debate, contemplaba en el capítulo V, relativo a los servicios sociales, diversas medidas de mejora de las prestaciones, entre las cuales figuraba la “elaboración de un inventario nacional de servicios sociales y profundización en el conocimiento científico de la realidad social de los asistidos”. </a:t>
            </a: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20680"/>
          </a:xfrm>
        </p:spPr>
        <p:txBody>
          <a:bodyPr>
            <a:normAutofit fontScale="92500" lnSpcReduction="10000"/>
          </a:bodyPr>
          <a:lstStyle/>
          <a:p>
            <a:pPr algn="just"/>
            <a:r>
              <a:rPr lang="es-ES" dirty="0" smtClean="0">
                <a:latin typeface="Times New Roman" pitchFamily="18" charset="0"/>
                <a:cs typeface="Times New Roman" pitchFamily="18" charset="0"/>
              </a:rPr>
              <a:t>Como consecuencia de dicha medida, la Subsecretaría para la Seguridad Social creó una comisión para el estudio y elaboración de los criterios técnicos y administrativos para la realización de inventarios nacionales de centros y programas relativos a la atención de la tercera edad. </a:t>
            </a:r>
          </a:p>
          <a:p>
            <a:pPr algn="just"/>
            <a:r>
              <a:rPr lang="es-ES" dirty="0" smtClean="0">
                <a:latin typeface="Times New Roman" pitchFamily="18" charset="0"/>
                <a:cs typeface="Times New Roman" pitchFamily="18" charset="0"/>
              </a:rPr>
              <a:t>A pesar de todos estos esfuerzos, la dispersión de servicios y recursos sigue siendo un hecho. No obstante, detallaremos a continuación aquellos que, de forma más general, proporcionan a quienes los requieren y disfrutan algún grado de “bienestar social”. </a:t>
            </a:r>
          </a:p>
          <a:p>
            <a:pPr algn="just">
              <a:buNone/>
            </a:pPr>
            <a:r>
              <a:rPr lang="es-ES" dirty="0" smtClean="0">
                <a:latin typeface="Times New Roman" pitchFamily="18" charset="0"/>
                <a:cs typeface="Times New Roman" pitchFamily="18" charset="0"/>
              </a:rPr>
              <a:t> </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lvl="0" algn="just"/>
            <a:r>
              <a:rPr lang="es-ES" b="1" dirty="0" smtClean="0">
                <a:latin typeface="Times New Roman" pitchFamily="18" charset="0"/>
                <a:cs typeface="Times New Roman" pitchFamily="18" charset="0"/>
              </a:rPr>
              <a:t>Centros para la tercera edad</a:t>
            </a:r>
            <a:r>
              <a:rPr lang="es-ES" dirty="0" smtClean="0">
                <a:latin typeface="Times New Roman" pitchFamily="18" charset="0"/>
                <a:cs typeface="Times New Roman" pitchFamily="18" charset="0"/>
              </a:rPr>
              <a:t>. Según estudios nacionales, existen en España 3.056 centros para la tercera edad, de ellos 1.271 son residencias, con un total de 104.573 plazas, y 1.785 son hogares y clubes. </a:t>
            </a:r>
          </a:p>
          <a:p>
            <a:pPr algn="just"/>
            <a:r>
              <a:rPr lang="es-ES" dirty="0" smtClean="0">
                <a:latin typeface="Times New Roman" pitchFamily="18" charset="0"/>
                <a:cs typeface="Times New Roman" pitchFamily="18" charset="0"/>
              </a:rPr>
              <a:t>Los mismos estudios estiman las tasas medias nacionales en 2,46 plazas en residencia por cada 100 ancianos y de un hogar o club por cada 2.382 </a:t>
            </a:r>
            <a:r>
              <a:rPr lang="es-ES" dirty="0" smtClean="0">
                <a:latin typeface="Times New Roman" pitchFamily="18" charset="0"/>
                <a:cs typeface="Times New Roman" pitchFamily="18" charset="0"/>
              </a:rPr>
              <a:t>ancianos. </a:t>
            </a:r>
            <a:endParaRPr lang="es-E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688632"/>
          </a:xfrm>
        </p:spPr>
        <p:txBody>
          <a:bodyPr>
            <a:normAutofit fontScale="92500" lnSpcReduction="20000"/>
          </a:bodyPr>
          <a:lstStyle/>
          <a:p>
            <a:pPr algn="just"/>
            <a:r>
              <a:rPr lang="es-ES" dirty="0" smtClean="0">
                <a:latin typeface="Times New Roman" pitchFamily="18" charset="0"/>
                <a:cs typeface="Times New Roman" pitchFamily="18" charset="0"/>
              </a:rPr>
              <a:t>Los mismos estudios estiman las tasas medias nacionales en 2,46 plazas en residencia por cada 100 ancianos y de un hogar o club por cada 2.382 </a:t>
            </a:r>
            <a:r>
              <a:rPr lang="es-ES" dirty="0" smtClean="0">
                <a:latin typeface="Times New Roman" pitchFamily="18" charset="0"/>
                <a:cs typeface="Times New Roman" pitchFamily="18" charset="0"/>
              </a:rPr>
              <a:t>ancianos. </a:t>
            </a:r>
            <a:endParaRPr lang="es-ES" dirty="0" smtClean="0">
              <a:latin typeface="Times New Roman" pitchFamily="18" charset="0"/>
              <a:cs typeface="Times New Roman" pitchFamily="18" charset="0"/>
            </a:endParaRPr>
          </a:p>
          <a:p>
            <a:pPr lvl="0" algn="just"/>
            <a:r>
              <a:rPr lang="es-ES" b="1" dirty="0" smtClean="0">
                <a:latin typeface="Times New Roman" pitchFamily="18" charset="0"/>
                <a:cs typeface="Times New Roman" pitchFamily="18" charset="0"/>
              </a:rPr>
              <a:t>Comedores</a:t>
            </a:r>
            <a:r>
              <a:rPr lang="es-ES" dirty="0" smtClean="0">
                <a:latin typeface="Times New Roman" pitchFamily="18" charset="0"/>
                <a:cs typeface="Times New Roman" pitchFamily="18" charset="0"/>
              </a:rPr>
              <a:t>. Salvo los servicios de comida, a precios reducidos, que proporciona el Instituto Nacional de Servicios Sociales (INSERSO) en los locales de sus centros gerontológicos, y los que se dispensan en algún club dependiente de otros organismos, las cifras que se conocen de establecimientos denominados “comedores” son muy poco representativas, ya que, por lo general, aunque admitan ancianos, no son centros exclusivos de este sector de edad. </a:t>
            </a: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85000" lnSpcReduction="10000"/>
          </a:bodyPr>
          <a:lstStyle/>
          <a:p>
            <a:pPr lvl="0" algn="just"/>
            <a:r>
              <a:rPr lang="es-ES" b="1" dirty="0" smtClean="0">
                <a:latin typeface="Times New Roman" pitchFamily="18" charset="0"/>
                <a:cs typeface="Times New Roman" pitchFamily="18" charset="0"/>
              </a:rPr>
              <a:t>Asociaciones</a:t>
            </a:r>
            <a:r>
              <a:rPr lang="es-ES" dirty="0" smtClean="0">
                <a:latin typeface="Times New Roman" pitchFamily="18" charset="0"/>
                <a:cs typeface="Times New Roman" pitchFamily="18" charset="0"/>
              </a:rPr>
              <a:t>. Desde hace unos 10 años han surgido gran número de asociaciones integradas por ancianos que se unen para defender intereses comunes, en las que se promueven reivindicaciones encaminadas a la demanda de servicios sociales que respondan a sus auténticas y verdaderas necesidades. </a:t>
            </a:r>
          </a:p>
          <a:p>
            <a:pPr algn="just">
              <a:buNone/>
            </a:pPr>
            <a:r>
              <a:rPr lang="es-ES" dirty="0" smtClean="0">
                <a:latin typeface="Times New Roman" pitchFamily="18" charset="0"/>
                <a:cs typeface="Times New Roman" pitchFamily="18" charset="0"/>
              </a:rPr>
              <a:t/>
            </a:r>
            <a:br>
              <a:rPr lang="es-ES" dirty="0" smtClean="0">
                <a:latin typeface="Times New Roman" pitchFamily="18" charset="0"/>
                <a:cs typeface="Times New Roman" pitchFamily="18" charset="0"/>
              </a:rPr>
            </a:br>
            <a:r>
              <a:rPr lang="es-ES" dirty="0" smtClean="0">
                <a:latin typeface="Times New Roman" pitchFamily="18" charset="0"/>
                <a:cs typeface="Times New Roman" pitchFamily="18" charset="0"/>
              </a:rPr>
              <a:t>Existen asociaciones de ámbito nacional, provincial y local, siendo muy difícil la determinación exacta del número de ellas, aunque se dispone de datos de identificación de un mínimo de 337, de las cuales hasta el momento ha sido imposible conocer el número de socios con que cuentan. </a:t>
            </a:r>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lnSpcReduction="10000"/>
          </a:bodyPr>
          <a:lstStyle/>
          <a:p>
            <a:pPr algn="just">
              <a:buNone/>
            </a:pPr>
            <a:r>
              <a:rPr lang="es-ES" b="1" dirty="0" smtClean="0"/>
              <a:t>   </a:t>
            </a:r>
            <a:r>
              <a:rPr lang="es-ES" b="1" dirty="0" smtClean="0">
                <a:solidFill>
                  <a:schemeClr val="accent3">
                    <a:lumMod val="75000"/>
                  </a:schemeClr>
                </a:solidFill>
              </a:rPr>
              <a:t>PRESTACIONES </a:t>
            </a:r>
            <a:r>
              <a:rPr lang="es-ES" b="1" dirty="0" smtClean="0">
                <a:solidFill>
                  <a:schemeClr val="accent3">
                    <a:lumMod val="75000"/>
                  </a:schemeClr>
                </a:solidFill>
              </a:rPr>
              <a:t>EN FAVOR DE LA TERCERA </a:t>
            </a:r>
            <a:r>
              <a:rPr lang="es-ES" b="1" dirty="0" smtClean="0">
                <a:solidFill>
                  <a:schemeClr val="accent3">
                    <a:lumMod val="75000"/>
                  </a:schemeClr>
                </a:solidFill>
              </a:rPr>
              <a:t>EDAD</a:t>
            </a:r>
            <a:r>
              <a:rPr lang="es-ES" b="1" dirty="0" smtClean="0">
                <a:solidFill>
                  <a:schemeClr val="accent3">
                    <a:lumMod val="75000"/>
                  </a:schemeClr>
                </a:solidFill>
              </a:rPr>
              <a:t>:</a:t>
            </a:r>
            <a:endParaRPr lang="es-ES" sz="4400" dirty="0" smtClean="0">
              <a:solidFill>
                <a:schemeClr val="accent3">
                  <a:lumMod val="75000"/>
                </a:schemeClr>
              </a:solidFill>
            </a:endParaRPr>
          </a:p>
          <a:p>
            <a:pPr>
              <a:buNone/>
            </a:pPr>
            <a:r>
              <a:rPr lang="es-ES" dirty="0" smtClean="0">
                <a:solidFill>
                  <a:schemeClr val="accent3">
                    <a:lumMod val="75000"/>
                  </a:schemeClr>
                </a:solidFill>
              </a:rPr>
              <a:t> </a:t>
            </a:r>
            <a:endParaRPr lang="es-ES" sz="4400" dirty="0" smtClean="0">
              <a:solidFill>
                <a:schemeClr val="accent3">
                  <a:lumMod val="75000"/>
                </a:schemeClr>
              </a:solidFill>
            </a:endParaRPr>
          </a:p>
          <a:p>
            <a:pPr lvl="0" algn="just"/>
            <a:r>
              <a:rPr lang="es-ES" b="1" dirty="0" smtClean="0"/>
              <a:t>Ayuda a </a:t>
            </a:r>
            <a:r>
              <a:rPr lang="es-ES" b="1" dirty="0" smtClean="0"/>
              <a:t>domicilio</a:t>
            </a:r>
            <a:r>
              <a:rPr lang="es-ES" dirty="0" smtClean="0"/>
              <a:t>: este servicio lo constituye el conjunto de actividades preventivas, formativas y rehabilitadoras llevadas a cabo por profesionales cualificados en el propio domicilio, con el objetivo de atender en las actividades básicas en la vida diaria que necesite la persona en situación de dependencia.</a:t>
            </a:r>
            <a:endParaRPr lang="es-ES" sz="4400"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24744"/>
            <a:ext cx="8229600" cy="292894"/>
          </a:xfrm>
        </p:spPr>
        <p:txBody>
          <a:bodyPr>
            <a:normAutofit fontScale="90000"/>
          </a:bodyPr>
          <a:lstStyle/>
          <a:p>
            <a:r>
              <a:rPr lang="es-ES" b="1" dirty="0" smtClean="0">
                <a:solidFill>
                  <a:schemeClr val="accent3">
                    <a:lumMod val="75000"/>
                  </a:schemeClr>
                </a:solidFill>
              </a:rPr>
              <a:t>SERVICIOS SOCIALES EN ESPAÑA. CENTROS RESIDENCIALES</a:t>
            </a:r>
            <a:r>
              <a:rPr lang="es-ES" sz="2800" b="1" dirty="0" smtClean="0"/>
              <a:t/>
            </a:r>
            <a:br>
              <a:rPr lang="es-ES" sz="2800" b="1" dirty="0" smtClean="0"/>
            </a:br>
            <a:endParaRPr lang="es-ES" dirty="0"/>
          </a:p>
        </p:txBody>
      </p:sp>
      <p:sp>
        <p:nvSpPr>
          <p:cNvPr id="3" name="2 Marcador de contenido"/>
          <p:cNvSpPr>
            <a:spLocks noGrp="1"/>
          </p:cNvSpPr>
          <p:nvPr>
            <p:ph idx="1"/>
          </p:nvPr>
        </p:nvSpPr>
        <p:spPr>
          <a:xfrm>
            <a:off x="457200" y="1484784"/>
            <a:ext cx="8229600" cy="4824536"/>
          </a:xfrm>
        </p:spPr>
        <p:txBody>
          <a:bodyPr>
            <a:normAutofit fontScale="70000" lnSpcReduction="20000"/>
          </a:bodyPr>
          <a:lstStyle/>
          <a:p>
            <a:pPr>
              <a:buNone/>
            </a:pPr>
            <a:r>
              <a:rPr lang="es-ES" dirty="0"/>
              <a:t>  </a:t>
            </a:r>
            <a:endParaRPr lang="es-ES" sz="4400" dirty="0"/>
          </a:p>
          <a:p>
            <a:pPr algn="just">
              <a:buNone/>
            </a:pPr>
            <a:r>
              <a:rPr lang="es-ES" b="1" dirty="0"/>
              <a:t>1</a:t>
            </a:r>
            <a:r>
              <a:rPr lang="es-ES" b="1" dirty="0">
                <a:latin typeface="Times New Roman" pitchFamily="18" charset="0"/>
                <a:cs typeface="Times New Roman" pitchFamily="18" charset="0"/>
              </a:rPr>
              <a:t>.- </a:t>
            </a:r>
            <a:r>
              <a:rPr lang="es-ES" sz="3600" b="1" dirty="0">
                <a:latin typeface="Times New Roman" pitchFamily="18" charset="0"/>
                <a:cs typeface="Times New Roman" pitchFamily="18" charset="0"/>
              </a:rPr>
              <a:t>Significado y alcance con que se emplea el término de servicios sociales</a:t>
            </a:r>
            <a:r>
              <a:rPr lang="es-ES" sz="3600" b="1" dirty="0" smtClean="0">
                <a:latin typeface="Times New Roman" pitchFamily="18" charset="0"/>
                <a:cs typeface="Times New Roman" pitchFamily="18" charset="0"/>
              </a:rPr>
              <a:t>.</a:t>
            </a:r>
          </a:p>
          <a:p>
            <a:pPr algn="just">
              <a:buNone/>
            </a:pPr>
            <a:endParaRPr lang="es-ES" sz="3600" dirty="0">
              <a:latin typeface="Times New Roman" pitchFamily="18" charset="0"/>
              <a:cs typeface="Times New Roman" pitchFamily="18" charset="0"/>
            </a:endParaRPr>
          </a:p>
          <a:p>
            <a:pPr lvl="1" algn="just"/>
            <a:r>
              <a:rPr lang="es-ES" sz="3600" b="1" dirty="0">
                <a:latin typeface="Times New Roman" pitchFamily="18" charset="0"/>
                <a:cs typeface="Times New Roman" pitchFamily="18" charset="0"/>
              </a:rPr>
              <a:t>Principios generales</a:t>
            </a:r>
            <a:r>
              <a:rPr lang="es-ES" sz="3600" b="1" dirty="0" smtClean="0">
                <a:latin typeface="Times New Roman" pitchFamily="18" charset="0"/>
                <a:cs typeface="Times New Roman" pitchFamily="18" charset="0"/>
              </a:rPr>
              <a:t>.</a:t>
            </a:r>
          </a:p>
          <a:p>
            <a:pPr lvl="1" algn="just"/>
            <a:endParaRPr lang="es-ES" sz="3600" b="1" dirty="0">
              <a:latin typeface="Times New Roman" pitchFamily="18" charset="0"/>
              <a:cs typeface="Times New Roman" pitchFamily="18" charset="0"/>
            </a:endParaRPr>
          </a:p>
          <a:p>
            <a:pPr lvl="1" algn="just"/>
            <a:endParaRPr lang="es-ES" sz="3600" dirty="0">
              <a:latin typeface="Times New Roman" pitchFamily="18" charset="0"/>
              <a:cs typeface="Times New Roman" pitchFamily="18" charset="0"/>
            </a:endParaRPr>
          </a:p>
          <a:p>
            <a:pPr algn="just">
              <a:buNone/>
            </a:pPr>
            <a:r>
              <a:rPr lang="es-ES" sz="3600" b="1" dirty="0">
                <a:latin typeface="Times New Roman" pitchFamily="18" charset="0"/>
                <a:cs typeface="Times New Roman" pitchFamily="18" charset="0"/>
              </a:rPr>
              <a:t>2.- Servicios sociales para la tercera edad</a:t>
            </a:r>
            <a:r>
              <a:rPr lang="es-ES" sz="3600" b="1" dirty="0" smtClean="0">
                <a:latin typeface="Times New Roman" pitchFamily="18" charset="0"/>
                <a:cs typeface="Times New Roman" pitchFamily="18" charset="0"/>
              </a:rPr>
              <a:t>.</a:t>
            </a:r>
          </a:p>
          <a:p>
            <a:pPr algn="just">
              <a:buNone/>
            </a:pPr>
            <a:endParaRPr lang="es-ES" sz="3600" dirty="0">
              <a:latin typeface="Times New Roman" pitchFamily="18" charset="0"/>
              <a:cs typeface="Times New Roman" pitchFamily="18" charset="0"/>
            </a:endParaRPr>
          </a:p>
          <a:p>
            <a:pPr lvl="1" algn="just"/>
            <a:r>
              <a:rPr lang="es-ES" sz="3600" b="1" dirty="0">
                <a:latin typeface="Times New Roman" pitchFamily="18" charset="0"/>
                <a:cs typeface="Times New Roman" pitchFamily="18" charset="0"/>
              </a:rPr>
              <a:t>Recursos existentes en España destinados a la atención de la tercera edad.</a:t>
            </a:r>
            <a:endParaRPr lang="es-ES" sz="3600" dirty="0">
              <a:latin typeface="Times New Roman" pitchFamily="18" charset="0"/>
              <a:cs typeface="Times New Roman" pitchFamily="18" charset="0"/>
            </a:endParaRPr>
          </a:p>
          <a:p>
            <a:pPr algn="just">
              <a:buNone/>
            </a:pPr>
            <a:r>
              <a:rPr lang="es-ES" b="1" dirty="0">
                <a:latin typeface="Times New Roman" pitchFamily="18" charset="0"/>
                <a:cs typeface="Times New Roman" pitchFamily="18" charset="0"/>
              </a:rPr>
              <a:t/>
            </a:r>
            <a:br>
              <a:rPr lang="es-ES" b="1" dirty="0">
                <a:latin typeface="Times New Roman" pitchFamily="18" charset="0"/>
                <a:cs typeface="Times New Roman" pitchFamily="18" charset="0"/>
              </a:rPr>
            </a:br>
            <a:endParaRPr lang="es-E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normAutofit/>
          </a:bodyPr>
          <a:lstStyle/>
          <a:p>
            <a:pPr algn="just"/>
            <a:r>
              <a:rPr lang="es-ES" dirty="0" smtClean="0">
                <a:latin typeface="Times New Roman" pitchFamily="18" charset="0"/>
                <a:cs typeface="Times New Roman" pitchFamily="18" charset="0"/>
              </a:rPr>
              <a:t>Para preservar los servicios de ayuda a domicilio para las personas dependientes y mantener el empleo en este nicho laboral se ha aprobado el Plan Extraordinario de Acción Social de Andalucía.</a:t>
            </a:r>
          </a:p>
          <a:p>
            <a:pPr algn="just"/>
            <a:r>
              <a:rPr lang="es-ES" dirty="0" smtClean="0">
                <a:latin typeface="Times New Roman" pitchFamily="18" charset="0"/>
                <a:cs typeface="Times New Roman" pitchFamily="18" charset="0"/>
              </a:rPr>
              <a:t>El acceso al servicio de ayuda a domicilio financiado a cargo del Programa de Consolidación se realiza a través de los Servicios Sociales Comunitarios.</a:t>
            </a:r>
            <a:endParaRPr lang="es-E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a:buNone/>
            </a:pPr>
            <a:r>
              <a:rPr lang="es-ES" dirty="0" smtClean="0">
                <a:latin typeface="Times New Roman" pitchFamily="18" charset="0"/>
                <a:cs typeface="Times New Roman" pitchFamily="18" charset="0"/>
              </a:rPr>
              <a:t>	Entre las actuaciones que ofrece el servicio se encuentran:</a:t>
            </a:r>
          </a:p>
          <a:p>
            <a:pPr>
              <a:buNone/>
            </a:pPr>
            <a:endParaRPr lang="es-ES" dirty="0" smtClean="0">
              <a:latin typeface="Times New Roman" pitchFamily="18" charset="0"/>
              <a:cs typeface="Times New Roman" pitchFamily="18" charset="0"/>
            </a:endParaRPr>
          </a:p>
          <a:p>
            <a:r>
              <a:rPr lang="es-ES" dirty="0" smtClean="0">
                <a:solidFill>
                  <a:srgbClr val="FF0000"/>
                </a:solidFill>
                <a:latin typeface="Times New Roman" pitchFamily="18" charset="0"/>
                <a:cs typeface="Times New Roman" pitchFamily="18" charset="0"/>
              </a:rPr>
              <a:t>Atención a las necesidades domésticas o del hogar:</a:t>
            </a:r>
          </a:p>
          <a:p>
            <a:pPr>
              <a:buNone/>
            </a:pPr>
            <a:r>
              <a:rPr lang="es-ES" dirty="0" smtClean="0">
                <a:latin typeface="Times New Roman" pitchFamily="18" charset="0"/>
                <a:cs typeface="Times New Roman" pitchFamily="18" charset="0"/>
              </a:rPr>
              <a:t>  *Preparación de alimentos en ele domicilio.</a:t>
            </a:r>
          </a:p>
          <a:p>
            <a:pPr>
              <a:buNone/>
            </a:pPr>
            <a:r>
              <a:rPr lang="es-ES" dirty="0" smtClean="0">
                <a:latin typeface="Times New Roman" pitchFamily="18" charset="0"/>
                <a:cs typeface="Times New Roman" pitchFamily="18" charset="0"/>
              </a:rPr>
              <a:t>  *Servicio de comida a domicilio.</a:t>
            </a:r>
          </a:p>
          <a:p>
            <a:pPr>
              <a:buNone/>
            </a:pPr>
            <a:r>
              <a:rPr lang="es-ES" dirty="0" smtClean="0">
                <a:latin typeface="Times New Roman" pitchFamily="18" charset="0"/>
                <a:cs typeface="Times New Roman" pitchFamily="18" charset="0"/>
              </a:rPr>
              <a:t>  *Compra de alimentos con cargo a la persona usuaria.</a:t>
            </a:r>
            <a:endParaRPr lang="es-E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algn="just"/>
            <a:r>
              <a:rPr lang="es-ES" dirty="0" smtClean="0">
                <a:solidFill>
                  <a:srgbClr val="FF0000"/>
                </a:solidFill>
                <a:latin typeface="Times New Roman" pitchFamily="18" charset="0"/>
                <a:cs typeface="Times New Roman" pitchFamily="18" charset="0"/>
              </a:rPr>
              <a:t>En relación con el vestido:</a:t>
            </a:r>
          </a:p>
          <a:p>
            <a:pPr algn="just">
              <a:buNone/>
            </a:pPr>
            <a:endParaRPr lang="es-ES" dirty="0" smtClean="0">
              <a:solidFill>
                <a:srgbClr val="FF0000"/>
              </a:solidFill>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*Lavado de ropa en el domicilio y fuera del mismo.</a:t>
            </a:r>
          </a:p>
          <a:p>
            <a:pPr algn="just">
              <a:buNone/>
            </a:pPr>
            <a:r>
              <a:rPr lang="es-ES" dirty="0" smtClean="0">
                <a:latin typeface="Times New Roman" pitchFamily="18" charset="0"/>
                <a:cs typeface="Times New Roman" pitchFamily="18" charset="0"/>
              </a:rPr>
              <a:t>	*Repaso y ordenación de ropa.</a:t>
            </a:r>
          </a:p>
          <a:p>
            <a:pPr algn="just">
              <a:buNone/>
            </a:pPr>
            <a:r>
              <a:rPr lang="es-ES" dirty="0" smtClean="0">
                <a:latin typeface="Times New Roman" pitchFamily="18" charset="0"/>
                <a:cs typeface="Times New Roman" pitchFamily="18" charset="0"/>
              </a:rPr>
              <a:t>   *Planchado de ropa en el domicilio y fuera del mismo.</a:t>
            </a:r>
          </a:p>
          <a:p>
            <a:pPr algn="just">
              <a:buNone/>
            </a:pPr>
            <a:r>
              <a:rPr lang="es-ES" dirty="0" smtClean="0">
                <a:latin typeface="Times New Roman" pitchFamily="18" charset="0"/>
                <a:cs typeface="Times New Roman" pitchFamily="18" charset="0"/>
              </a:rPr>
              <a:t>	*Compra de ropa con cargo a la persona usuaria.</a:t>
            </a:r>
          </a:p>
          <a:p>
            <a:pPr algn="just">
              <a:buNone/>
            </a:pPr>
            <a:endParaRPr lang="es-ES" dirty="0" smtClean="0">
              <a:latin typeface="Times New Roman" pitchFamily="18" charset="0"/>
              <a:cs typeface="Times New Roman" pitchFamily="18" charset="0"/>
            </a:endParaRPr>
          </a:p>
          <a:p>
            <a:pPr algn="just">
              <a:buNone/>
            </a:pPr>
            <a:endParaRPr lang="es-E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pPr algn="just"/>
            <a:r>
              <a:rPr lang="es-ES" dirty="0" smtClean="0">
                <a:solidFill>
                  <a:srgbClr val="FF0000"/>
                </a:solidFill>
                <a:latin typeface="Times New Roman" pitchFamily="18" charset="0"/>
                <a:cs typeface="Times New Roman" pitchFamily="18" charset="0"/>
              </a:rPr>
              <a:t>En relación con el mantenimiento de la vivienda:</a:t>
            </a:r>
          </a:p>
          <a:p>
            <a:pPr algn="just"/>
            <a:endParaRPr lang="es-ES" dirty="0" smtClean="0">
              <a:solidFill>
                <a:srgbClr val="FF0000"/>
              </a:solidFill>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*Limpieza cotidiana y general de la vivienda, salvo casos específicos de necesidad en los que dicha tarea será determinada por el personal técnico responsable del servicio.</a:t>
            </a:r>
          </a:p>
          <a:p>
            <a:pPr algn="just">
              <a:buNone/>
            </a:pPr>
            <a:r>
              <a:rPr lang="es-ES" dirty="0" smtClean="0">
                <a:latin typeface="Times New Roman" pitchFamily="18" charset="0"/>
                <a:cs typeface="Times New Roman" pitchFamily="18" charset="0"/>
              </a:rPr>
              <a:t>	* Pequeñas tareas domésticas que realizaría la persona por sí misma en condiciones normales y que no son objetos de otras profesiones.</a:t>
            </a:r>
            <a:endParaRPr lang="es-E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92500"/>
          </a:bodyPr>
          <a:lstStyle/>
          <a:p>
            <a:pPr algn="just">
              <a:buNone/>
            </a:pPr>
            <a:r>
              <a:rPr lang="es-ES" dirty="0" smtClean="0">
                <a:latin typeface="Times New Roman" pitchFamily="18" charset="0"/>
                <a:cs typeface="Times New Roman" pitchFamily="18" charset="0"/>
              </a:rPr>
              <a:t>	Actuaciones de carácter personal:</a:t>
            </a:r>
          </a:p>
          <a:p>
            <a:pPr algn="just"/>
            <a:r>
              <a:rPr lang="es-ES" dirty="0" smtClean="0">
                <a:solidFill>
                  <a:srgbClr val="FF0000"/>
                </a:solidFill>
                <a:latin typeface="Times New Roman" pitchFamily="18" charset="0"/>
                <a:cs typeface="Times New Roman" pitchFamily="18" charset="0"/>
              </a:rPr>
              <a:t>Relacionadas con la higiene personal:</a:t>
            </a:r>
          </a:p>
          <a:p>
            <a:pPr algn="just">
              <a:buNone/>
            </a:pPr>
            <a:r>
              <a:rPr lang="es-ES" dirty="0" smtClean="0">
                <a:latin typeface="Times New Roman" pitchFamily="18" charset="0"/>
                <a:cs typeface="Times New Roman" pitchFamily="18" charset="0"/>
              </a:rPr>
              <a:t>	*Planificación y educación de hábitos de higiene.</a:t>
            </a:r>
          </a:p>
          <a:p>
            <a:pPr algn="just">
              <a:buNone/>
            </a:pPr>
            <a:r>
              <a:rPr lang="es-ES" dirty="0" smtClean="0">
                <a:latin typeface="Times New Roman" pitchFamily="18" charset="0"/>
                <a:cs typeface="Times New Roman" pitchFamily="18" charset="0"/>
              </a:rPr>
              <a:t>	* Aseo e higiene personal.</a:t>
            </a:r>
          </a:p>
          <a:p>
            <a:pPr algn="just">
              <a:buNone/>
            </a:pPr>
            <a:r>
              <a:rPr lang="es-ES" dirty="0" smtClean="0">
                <a:latin typeface="Times New Roman" pitchFamily="18" charset="0"/>
                <a:cs typeface="Times New Roman" pitchFamily="18" charset="0"/>
              </a:rPr>
              <a:t>	*Ayuda en el vestir.</a:t>
            </a:r>
          </a:p>
          <a:p>
            <a:pPr algn="just">
              <a:buNone/>
            </a:pPr>
            <a:endParaRPr lang="es-ES" dirty="0" smtClean="0">
              <a:latin typeface="Times New Roman" pitchFamily="18" charset="0"/>
              <a:cs typeface="Times New Roman" pitchFamily="18" charset="0"/>
            </a:endParaRPr>
          </a:p>
          <a:p>
            <a:pPr algn="just">
              <a:buNone/>
            </a:pPr>
            <a:r>
              <a:rPr lang="es-ES" dirty="0" smtClean="0">
                <a:solidFill>
                  <a:srgbClr val="FF0000"/>
                </a:solidFill>
                <a:latin typeface="Times New Roman" pitchFamily="18" charset="0"/>
                <a:cs typeface="Times New Roman" pitchFamily="18" charset="0"/>
              </a:rPr>
              <a:t>Relacionadas con la ingesta y hábitos alimentarios:</a:t>
            </a:r>
          </a:p>
          <a:p>
            <a:pPr algn="just">
              <a:buNone/>
            </a:pPr>
            <a:r>
              <a:rPr lang="es-ES" dirty="0" smtClean="0">
                <a:latin typeface="Times New Roman" pitchFamily="18" charset="0"/>
                <a:cs typeface="Times New Roman" pitchFamily="18" charset="0"/>
              </a:rPr>
              <a:t>	*Ayuda o dar de comer y beber.</a:t>
            </a:r>
          </a:p>
          <a:p>
            <a:pPr algn="just">
              <a:buNone/>
            </a:pPr>
            <a:r>
              <a:rPr lang="es-ES" dirty="0" smtClean="0">
                <a:latin typeface="Times New Roman" pitchFamily="18" charset="0"/>
                <a:cs typeface="Times New Roman" pitchFamily="18" charset="0"/>
              </a:rPr>
              <a:t>	*Control de la alimentación y educación sobre hábitos alimentarios.</a:t>
            </a:r>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r>
              <a:rPr lang="es-ES" dirty="0" smtClean="0">
                <a:solidFill>
                  <a:srgbClr val="FF0000"/>
                </a:solidFill>
                <a:latin typeface="Times New Roman" pitchFamily="18" charset="0"/>
                <a:cs typeface="Times New Roman" pitchFamily="18" charset="0"/>
              </a:rPr>
              <a:t>Relacionadas con la movilidad:</a:t>
            </a:r>
          </a:p>
          <a:p>
            <a:pPr algn="just">
              <a:buNone/>
            </a:pPr>
            <a:r>
              <a:rPr lang="es-ES" dirty="0" smtClean="0">
                <a:latin typeface="Times New Roman" pitchFamily="18" charset="0"/>
                <a:cs typeface="Times New Roman" pitchFamily="18" charset="0"/>
              </a:rPr>
              <a:t>	*Ayuda para levantarse y acostarse.</a:t>
            </a:r>
          </a:p>
          <a:p>
            <a:pPr algn="just">
              <a:buNone/>
            </a:pPr>
            <a:r>
              <a:rPr lang="es-ES" dirty="0" smtClean="0">
                <a:latin typeface="Times New Roman" pitchFamily="18" charset="0"/>
                <a:cs typeface="Times New Roman" pitchFamily="18" charset="0"/>
              </a:rPr>
              <a:t>	* Ayuda para realizar cambios posturales.</a:t>
            </a:r>
          </a:p>
          <a:p>
            <a:pPr algn="just">
              <a:buNone/>
            </a:pPr>
            <a:r>
              <a:rPr lang="es-ES" dirty="0" smtClean="0">
                <a:latin typeface="Times New Roman" pitchFamily="18" charset="0"/>
                <a:cs typeface="Times New Roman" pitchFamily="18" charset="0"/>
              </a:rPr>
              <a:t>	*Ayuda para la movilidad dentro del hogar.</a:t>
            </a:r>
          </a:p>
          <a:p>
            <a:pPr algn="just"/>
            <a:endParaRPr lang="es-ES" dirty="0" smtClean="0">
              <a:latin typeface="Times New Roman" pitchFamily="18" charset="0"/>
              <a:cs typeface="Times New Roman" pitchFamily="18" charset="0"/>
            </a:endParaRPr>
          </a:p>
          <a:p>
            <a:pPr algn="just"/>
            <a:r>
              <a:rPr lang="es-ES" dirty="0" smtClean="0">
                <a:solidFill>
                  <a:srgbClr val="FF0000"/>
                </a:solidFill>
                <a:latin typeface="Times New Roman" pitchFamily="18" charset="0"/>
                <a:cs typeface="Times New Roman" pitchFamily="18" charset="0"/>
              </a:rPr>
              <a:t>Relacionadas con cuidados especiales:</a:t>
            </a:r>
          </a:p>
          <a:p>
            <a:pPr algn="just">
              <a:buNone/>
            </a:pPr>
            <a:r>
              <a:rPr lang="es-ES" dirty="0" smtClean="0">
                <a:latin typeface="Times New Roman" pitchFamily="18" charset="0"/>
                <a:cs typeface="Times New Roman" pitchFamily="18" charset="0"/>
              </a:rPr>
              <a:t>	*Apoyo en situaciones de incontinencia.</a:t>
            </a:r>
          </a:p>
          <a:p>
            <a:pPr algn="just">
              <a:buNone/>
            </a:pPr>
            <a:r>
              <a:rPr lang="es-ES" dirty="0" smtClean="0">
                <a:latin typeface="Times New Roman" pitchFamily="18" charset="0"/>
                <a:cs typeface="Times New Roman" pitchFamily="18" charset="0"/>
              </a:rPr>
              <a:t>	*Orientación temporal y espacial.</a:t>
            </a:r>
            <a:endParaRPr lang="es-E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buNone/>
            </a:pPr>
            <a:r>
              <a:rPr lang="es-ES" dirty="0" smtClean="0"/>
              <a:t>	*</a:t>
            </a:r>
            <a:r>
              <a:rPr lang="es-ES" dirty="0" smtClean="0">
                <a:latin typeface="Times New Roman" pitchFamily="18" charset="0"/>
                <a:cs typeface="Times New Roman" pitchFamily="18" charset="0"/>
              </a:rPr>
              <a:t>Control de la administración del tratamiento médico en coordinación con los equipos de salud.</a:t>
            </a:r>
          </a:p>
          <a:p>
            <a:pPr algn="just">
              <a:buNone/>
            </a:pPr>
            <a:r>
              <a:rPr lang="es-ES" dirty="0" smtClean="0">
                <a:latin typeface="Times New Roman" pitchFamily="18" charset="0"/>
                <a:cs typeface="Times New Roman" pitchFamily="18" charset="0"/>
              </a:rPr>
              <a:t>	*Asistencia y acompañamiento nocturnos (vela).</a:t>
            </a:r>
          </a:p>
          <a:p>
            <a:pPr algn="just"/>
            <a:r>
              <a:rPr lang="es-ES" dirty="0" smtClean="0">
                <a:solidFill>
                  <a:srgbClr val="FF0000"/>
                </a:solidFill>
                <a:latin typeface="Times New Roman" pitchFamily="18" charset="0"/>
                <a:cs typeface="Times New Roman" pitchFamily="18" charset="0"/>
              </a:rPr>
              <a:t>De ayuda en la vida familiar y social:</a:t>
            </a:r>
          </a:p>
          <a:p>
            <a:pPr algn="just">
              <a:buNone/>
            </a:pPr>
            <a:r>
              <a:rPr lang="es-ES" dirty="0" smtClean="0">
                <a:latin typeface="Times New Roman" pitchFamily="18" charset="0"/>
                <a:cs typeface="Times New Roman" pitchFamily="18" charset="0"/>
              </a:rPr>
              <a:t>	*Acompañamiento dentro y fuera del domicilio.</a:t>
            </a:r>
          </a:p>
          <a:p>
            <a:pPr algn="just">
              <a:buNone/>
            </a:pPr>
            <a:r>
              <a:rPr lang="es-ES" dirty="0" smtClean="0">
                <a:latin typeface="Times New Roman" pitchFamily="18" charset="0"/>
                <a:cs typeface="Times New Roman" pitchFamily="18" charset="0"/>
              </a:rPr>
              <a:t>	*Apoyo a la organización doméstica.</a:t>
            </a:r>
          </a:p>
          <a:p>
            <a:endParaRPr lang="es-ES" dirty="0" smtClean="0"/>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lstStyle/>
          <a:p>
            <a:pPr algn="just">
              <a:buNone/>
            </a:pPr>
            <a:r>
              <a:rPr lang="es-ES" dirty="0" smtClean="0">
                <a:latin typeface="Times New Roman" pitchFamily="18" charset="0"/>
                <a:cs typeface="Times New Roman" pitchFamily="18" charset="0"/>
              </a:rPr>
              <a:t>	*Actividades de ocio dentro del domicilio.</a:t>
            </a:r>
          </a:p>
          <a:p>
            <a:pPr algn="just">
              <a:buNone/>
            </a:pPr>
            <a:r>
              <a:rPr lang="es-ES" dirty="0" smtClean="0">
                <a:latin typeface="Times New Roman" pitchFamily="18" charset="0"/>
                <a:cs typeface="Times New Roman" pitchFamily="18" charset="0"/>
              </a:rPr>
              <a:t>	*Actividades de fomento de la participación en su comunidad y en actividades de ocio y tiempo libre.</a:t>
            </a:r>
          </a:p>
          <a:p>
            <a:pPr algn="just">
              <a:buNone/>
            </a:pPr>
            <a:r>
              <a:rPr lang="es-ES" dirty="0" smtClean="0">
                <a:latin typeface="Times New Roman" pitchFamily="18" charset="0"/>
                <a:cs typeface="Times New Roman" pitchFamily="18" charset="0"/>
              </a:rPr>
              <a:t>	*Ayuda a la adquisición y desarrollo de habilidades, capacidades y hábitos personales y de convivencia.</a:t>
            </a:r>
            <a:endParaRPr lang="es-ES" dirty="0" smtClean="0">
              <a:latin typeface="Times New Roman" pitchFamily="18" charset="0"/>
              <a:cs typeface="Times New Roman" pitchFamily="18" charset="0"/>
            </a:endParaRPr>
          </a:p>
          <a:p>
            <a:pPr>
              <a:buNone/>
            </a:pPr>
            <a:endParaRPr lang="es-ES" dirty="0" smtClean="0"/>
          </a:p>
        </p:txBody>
      </p:sp>
      <p:pic>
        <p:nvPicPr>
          <p:cNvPr id="4" name="Picture 2" descr="De dibujos animados masculino en silla de ruedas Icono Gratis"/>
          <p:cNvPicPr>
            <a:picLocks noChangeAspect="1" noChangeArrowheads="1"/>
          </p:cNvPicPr>
          <p:nvPr/>
        </p:nvPicPr>
        <p:blipFill>
          <a:blip r:embed="rId2" cstate="print"/>
          <a:srcRect/>
          <a:stretch>
            <a:fillRect/>
          </a:stretch>
        </p:blipFill>
        <p:spPr bwMode="auto">
          <a:xfrm>
            <a:off x="3635896" y="3861048"/>
            <a:ext cx="3168352" cy="2592288"/>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lnSpcReduction="10000"/>
          </a:bodyPr>
          <a:lstStyle/>
          <a:p>
            <a:pPr algn="just">
              <a:buNone/>
            </a:pPr>
            <a:r>
              <a:rPr lang="es-ES" dirty="0" smtClean="0">
                <a:latin typeface="Times New Roman" pitchFamily="18" charset="0"/>
                <a:cs typeface="Times New Roman" pitchFamily="18" charset="0"/>
              </a:rPr>
              <a:t>   La duración del servicio será variable en función de la situación socio-familiar, de las necesidades de la persona en situación de dependencia para hacer posible su permanencia en el hogar y de la intensidad del servicio que corresponda a la persona según su grado de dependencia y los servicios compatibles descritos.</a:t>
            </a:r>
          </a:p>
          <a:p>
            <a:pPr algn="just">
              <a:buNone/>
            </a:pPr>
            <a:r>
              <a:rPr lang="es-ES"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  Para poder solicitar el servicio de ayuda a domicilio es necesario que la persona en situación de dependencia viva en un domicilio particular.</a:t>
            </a:r>
            <a:endParaRPr lang="es-E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accent3">
                    <a:lumMod val="75000"/>
                  </a:schemeClr>
                </a:solidFill>
                <a:latin typeface="Times New Roman" pitchFamily="18" charset="0"/>
                <a:cs typeface="Times New Roman" pitchFamily="18" charset="0"/>
              </a:rPr>
              <a:t>LEY DE DEPENDENCIA</a:t>
            </a:r>
            <a:endParaRPr lang="es-ES" b="1" dirty="0">
              <a:solidFill>
                <a:schemeClr val="accent3">
                  <a:lumMod val="75000"/>
                </a:schemeClr>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algn="just"/>
            <a:r>
              <a:rPr lang="es-ES" dirty="0" smtClean="0">
                <a:latin typeface="Times New Roman" pitchFamily="18" charset="0"/>
                <a:cs typeface="Times New Roman" pitchFamily="18" charset="0"/>
              </a:rPr>
              <a:t>La valoración de la situación de dependencia de las personas se llevará a cabo por los órganos de valoración que está n formados por profesionales del área social y/o sanitaria.</a:t>
            </a:r>
          </a:p>
          <a:p>
            <a:pPr algn="just"/>
            <a:r>
              <a:rPr lang="es-ES" dirty="0" smtClean="0">
                <a:latin typeface="Times New Roman" pitchFamily="18" charset="0"/>
                <a:cs typeface="Times New Roman" pitchFamily="18" charset="0"/>
              </a:rPr>
              <a:t>Los órganos de valoración están adscritos a las Delegaciones Territoriales de la Consejería de Igualdad y Políticas Sociales.</a:t>
            </a:r>
            <a:endParaRPr lang="es-E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lstStyle/>
          <a:p>
            <a:pPr lvl="1" algn="just"/>
            <a:r>
              <a:rPr lang="es-ES" dirty="0" smtClean="0">
                <a:latin typeface="Times New Roman" pitchFamily="18" charset="0"/>
                <a:cs typeface="Times New Roman" pitchFamily="18" charset="0"/>
              </a:rPr>
              <a:t>Prestaciones a favor de la tercera edad.</a:t>
            </a:r>
          </a:p>
          <a:p>
            <a:pPr lvl="1" algn="just"/>
            <a:endParaRPr lang="es-ES" dirty="0" smtClean="0">
              <a:latin typeface="Times New Roman" pitchFamily="18" charset="0"/>
              <a:cs typeface="Times New Roman" pitchFamily="18" charset="0"/>
            </a:endParaRPr>
          </a:p>
          <a:p>
            <a:pPr lvl="1" algn="just"/>
            <a:r>
              <a:rPr lang="es-ES" dirty="0" smtClean="0">
                <a:latin typeface="Times New Roman" pitchFamily="18" charset="0"/>
                <a:cs typeface="Times New Roman" pitchFamily="18" charset="0"/>
              </a:rPr>
              <a:t>Perspectivas de los servicios sociales en materia de ancianos.</a:t>
            </a:r>
          </a:p>
          <a:p>
            <a:pPr lvl="1" algn="just"/>
            <a:endParaRPr lang="es-ES" dirty="0">
              <a:latin typeface="Times New Roman" pitchFamily="18" charset="0"/>
              <a:cs typeface="Times New Roman" pitchFamily="18" charset="0"/>
            </a:endParaRPr>
          </a:p>
          <a:p>
            <a:pPr algn="just"/>
            <a:r>
              <a:rPr lang="es-ES" sz="2800" dirty="0" smtClean="0">
                <a:latin typeface="Times New Roman" pitchFamily="18" charset="0"/>
                <a:cs typeface="Times New Roman" pitchFamily="18" charset="0"/>
              </a:rPr>
              <a:t>2.3.1. Recomendaciones del informe de la Comisión Nacional Española para la Asamblea Mundial del Envejecimiento.</a:t>
            </a:r>
          </a:p>
          <a:p>
            <a:pPr algn="just"/>
            <a:endParaRPr lang="es-ES" sz="2800" dirty="0" smtClean="0">
              <a:latin typeface="Times New Roman" pitchFamily="18" charset="0"/>
              <a:cs typeface="Times New Roman" pitchFamily="18" charset="0"/>
            </a:endParaRPr>
          </a:p>
          <a:p>
            <a:r>
              <a:rPr lang="es-ES" sz="2800" dirty="0" smtClean="0">
                <a:latin typeface="Times New Roman" pitchFamily="18" charset="0"/>
                <a:cs typeface="Times New Roman" pitchFamily="18" charset="0"/>
              </a:rPr>
              <a:t>2.3.2. Plan Gerontológico Nacional.</a:t>
            </a:r>
          </a:p>
          <a:p>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92500" lnSpcReduction="20000"/>
          </a:bodyPr>
          <a:lstStyle/>
          <a:p>
            <a:pPr algn="just">
              <a:buNone/>
            </a:pPr>
            <a:r>
              <a:rPr lang="es-ES" dirty="0" smtClean="0">
                <a:latin typeface="Times New Roman" pitchFamily="18" charset="0"/>
                <a:cs typeface="Times New Roman" pitchFamily="18" charset="0"/>
              </a:rPr>
              <a:t>   Existen varios grados de dependencia:</a:t>
            </a:r>
          </a:p>
          <a:p>
            <a:pPr algn="just"/>
            <a:r>
              <a:rPr lang="es-ES" dirty="0" smtClean="0">
                <a:latin typeface="Times New Roman" pitchFamily="18" charset="0"/>
                <a:cs typeface="Times New Roman" pitchFamily="18" charset="0"/>
              </a:rPr>
              <a:t>Grado I. Dependencia moderada: cuando la persona necesita ayuda para realizar varias actividades básicas de la vida diaria, al menos un a vez al día o tiene necesidades de apoyo intermitente o limitado para su autonomía personal</a:t>
            </a:r>
          </a:p>
          <a:p>
            <a:pPr algn="just"/>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Grado II. Dependencia severa: cuando la persona necesita ayuda para realizar varias actividades básicas de la vida diaria dos o tres veces al día, pero no requiere el apoyo permanente </a:t>
            </a:r>
            <a:r>
              <a:rPr lang="es-ES" dirty="0" err="1" smtClean="0">
                <a:latin typeface="Times New Roman" pitchFamily="18" charset="0"/>
                <a:cs typeface="Times New Roman" pitchFamily="18" charset="0"/>
              </a:rPr>
              <a:t>deun</a:t>
            </a:r>
            <a:r>
              <a:rPr lang="es-ES" dirty="0" smtClean="0">
                <a:latin typeface="Times New Roman" pitchFamily="18" charset="0"/>
                <a:cs typeface="Times New Roman" pitchFamily="18" charset="0"/>
              </a:rPr>
              <a:t> cuidador/a o tiene necesidades de apoyo extenso para su autonomía personal.</a:t>
            </a:r>
            <a:endParaRPr lang="es-E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algn="just"/>
            <a:r>
              <a:rPr lang="es-ES" dirty="0" smtClean="0">
                <a:latin typeface="Times New Roman" pitchFamily="18" charset="0"/>
                <a:cs typeface="Times New Roman" pitchFamily="18" charset="0"/>
              </a:rPr>
              <a:t>Grado III. Gran dependencia: cuando la persona necesita ayuda para realizar varias actividades básicas de la vida diaria varias veces al día y, por su pérdida total de autonomía física, mental, intelectual o sensorial necesita el apoyo indispensable y continuo de otra persona o tiene necesidades de apoyo generalizado para su autonomía personal.</a:t>
            </a:r>
            <a:endParaRPr lang="es-E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lstStyle/>
          <a:p>
            <a:pPr algn="just">
              <a:buNone/>
            </a:pPr>
            <a:r>
              <a:rPr lang="es-ES" dirty="0" smtClean="0">
                <a:latin typeface="Times New Roman" pitchFamily="18" charset="0"/>
                <a:cs typeface="Times New Roman" pitchFamily="18" charset="0"/>
              </a:rPr>
              <a:t> 	La puntuación que se establece es la siguiente:</a:t>
            </a:r>
          </a:p>
          <a:p>
            <a:pPr algn="just">
              <a:buNone/>
            </a:pPr>
            <a:r>
              <a:rPr lang="es-ES" dirty="0" smtClean="0">
                <a:latin typeface="Times New Roman" pitchFamily="18" charset="0"/>
                <a:cs typeface="Times New Roman" pitchFamily="18" charset="0"/>
              </a:rPr>
              <a:t>  *de 15 a 29 puntos </a:t>
            </a:r>
            <a:r>
              <a:rPr lang="es-ES" dirty="0" smtClean="0">
                <a:latin typeface="Times New Roman" pitchFamily="18" charset="0"/>
                <a:cs typeface="Times New Roman" pitchFamily="18" charset="0"/>
                <a:sym typeface="Wingdings" pitchFamily="2" charset="2"/>
              </a:rPr>
              <a:t>Grado I.</a:t>
            </a:r>
          </a:p>
          <a:p>
            <a:pPr algn="just">
              <a:buNone/>
            </a:pPr>
            <a:r>
              <a:rPr lang="es-ES" dirty="0" smtClean="0">
                <a:latin typeface="Times New Roman" pitchFamily="18" charset="0"/>
                <a:cs typeface="Times New Roman" pitchFamily="18" charset="0"/>
                <a:sym typeface="Wingdings" pitchFamily="2" charset="2"/>
              </a:rPr>
              <a:t> </a:t>
            </a:r>
            <a:r>
              <a:rPr lang="es-ES" dirty="0" smtClean="0">
                <a:latin typeface="Times New Roman" pitchFamily="18" charset="0"/>
                <a:cs typeface="Times New Roman" pitchFamily="18" charset="0"/>
                <a:sym typeface="Wingdings" pitchFamily="2" charset="2"/>
              </a:rPr>
              <a:t> *de 30 a 44 puntos  Grado II.</a:t>
            </a:r>
          </a:p>
          <a:p>
            <a:pPr algn="just">
              <a:buNone/>
            </a:pPr>
            <a:r>
              <a:rPr lang="es-ES" dirty="0" smtClean="0">
                <a:latin typeface="Times New Roman" pitchFamily="18" charset="0"/>
                <a:cs typeface="Times New Roman" pitchFamily="18" charset="0"/>
                <a:sym typeface="Wingdings" pitchFamily="2" charset="2"/>
              </a:rPr>
              <a:t>  *de 45 a 72 puntos  Grado III.</a:t>
            </a:r>
          </a:p>
          <a:p>
            <a:pPr algn="just">
              <a:buNone/>
            </a:pPr>
            <a:r>
              <a:rPr lang="es-ES" dirty="0" smtClean="0">
                <a:latin typeface="Times New Roman" pitchFamily="18" charset="0"/>
                <a:cs typeface="Times New Roman" pitchFamily="18" charset="0"/>
                <a:sym typeface="Wingdings" pitchFamily="2" charset="2"/>
              </a:rPr>
              <a:t>   De forma excepcional, los órganos de valoración podrán determinar la valoración en unas instalaciones diferentes al domicilio de la persona solicitante.</a:t>
            </a:r>
            <a:endParaRPr lang="es-E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48680"/>
            <a:ext cx="8435280" cy="5577483"/>
          </a:xfrm>
        </p:spPr>
        <p:txBody>
          <a:bodyPr>
            <a:normAutofit fontScale="92500" lnSpcReduction="10000"/>
          </a:bodyPr>
          <a:lstStyle/>
          <a:p>
            <a:pPr algn="just">
              <a:buNone/>
            </a:pPr>
            <a:r>
              <a:rPr lang="es-ES" dirty="0" smtClean="0">
                <a:latin typeface="Times New Roman" pitchFamily="18" charset="0"/>
                <a:cs typeface="Times New Roman" pitchFamily="18" charset="0"/>
              </a:rPr>
              <a:t>    Este servicio es incompatible con todos los servicios y prestaciones, con excepción del de </a:t>
            </a:r>
            <a:r>
              <a:rPr lang="es-ES" dirty="0" err="1" smtClean="0">
                <a:solidFill>
                  <a:srgbClr val="FF0000"/>
                </a:solidFill>
                <a:latin typeface="Times New Roman" pitchFamily="18" charset="0"/>
                <a:cs typeface="Times New Roman" pitchFamily="18" charset="0"/>
              </a:rPr>
              <a:t>teleasistencia</a:t>
            </a:r>
            <a:r>
              <a:rPr lang="es-ES" dirty="0" smtClean="0">
                <a:solidFill>
                  <a:srgbClr val="FF0000"/>
                </a:solidFill>
                <a:latin typeface="Times New Roman" pitchFamily="18" charset="0"/>
                <a:cs typeface="Times New Roman" pitchFamily="18" charset="0"/>
              </a:rPr>
              <a:t> </a:t>
            </a:r>
            <a:r>
              <a:rPr lang="es-ES" dirty="0" smtClean="0">
                <a:latin typeface="Times New Roman" pitchFamily="18" charset="0"/>
                <a:cs typeface="Times New Roman" pitchFamily="18" charset="0"/>
              </a:rPr>
              <a:t>y del </a:t>
            </a:r>
            <a:r>
              <a:rPr lang="es-ES" dirty="0" smtClean="0">
                <a:solidFill>
                  <a:srgbClr val="FF0000"/>
                </a:solidFill>
                <a:latin typeface="Times New Roman" pitchFamily="18" charset="0"/>
                <a:cs typeface="Times New Roman" pitchFamily="18" charset="0"/>
              </a:rPr>
              <a:t>Servicio de Centro de Día</a:t>
            </a:r>
            <a:r>
              <a:rPr lang="es-ES" dirty="0" smtClean="0">
                <a:latin typeface="Times New Roman" pitchFamily="18" charset="0"/>
                <a:cs typeface="Times New Roman" pitchFamily="18" charset="0"/>
              </a:rPr>
              <a:t>, o en su defecto, la prestación económica vinculada a este servicio, en los casos que se determine y con carácter complementario.</a:t>
            </a:r>
          </a:p>
          <a:p>
            <a:pPr algn="just">
              <a:buNone/>
            </a:pPr>
            <a:r>
              <a:rPr lang="es-ES" dirty="0" smtClean="0">
                <a:latin typeface="Times New Roman" pitchFamily="18" charset="0"/>
                <a:cs typeface="Times New Roman" pitchFamily="18" charset="0"/>
              </a:rPr>
              <a:t>   El servicio de </a:t>
            </a:r>
            <a:r>
              <a:rPr lang="es-ES" dirty="0" err="1" smtClean="0">
                <a:solidFill>
                  <a:srgbClr val="FF0000"/>
                </a:solidFill>
                <a:latin typeface="Times New Roman" pitchFamily="18" charset="0"/>
                <a:cs typeface="Times New Roman" pitchFamily="18" charset="0"/>
              </a:rPr>
              <a:t>teleasistencia</a:t>
            </a:r>
            <a:r>
              <a:rPr lang="es-ES" dirty="0" smtClean="0">
                <a:solidFill>
                  <a:srgbClr val="FF0000"/>
                </a:solidFill>
                <a:latin typeface="Times New Roman" pitchFamily="18" charset="0"/>
                <a:cs typeface="Times New Roman" pitchFamily="18" charset="0"/>
              </a:rPr>
              <a:t> </a:t>
            </a:r>
            <a:r>
              <a:rPr lang="es-ES" dirty="0" smtClean="0">
                <a:latin typeface="Times New Roman" pitchFamily="18" charset="0"/>
                <a:cs typeface="Times New Roman" pitchFamily="18" charset="0"/>
              </a:rPr>
              <a:t>facilita asistencia a las personas beneficiarias mediante el uso de tecnologías de la comunicación y de la información, con apoyo de los medios personales necesarios en respuesta inmediata a situaciones de emergencia o de inseguridad, soledad y aislamiento.</a:t>
            </a:r>
          </a:p>
          <a:p>
            <a:pPr algn="just">
              <a:buNone/>
            </a:pPr>
            <a:endParaRPr lang="es-ES" dirty="0" smtClean="0">
              <a:latin typeface="Times New Roman" pitchFamily="18" charset="0"/>
              <a:cs typeface="Times New Roman" pitchFamily="18" charset="0"/>
            </a:endParaRPr>
          </a:p>
          <a:p>
            <a:pPr algn="just">
              <a:buNone/>
            </a:pPr>
            <a:endParaRPr lang="es-E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85000" lnSpcReduction="10000"/>
          </a:bodyPr>
          <a:lstStyle/>
          <a:p>
            <a:pPr algn="just">
              <a:buNone/>
            </a:pPr>
            <a:r>
              <a:rPr lang="es-ES" b="1" dirty="0" smtClean="0">
                <a:latin typeface="Times New Roman" pitchFamily="18" charset="0"/>
                <a:cs typeface="Times New Roman" pitchFamily="18" charset="0"/>
              </a:rPr>
              <a:t>	Servicio de centro de Día: </a:t>
            </a:r>
            <a:r>
              <a:rPr lang="es-ES" dirty="0" smtClean="0">
                <a:latin typeface="Times New Roman" pitchFamily="18" charset="0"/>
                <a:cs typeface="Times New Roman" pitchFamily="18" charset="0"/>
              </a:rPr>
              <a:t>Ofrece una atención integral durante el periodo diurno (o nocturno en caso de centro de noche) a personas en situación de dependencia con el objeto de mejorar o mantener el nivel de autonomía, posibilitando la permanencia de la persona en su domicilio y entorno familiar y apoyar a las familias o cuidadoras/es.</a:t>
            </a:r>
            <a:endParaRPr lang="es-ES" b="1" dirty="0" smtClean="0">
              <a:latin typeface="Times New Roman" pitchFamily="18" charset="0"/>
              <a:cs typeface="Times New Roman" pitchFamily="18" charset="0"/>
            </a:endParaRPr>
          </a:p>
          <a:p>
            <a:pPr algn="just">
              <a:buNone/>
            </a:pPr>
            <a:endParaRPr lang="es-ES" b="1" dirty="0" smtClean="0">
              <a:latin typeface="Times New Roman" pitchFamily="18" charset="0"/>
              <a:cs typeface="Times New Roman" pitchFamily="18" charset="0"/>
            </a:endParaRPr>
          </a:p>
          <a:p>
            <a:pPr algn="just">
              <a:buNone/>
            </a:pPr>
            <a:r>
              <a:rPr lang="es-ES" b="1" dirty="0" smtClean="0">
                <a:latin typeface="Times New Roman" pitchFamily="18" charset="0"/>
                <a:cs typeface="Times New Roman" pitchFamily="18" charset="0"/>
              </a:rPr>
              <a:t> 	Ayudas </a:t>
            </a:r>
            <a:r>
              <a:rPr lang="es-ES" b="1" dirty="0" smtClean="0">
                <a:latin typeface="Times New Roman" pitchFamily="18" charset="0"/>
                <a:cs typeface="Times New Roman" pitchFamily="18" charset="0"/>
              </a:rPr>
              <a:t>Individuales</a:t>
            </a:r>
            <a:r>
              <a:rPr lang="es-ES" dirty="0" smtClean="0">
                <a:latin typeface="Times New Roman" pitchFamily="18" charset="0"/>
                <a:cs typeface="Times New Roman" pitchFamily="18" charset="0"/>
              </a:rPr>
              <a:t>. Con independencia de las ayudas que conceden las instituciones benéficas privadas y las municipales se incluyen aquellas que, por su carácter nacional, atienden a un mayor número de población. Entre éstas cabe destacar las concedidas por el Estado y por el Instituto Nacional de Servicios Sociales. </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lvl="1" algn="just"/>
            <a:r>
              <a:rPr lang="es-ES" i="1" dirty="0" smtClean="0">
                <a:solidFill>
                  <a:srgbClr val="FF0000"/>
                </a:solidFill>
                <a:latin typeface="Times New Roman" pitchFamily="18" charset="0"/>
                <a:cs typeface="Times New Roman" pitchFamily="18" charset="0"/>
              </a:rPr>
              <a:t>Ayudas </a:t>
            </a:r>
            <a:r>
              <a:rPr lang="es-ES" i="1" dirty="0" smtClean="0">
                <a:solidFill>
                  <a:srgbClr val="FF0000"/>
                </a:solidFill>
                <a:latin typeface="Times New Roman" pitchFamily="18" charset="0"/>
                <a:cs typeface="Times New Roman" pitchFamily="18" charset="0"/>
              </a:rPr>
              <a:t>Individuales del Estado. </a:t>
            </a:r>
            <a:endParaRPr lang="es-ES" i="1" dirty="0" smtClean="0">
              <a:solidFill>
                <a:srgbClr val="FF0000"/>
              </a:solidFill>
              <a:latin typeface="Times New Roman" pitchFamily="18" charset="0"/>
              <a:cs typeface="Times New Roman" pitchFamily="18" charset="0"/>
            </a:endParaRPr>
          </a:p>
          <a:p>
            <a:pPr lvl="1" algn="just">
              <a:buNone/>
            </a:pPr>
            <a:endParaRPr lang="es-ES" sz="4000"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Anualmente se convocan ayudas no periódicas para aquellas personas que se encuentran en situación de necesidad, otorgándose por una sola vez en cada ejercicio económico. No son exclusivas para ancianos, pero éstos pueden acogerse a ellas siempre que reúnan los requisitos establecidos. </a:t>
            </a:r>
          </a:p>
          <a:p>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85000" lnSpcReduction="10000"/>
          </a:bodyPr>
          <a:lstStyle/>
          <a:p>
            <a:pPr lvl="1"/>
            <a:r>
              <a:rPr lang="es-ES" i="1" dirty="0" smtClean="0">
                <a:solidFill>
                  <a:srgbClr val="FF0000"/>
                </a:solidFill>
              </a:rPr>
              <a:t>Ayudas Individuales del </a:t>
            </a:r>
            <a:r>
              <a:rPr lang="es-ES" i="1" dirty="0" smtClean="0">
                <a:solidFill>
                  <a:srgbClr val="FF0000"/>
                </a:solidFill>
              </a:rPr>
              <a:t>IMSERSO</a:t>
            </a:r>
            <a:r>
              <a:rPr lang="es-ES" i="1" dirty="0" smtClean="0">
                <a:solidFill>
                  <a:srgbClr val="FF0000"/>
                </a:solidFill>
              </a:rPr>
              <a:t>. </a:t>
            </a:r>
            <a:endParaRPr lang="es-ES" sz="4000" dirty="0" smtClean="0">
              <a:solidFill>
                <a:srgbClr val="FF0000"/>
              </a:solidFill>
            </a:endParaRPr>
          </a:p>
          <a:p>
            <a:pPr algn="just"/>
            <a:r>
              <a:rPr lang="es-ES" dirty="0" smtClean="0">
                <a:latin typeface="Times New Roman" pitchFamily="18" charset="0"/>
                <a:cs typeface="Times New Roman" pitchFamily="18" charset="0"/>
              </a:rPr>
              <a:t>Se conceptúa como una modalidad de prestación complementarla dentro del sistema de la Seguridad Social, para atender problemas específicos. Son beneficiarios directos de estas ayudas los pensionistas de vejez o jubilación y los demás pensionistas mayores de 60 años. </a:t>
            </a:r>
          </a:p>
          <a:p>
            <a:pPr lvl="0" algn="just"/>
            <a:r>
              <a:rPr lang="es-ES" b="1" dirty="0" smtClean="0">
                <a:latin typeface="Times New Roman" pitchFamily="18" charset="0"/>
                <a:cs typeface="Times New Roman" pitchFamily="18" charset="0"/>
              </a:rPr>
              <a:t>Ayudas a Instituciones sin fin de lucro</a:t>
            </a:r>
            <a:r>
              <a:rPr lang="es-ES" dirty="0" smtClean="0">
                <a:latin typeface="Times New Roman" pitchFamily="18" charset="0"/>
                <a:cs typeface="Times New Roman" pitchFamily="18" charset="0"/>
              </a:rPr>
              <a:t>. Con cargo a los créditos de asistencia social de los presupuestos generales del Estado, se convocan anualmente ayudas (subvenciones a fondo perdido) para adquisición, construcción, ampliación, reforma, equipamiento y mantenimiento de centros destinados a ancianos y marginados. </a:t>
            </a:r>
            <a:endParaRPr lang="es-ES" sz="4400" dirty="0" smtClean="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pPr algn="just"/>
            <a:r>
              <a:rPr lang="es-ES" dirty="0" smtClean="0">
                <a:latin typeface="Times New Roman" pitchFamily="18" charset="0"/>
                <a:cs typeface="Times New Roman" pitchFamily="18" charset="0"/>
              </a:rPr>
              <a:t>También el IMSERSO concede ayudas de carácter institucional, con el fin de promover el bienestar social de las personas de la tercera edad. </a:t>
            </a:r>
            <a:endParaRPr lang="es-ES" sz="4400" dirty="0" smtClean="0">
              <a:latin typeface="Times New Roman" pitchFamily="18" charset="0"/>
              <a:cs typeface="Times New Roman" pitchFamily="18" charset="0"/>
            </a:endParaRPr>
          </a:p>
          <a:p>
            <a:pPr lvl="0" algn="just"/>
            <a:r>
              <a:rPr lang="es-ES" b="1" dirty="0" smtClean="0">
                <a:latin typeface="Times New Roman" pitchFamily="18" charset="0"/>
                <a:cs typeface="Times New Roman" pitchFamily="18" charset="0"/>
              </a:rPr>
              <a:t>Turnos de vacaciones</a:t>
            </a:r>
            <a:r>
              <a:rPr lang="es-ES" dirty="0" smtClean="0">
                <a:latin typeface="Times New Roman" pitchFamily="18" charset="0"/>
                <a:cs typeface="Times New Roman" pitchFamily="18" charset="0"/>
              </a:rPr>
              <a:t>, estancias en balnearios y excursiones. </a:t>
            </a:r>
            <a:endParaRPr lang="es-ES" sz="4400" dirty="0" smtClean="0">
              <a:latin typeface="Times New Roman" pitchFamily="18" charset="0"/>
              <a:cs typeface="Times New Roman" pitchFamily="18" charset="0"/>
            </a:endParaRPr>
          </a:p>
          <a:p>
            <a:pPr lvl="0" algn="just"/>
            <a:r>
              <a:rPr lang="es-ES" b="1" dirty="0" smtClean="0">
                <a:latin typeface="Times New Roman" pitchFamily="18" charset="0"/>
                <a:cs typeface="Times New Roman" pitchFamily="18" charset="0"/>
              </a:rPr>
              <a:t>Otros beneficios sociales de carácter nacional</a:t>
            </a:r>
            <a:r>
              <a:rPr lang="es-ES" dirty="0" smtClean="0">
                <a:latin typeface="Times New Roman" pitchFamily="18" charset="0"/>
                <a:cs typeface="Times New Roman" pitchFamily="18" charset="0"/>
              </a:rPr>
              <a:t>. </a:t>
            </a:r>
            <a:endParaRPr lang="es-ES" sz="4400" dirty="0" smtClean="0">
              <a:latin typeface="Times New Roman" pitchFamily="18" charset="0"/>
              <a:cs typeface="Times New Roman" pitchFamily="18" charset="0"/>
            </a:endParaRPr>
          </a:p>
          <a:p>
            <a:endParaRPr lang="es-ES" dirty="0" smtClean="0"/>
          </a:p>
          <a:p>
            <a:endParaRPr lang="es-ES" dirty="0"/>
          </a:p>
        </p:txBody>
      </p:sp>
      <p:pic>
        <p:nvPicPr>
          <p:cNvPr id="4" name="3 Imagen" descr="cuidadores.gif"/>
          <p:cNvPicPr>
            <a:picLocks noChangeAspect="1"/>
          </p:cNvPicPr>
          <p:nvPr/>
        </p:nvPicPr>
        <p:blipFill>
          <a:blip r:embed="rId2" cstate="print"/>
          <a:stretch>
            <a:fillRect/>
          </a:stretch>
        </p:blipFill>
        <p:spPr>
          <a:xfrm>
            <a:off x="5076056" y="4365104"/>
            <a:ext cx="2664296" cy="216024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lnSpcReduction="10000"/>
          </a:bodyPr>
          <a:lstStyle/>
          <a:p>
            <a:pPr lvl="1" algn="just"/>
            <a:r>
              <a:rPr lang="es-ES" dirty="0" smtClean="0">
                <a:latin typeface="Times New Roman" pitchFamily="18" charset="0"/>
                <a:cs typeface="Times New Roman" pitchFamily="18" charset="0"/>
              </a:rPr>
              <a:t>Deducciones por edad del impuesto sobre la renta de las personas físicas. </a:t>
            </a:r>
            <a:endParaRPr lang="es-ES" dirty="0" smtClean="0">
              <a:latin typeface="Times New Roman" pitchFamily="18" charset="0"/>
              <a:cs typeface="Times New Roman" pitchFamily="18" charset="0"/>
            </a:endParaRPr>
          </a:p>
          <a:p>
            <a:pPr lvl="1" algn="just"/>
            <a:endParaRPr lang="es-ES" sz="4000" dirty="0" smtClean="0">
              <a:latin typeface="Times New Roman" pitchFamily="18" charset="0"/>
              <a:cs typeface="Times New Roman" pitchFamily="18" charset="0"/>
            </a:endParaRPr>
          </a:p>
          <a:p>
            <a:pPr lvl="1" algn="just"/>
            <a:r>
              <a:rPr lang="es-ES" dirty="0" smtClean="0">
                <a:latin typeface="Times New Roman" pitchFamily="18" charset="0"/>
                <a:cs typeface="Times New Roman" pitchFamily="18" charset="0"/>
              </a:rPr>
              <a:t>Deducciones en transportes: </a:t>
            </a:r>
            <a:r>
              <a:rPr lang="es-ES" dirty="0" smtClean="0">
                <a:latin typeface="Times New Roman" pitchFamily="18" charset="0"/>
                <a:cs typeface="Times New Roman" pitchFamily="18" charset="0"/>
              </a:rPr>
              <a:t>tren </a:t>
            </a:r>
            <a:r>
              <a:rPr lang="es-ES" dirty="0" smtClean="0">
                <a:latin typeface="Times New Roman" pitchFamily="18" charset="0"/>
                <a:cs typeface="Times New Roman" pitchFamily="18" charset="0"/>
              </a:rPr>
              <a:t>y transporte aéreo. </a:t>
            </a:r>
            <a:endParaRPr lang="es-ES" dirty="0" smtClean="0">
              <a:latin typeface="Times New Roman" pitchFamily="18" charset="0"/>
              <a:cs typeface="Times New Roman" pitchFamily="18" charset="0"/>
            </a:endParaRPr>
          </a:p>
          <a:p>
            <a:pPr lvl="1" algn="just"/>
            <a:endParaRPr lang="es-ES" sz="4000" dirty="0" smtClean="0">
              <a:latin typeface="Times New Roman" pitchFamily="18" charset="0"/>
              <a:cs typeface="Times New Roman" pitchFamily="18" charset="0"/>
            </a:endParaRPr>
          </a:p>
          <a:p>
            <a:pPr lvl="1" algn="just"/>
            <a:r>
              <a:rPr lang="es-ES" dirty="0" smtClean="0">
                <a:latin typeface="Times New Roman" pitchFamily="18" charset="0"/>
                <a:cs typeface="Times New Roman" pitchFamily="18" charset="0"/>
              </a:rPr>
              <a:t>Abono particular de cuota reducida en el teléfono. </a:t>
            </a:r>
            <a:endParaRPr lang="es-ES" dirty="0" smtClean="0">
              <a:latin typeface="Times New Roman" pitchFamily="18" charset="0"/>
              <a:cs typeface="Times New Roman" pitchFamily="18" charset="0"/>
            </a:endParaRPr>
          </a:p>
          <a:p>
            <a:pPr lvl="1" algn="just"/>
            <a:endParaRPr lang="es-ES" sz="4000" dirty="0" smtClean="0">
              <a:latin typeface="Times New Roman" pitchFamily="18" charset="0"/>
              <a:cs typeface="Times New Roman" pitchFamily="18" charset="0"/>
            </a:endParaRPr>
          </a:p>
          <a:p>
            <a:pPr lvl="1" algn="just"/>
            <a:r>
              <a:rPr lang="es-ES" dirty="0" smtClean="0">
                <a:latin typeface="Times New Roman" pitchFamily="18" charset="0"/>
                <a:cs typeface="Times New Roman" pitchFamily="18" charset="0"/>
              </a:rPr>
              <a:t>Gratuidad </a:t>
            </a:r>
            <a:r>
              <a:rPr lang="es-ES" dirty="0" smtClean="0">
                <a:latin typeface="Times New Roman" pitchFamily="18" charset="0"/>
                <a:cs typeface="Times New Roman" pitchFamily="18" charset="0"/>
              </a:rPr>
              <a:t>o descuento en actividades culturales y espectáculos, así corno en centros dependientes del Ministerio de Cultura. </a:t>
            </a:r>
            <a:endParaRPr lang="es-ES" sz="4000" dirty="0" smtClean="0">
              <a:latin typeface="Times New Roman" pitchFamily="18" charset="0"/>
              <a:cs typeface="Times New Roman" pitchFamily="18" charset="0"/>
            </a:endParaRPr>
          </a:p>
          <a:p>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92500" lnSpcReduction="20000"/>
          </a:bodyPr>
          <a:lstStyle/>
          <a:p>
            <a:pPr algn="just"/>
            <a:r>
              <a:rPr lang="es-ES" dirty="0" smtClean="0">
                <a:latin typeface="Times New Roman" pitchFamily="18" charset="0"/>
                <a:cs typeface="Times New Roman" pitchFamily="18" charset="0"/>
              </a:rPr>
              <a:t>Hasta aquí los servicios sociales existentes, los cuales no pueden constituir recursos exhaustivos ni definitivos, dada la naturaleza cambiante de las necesidades sociales a las cuales deben adaptarse. </a:t>
            </a:r>
            <a:endParaRPr lang="es-ES" dirty="0" smtClean="0">
              <a:latin typeface="Times New Roman" pitchFamily="18" charset="0"/>
              <a:cs typeface="Times New Roman" pitchFamily="18" charset="0"/>
            </a:endParaRPr>
          </a:p>
          <a:p>
            <a:pPr algn="just">
              <a:buNone/>
            </a:pPr>
            <a:endParaRPr lang="es-ES" dirty="0" smtClean="0">
              <a:latin typeface="Times New Roman" pitchFamily="18" charset="0"/>
              <a:cs typeface="Times New Roman" pitchFamily="18" charset="0"/>
            </a:endParaRPr>
          </a:p>
          <a:p>
            <a:pPr algn="just">
              <a:buNone/>
            </a:pPr>
            <a:r>
              <a:rPr lang="es-ES" b="1" dirty="0" smtClean="0">
                <a:latin typeface="Times New Roman" pitchFamily="18" charset="0"/>
                <a:cs typeface="Times New Roman" pitchFamily="18" charset="0"/>
              </a:rPr>
              <a:t> .- </a:t>
            </a:r>
            <a:r>
              <a:rPr lang="es-ES" b="1" dirty="0" smtClean="0">
                <a:latin typeface="Times New Roman" pitchFamily="18" charset="0"/>
                <a:cs typeface="Times New Roman" pitchFamily="18" charset="0"/>
              </a:rPr>
              <a:t>PERSPECTIVAS DE LOS SERVICIOS SOCIALES EN MATERIA DE ANCIANOS. </a:t>
            </a:r>
          </a:p>
          <a:p>
            <a:pPr algn="just">
              <a:buNone/>
            </a:pPr>
            <a:r>
              <a:rPr lang="es-ES" dirty="0" smtClean="0">
                <a:latin typeface="Times New Roman" pitchFamily="18" charset="0"/>
                <a:cs typeface="Times New Roman" pitchFamily="18" charset="0"/>
              </a:rPr>
              <a:t> </a:t>
            </a:r>
          </a:p>
          <a:p>
            <a:pPr algn="just"/>
            <a:r>
              <a:rPr lang="es-ES" b="1" dirty="0" smtClean="0">
                <a:latin typeface="Times New Roman" pitchFamily="18" charset="0"/>
                <a:cs typeface="Times New Roman" pitchFamily="18" charset="0"/>
              </a:rPr>
              <a:t>2.3.1.- Recomendaciones del informe de la Comisión Nacional Española para la Asamblea Mundial del Envejecimiento (Viena, julio, 1982). </a:t>
            </a:r>
          </a:p>
          <a:p>
            <a:pPr algn="just">
              <a:buNone/>
            </a:pPr>
            <a:r>
              <a:rPr lang="es-ES" dirty="0" smtClean="0">
                <a:latin typeface="Times New Roman" pitchFamily="18" charset="0"/>
                <a:cs typeface="Times New Roman" pitchFamily="18" charset="0"/>
              </a:rPr>
              <a:t>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908720"/>
            <a:ext cx="8219256" cy="864096"/>
          </a:xfrm>
        </p:spPr>
        <p:txBody>
          <a:bodyPr>
            <a:normAutofit fontScale="90000"/>
          </a:bodyPr>
          <a:lstStyle/>
          <a:p>
            <a:r>
              <a:rPr lang="es-ES" sz="4000" b="1" dirty="0" smtClean="0">
                <a:solidFill>
                  <a:schemeClr val="accent3">
                    <a:lumMod val="75000"/>
                  </a:schemeClr>
                </a:solidFill>
                <a:latin typeface="Times New Roman" pitchFamily="18" charset="0"/>
                <a:cs typeface="Times New Roman" pitchFamily="18" charset="0"/>
              </a:rPr>
              <a:t>SIGNIFICADO Y ALCANCE </a:t>
            </a:r>
            <a:r>
              <a:rPr lang="es-ES" sz="4000" b="1" dirty="0" smtClean="0">
                <a:solidFill>
                  <a:schemeClr val="accent3">
                    <a:lumMod val="75000"/>
                  </a:schemeClr>
                </a:solidFill>
                <a:latin typeface="Times New Roman" pitchFamily="18" charset="0"/>
                <a:cs typeface="Times New Roman" pitchFamily="18" charset="0"/>
              </a:rPr>
              <a:t> DEL </a:t>
            </a:r>
            <a:r>
              <a:rPr lang="es-ES" sz="4000" b="1" dirty="0" smtClean="0">
                <a:solidFill>
                  <a:schemeClr val="accent3">
                    <a:lumMod val="75000"/>
                  </a:schemeClr>
                </a:solidFill>
                <a:latin typeface="Times New Roman" pitchFamily="18" charset="0"/>
                <a:cs typeface="Times New Roman" pitchFamily="18" charset="0"/>
              </a:rPr>
              <a:t>TÉRMINO </a:t>
            </a:r>
            <a:r>
              <a:rPr lang="es-ES" sz="4000" b="1" dirty="0" smtClean="0">
                <a:solidFill>
                  <a:schemeClr val="accent3">
                    <a:lumMod val="75000"/>
                  </a:schemeClr>
                </a:solidFill>
                <a:latin typeface="Times New Roman" pitchFamily="18" charset="0"/>
                <a:cs typeface="Times New Roman" pitchFamily="18" charset="0"/>
              </a:rPr>
              <a:t>“</a:t>
            </a:r>
            <a:r>
              <a:rPr lang="es-ES" sz="4000" b="1" dirty="0" smtClean="0">
                <a:solidFill>
                  <a:schemeClr val="accent3">
                    <a:lumMod val="75000"/>
                  </a:schemeClr>
                </a:solidFill>
                <a:latin typeface="Times New Roman" pitchFamily="18" charset="0"/>
                <a:cs typeface="Times New Roman" pitchFamily="18" charset="0"/>
              </a:rPr>
              <a:t>SERVICIOS SOCIALES”</a:t>
            </a:r>
            <a:r>
              <a:rPr lang="es-ES" sz="4000" b="1" dirty="0" smtClean="0">
                <a:latin typeface="Times New Roman" pitchFamily="18" charset="0"/>
                <a:cs typeface="Times New Roman" pitchFamily="18" charset="0"/>
              </a:rPr>
              <a:t/>
            </a:r>
            <a:br>
              <a:rPr lang="es-ES" sz="4000" b="1" dirty="0" smtClean="0">
                <a:latin typeface="Times New Roman" pitchFamily="18" charset="0"/>
                <a:cs typeface="Times New Roman" pitchFamily="18" charset="0"/>
              </a:rPr>
            </a:br>
            <a:endParaRPr lang="es-ES" sz="4000" dirty="0">
              <a:latin typeface="Times New Roman" pitchFamily="18" charset="0"/>
              <a:cs typeface="Times New Roman" pitchFamily="18" charset="0"/>
            </a:endParaRPr>
          </a:p>
        </p:txBody>
      </p:sp>
      <p:sp>
        <p:nvSpPr>
          <p:cNvPr id="3" name="2 Marcador de contenido"/>
          <p:cNvSpPr>
            <a:spLocks noGrp="1"/>
          </p:cNvSpPr>
          <p:nvPr>
            <p:ph idx="1"/>
          </p:nvPr>
        </p:nvSpPr>
        <p:spPr>
          <a:xfrm>
            <a:off x="457200" y="1844824"/>
            <a:ext cx="8229600" cy="4281339"/>
          </a:xfrm>
        </p:spPr>
        <p:txBody>
          <a:bodyPr>
            <a:normAutofit fontScale="92500" lnSpcReduction="20000"/>
          </a:bodyPr>
          <a:lstStyle/>
          <a:p>
            <a:pPr>
              <a:buNone/>
            </a:pPr>
            <a:r>
              <a:rPr lang="es-ES" dirty="0"/>
              <a:t> </a:t>
            </a:r>
          </a:p>
          <a:p>
            <a:pPr algn="just"/>
            <a:r>
              <a:rPr lang="es-ES" dirty="0">
                <a:latin typeface="Times New Roman" pitchFamily="18" charset="0"/>
                <a:cs typeface="Times New Roman" pitchFamily="18" charset="0"/>
              </a:rPr>
              <a:t>Existe mucha confusión, tanto a nivel internacional </a:t>
            </a:r>
            <a:r>
              <a:rPr lang="es-ES" dirty="0" smtClean="0">
                <a:latin typeface="Times New Roman" pitchFamily="18" charset="0"/>
                <a:cs typeface="Times New Roman" pitchFamily="18" charset="0"/>
              </a:rPr>
              <a:t>como nacional </a:t>
            </a:r>
            <a:r>
              <a:rPr lang="es-ES" dirty="0">
                <a:latin typeface="Times New Roman" pitchFamily="18" charset="0"/>
                <a:cs typeface="Times New Roman" pitchFamily="18" charset="0"/>
              </a:rPr>
              <a:t>en la terminología relacionada con los servicios sociales. </a:t>
            </a:r>
          </a:p>
          <a:p>
            <a:pPr algn="just"/>
            <a:r>
              <a:rPr lang="es-ES" dirty="0">
                <a:latin typeface="Times New Roman" pitchFamily="18" charset="0"/>
                <a:cs typeface="Times New Roman" pitchFamily="18" charset="0"/>
              </a:rPr>
              <a:t>Expresiones tales como bienestar social, servicios sociales, servicios de bienestar social, acción social, promoción social y asistencia social se utilizan a veces como conceptos equivalentes y otras con significados específicos para cada uno de ellos. </a:t>
            </a:r>
          </a:p>
          <a:p>
            <a:endParaRPr lang="es-E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92500" lnSpcReduction="10000"/>
          </a:bodyPr>
          <a:lstStyle/>
          <a:p>
            <a:pPr lvl="0" algn="just"/>
            <a:r>
              <a:rPr lang="es-ES" dirty="0" smtClean="0">
                <a:latin typeface="Times New Roman" pitchFamily="18" charset="0"/>
                <a:cs typeface="Times New Roman" pitchFamily="18" charset="0"/>
              </a:rPr>
              <a:t>Desarrollar el </a:t>
            </a:r>
            <a:r>
              <a:rPr lang="es-ES" b="1" dirty="0" smtClean="0">
                <a:solidFill>
                  <a:srgbClr val="FF0000"/>
                </a:solidFill>
                <a:latin typeface="Times New Roman" pitchFamily="18" charset="0"/>
                <a:cs typeface="Times New Roman" pitchFamily="18" charset="0"/>
              </a:rPr>
              <a:t>artículo 41 de la Constitución</a:t>
            </a:r>
            <a:r>
              <a:rPr lang="es-ES" b="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creando el sistema público de servicios sociales mediante la promoción de la Ley Básica de Servicios Sociales, que implica la reforma de la Seguridad Social al configurarse como un régimen público para todos los ciudadanos. </a:t>
            </a:r>
          </a:p>
          <a:p>
            <a:pPr lvl="0" algn="just"/>
            <a:r>
              <a:rPr lang="es-ES" dirty="0" smtClean="0">
                <a:latin typeface="Times New Roman" pitchFamily="18" charset="0"/>
                <a:cs typeface="Times New Roman" pitchFamily="18" charset="0"/>
              </a:rPr>
              <a:t>Hacer efectivo el principio de normalización e integración social mediante la atención a los interesados dentro de su propio entorno y medio habitual de vida, desarrollando un proceso paulatino de desinstitucionalización y máxima utilización de los recursos existentes en el medio familiar y comunitario. </a:t>
            </a:r>
          </a:p>
          <a:p>
            <a:endParaRPr lang="es-ES" dirty="0" smtClean="0">
              <a:latin typeface="Times New Roman" pitchFamily="18" charset="0"/>
              <a:cs typeface="Times New Roman" pitchFamily="18" charset="0"/>
            </a:endParaRPr>
          </a:p>
          <a:p>
            <a:endParaRPr lang="es-E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92500" lnSpcReduction="20000"/>
          </a:bodyPr>
          <a:lstStyle/>
          <a:p>
            <a:pPr lvl="0" algn="just"/>
            <a:r>
              <a:rPr lang="es-ES" dirty="0" smtClean="0">
                <a:latin typeface="Times New Roman" pitchFamily="18" charset="0"/>
                <a:cs typeface="Times New Roman" pitchFamily="18" charset="0"/>
              </a:rPr>
              <a:t>Reconducir los centros de internado actualmente existentes hacia la atención asistencial de aquellos beneficiarios que por su situación psicofísica y sus carencias </a:t>
            </a:r>
            <a:r>
              <a:rPr lang="es-ES" dirty="0" err="1" smtClean="0">
                <a:latin typeface="Times New Roman" pitchFamily="18" charset="0"/>
                <a:cs typeface="Times New Roman" pitchFamily="18" charset="0"/>
              </a:rPr>
              <a:t>sociofamiliares</a:t>
            </a:r>
            <a:r>
              <a:rPr lang="es-ES" dirty="0" smtClean="0">
                <a:latin typeface="Times New Roman" pitchFamily="18" charset="0"/>
                <a:cs typeface="Times New Roman" pitchFamily="18" charset="0"/>
              </a:rPr>
              <a:t> no tengan posibilidades de ser atendidos en su medio comunitario. </a:t>
            </a:r>
          </a:p>
          <a:p>
            <a:pPr lvl="0" algn="just"/>
            <a:r>
              <a:rPr lang="es-ES" dirty="0" smtClean="0">
                <a:latin typeface="Times New Roman" pitchFamily="18" charset="0"/>
                <a:cs typeface="Times New Roman" pitchFamily="18" charset="0"/>
              </a:rPr>
              <a:t>Potenciar diferentes programas específicos de actividades para conseguir una mayor participación de las personas que constituyen el grupo de la tercera edad. </a:t>
            </a:r>
          </a:p>
          <a:p>
            <a:pPr lvl="0" algn="just"/>
            <a:r>
              <a:rPr lang="es-ES" dirty="0" smtClean="0">
                <a:latin typeface="Times New Roman" pitchFamily="18" charset="0"/>
                <a:cs typeface="Times New Roman" pitchFamily="18" charset="0"/>
              </a:rPr>
              <a:t>Definir un nuevo sistema de ayuda a domicilio, buscando la máxima rentabilidad social y económica de los recursos dedicados a esta función.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85000" lnSpcReduction="10000"/>
          </a:bodyPr>
          <a:lstStyle/>
          <a:p>
            <a:pPr lvl="0" algn="just"/>
            <a:r>
              <a:rPr lang="es-ES" dirty="0" smtClean="0">
                <a:latin typeface="Times New Roman" pitchFamily="18" charset="0"/>
                <a:cs typeface="Times New Roman" pitchFamily="18" charset="0"/>
              </a:rPr>
              <a:t>Potenciar, en colaboración con los ayuntamientos, la creación de </a:t>
            </a:r>
            <a:r>
              <a:rPr lang="es-ES" dirty="0" err="1" smtClean="0">
                <a:latin typeface="Times New Roman" pitchFamily="18" charset="0"/>
                <a:cs typeface="Times New Roman" pitchFamily="18" charset="0"/>
              </a:rPr>
              <a:t>minirresidencias</a:t>
            </a:r>
            <a:r>
              <a:rPr lang="es-ES" dirty="0" smtClean="0">
                <a:latin typeface="Times New Roman" pitchFamily="18" charset="0"/>
                <a:cs typeface="Times New Roman" pitchFamily="18" charset="0"/>
              </a:rPr>
              <a:t>, de forma que se pueda integrar a los residentes válidos en su medio natural. </a:t>
            </a:r>
          </a:p>
          <a:p>
            <a:pPr algn="just">
              <a:buNone/>
            </a:pPr>
            <a:r>
              <a:rPr lang="es-ES" dirty="0" smtClean="0">
                <a:latin typeface="Times New Roman" pitchFamily="18" charset="0"/>
                <a:cs typeface="Times New Roman" pitchFamily="18" charset="0"/>
              </a:rPr>
              <a:t> </a:t>
            </a:r>
          </a:p>
          <a:p>
            <a:pPr algn="just">
              <a:buNone/>
            </a:pPr>
            <a:r>
              <a:rPr lang="es-ES" b="1" dirty="0" smtClean="0">
                <a:solidFill>
                  <a:srgbClr val="00B050"/>
                </a:solidFill>
                <a:latin typeface="Times New Roman" pitchFamily="18" charset="0"/>
                <a:cs typeface="Times New Roman" pitchFamily="18" charset="0"/>
              </a:rPr>
              <a:t>    Plan </a:t>
            </a:r>
            <a:r>
              <a:rPr lang="es-ES" b="1" dirty="0" smtClean="0">
                <a:solidFill>
                  <a:srgbClr val="00B050"/>
                </a:solidFill>
                <a:latin typeface="Times New Roman" pitchFamily="18" charset="0"/>
                <a:cs typeface="Times New Roman" pitchFamily="18" charset="0"/>
              </a:rPr>
              <a:t>Gerontológico Nacional. </a:t>
            </a:r>
          </a:p>
          <a:p>
            <a:pPr algn="just">
              <a:buNone/>
            </a:pPr>
            <a:r>
              <a:rPr lang="es-ES" dirty="0" smtClean="0">
                <a:latin typeface="Times New Roman" pitchFamily="18" charset="0"/>
                <a:cs typeface="Times New Roman" pitchFamily="18" charset="0"/>
              </a:rPr>
              <a:t> </a:t>
            </a:r>
          </a:p>
          <a:p>
            <a:pPr algn="just"/>
            <a:r>
              <a:rPr lang="es-ES" dirty="0" smtClean="0">
                <a:latin typeface="Times New Roman" pitchFamily="18" charset="0"/>
                <a:cs typeface="Times New Roman" pitchFamily="18" charset="0"/>
              </a:rPr>
              <a:t>Tras un período dilatado de preparación y elaboración, se publicó, en los primeros meses de 1993, el noveno y definitivo borrador del Plan Gerontológico Nacional, en el que han intervenido el Ministerio de Asuntos Sociales, el de Trabajo y Seguridad Social, y el de Sanidad y Consumo. </a:t>
            </a:r>
          </a:p>
          <a:p>
            <a:pPr algn="just"/>
            <a:endParaRPr lang="es-E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92500"/>
          </a:bodyPr>
          <a:lstStyle/>
          <a:p>
            <a:pPr algn="just">
              <a:buNone/>
            </a:pPr>
            <a:r>
              <a:rPr lang="es-ES" dirty="0" smtClean="0">
                <a:latin typeface="Times New Roman" pitchFamily="18" charset="0"/>
                <a:cs typeface="Times New Roman" pitchFamily="18" charset="0"/>
              </a:rPr>
              <a:t>    Consta </a:t>
            </a:r>
            <a:r>
              <a:rPr lang="es-ES" dirty="0" smtClean="0">
                <a:latin typeface="Times New Roman" pitchFamily="18" charset="0"/>
                <a:cs typeface="Times New Roman" pitchFamily="18" charset="0"/>
              </a:rPr>
              <a:t>de tres áreas: </a:t>
            </a:r>
            <a:endParaRPr lang="es-ES" dirty="0" smtClean="0">
              <a:latin typeface="Times New Roman" pitchFamily="18" charset="0"/>
              <a:cs typeface="Times New Roman" pitchFamily="18" charset="0"/>
            </a:endParaRPr>
          </a:p>
          <a:p>
            <a:pPr algn="just"/>
            <a:r>
              <a:rPr lang="es-ES" dirty="0" smtClean="0">
                <a:solidFill>
                  <a:srgbClr val="FF0000"/>
                </a:solidFill>
                <a:latin typeface="Times New Roman" pitchFamily="18" charset="0"/>
                <a:cs typeface="Times New Roman" pitchFamily="18" charset="0"/>
              </a:rPr>
              <a:t>área </a:t>
            </a:r>
            <a:r>
              <a:rPr lang="es-ES" dirty="0" smtClean="0">
                <a:solidFill>
                  <a:srgbClr val="FF0000"/>
                </a:solidFill>
                <a:latin typeface="Times New Roman" pitchFamily="18" charset="0"/>
                <a:cs typeface="Times New Roman" pitchFamily="18" charset="0"/>
              </a:rPr>
              <a:t>de pensiones, área de salud y asistencia social, </a:t>
            </a:r>
            <a:r>
              <a:rPr lang="es-ES" dirty="0" smtClean="0">
                <a:latin typeface="Times New Roman" pitchFamily="18" charset="0"/>
                <a:cs typeface="Times New Roman" pitchFamily="18" charset="0"/>
              </a:rPr>
              <a:t>en tanto que en la tercera área están incluidos los servicios sociales, cultura y ocio y participación. En el área de servicios sociales destacan</a:t>
            </a:r>
            <a:r>
              <a:rPr lang="es-ES" dirty="0" smtClean="0">
                <a:latin typeface="Times New Roman" pitchFamily="18" charset="0"/>
                <a:cs typeface="Times New Roman" pitchFamily="18" charset="0"/>
              </a:rPr>
              <a:t>:</a:t>
            </a:r>
          </a:p>
          <a:p>
            <a:pPr algn="just"/>
            <a:endParaRPr lang="es-ES" dirty="0" smtClean="0">
              <a:latin typeface="Times New Roman" pitchFamily="18" charset="0"/>
              <a:cs typeface="Times New Roman" pitchFamily="18" charset="0"/>
            </a:endParaRPr>
          </a:p>
          <a:p>
            <a:pPr lvl="0" algn="just"/>
            <a:r>
              <a:rPr lang="es-ES" dirty="0" smtClean="0">
                <a:latin typeface="Times New Roman" pitchFamily="18" charset="0"/>
                <a:cs typeface="Times New Roman" pitchFamily="18" charset="0"/>
              </a:rPr>
              <a:t>La </a:t>
            </a:r>
            <a:r>
              <a:rPr lang="es-ES" dirty="0" smtClean="0">
                <a:latin typeface="Times New Roman" pitchFamily="18" charset="0"/>
                <a:cs typeface="Times New Roman" pitchFamily="18" charset="0"/>
              </a:rPr>
              <a:t>creación de una unidad administrativa para la planificación, ejecución, seguimiento y evaluación del plan gerontológico. Creación de un centro de estudios, investigación y docencia. </a:t>
            </a:r>
            <a:endParaRPr lang="es-ES" dirty="0" smtClean="0">
              <a:latin typeface="Times New Roman" pitchFamily="18" charset="0"/>
              <a:cs typeface="Times New Roman" pitchFamily="18" charset="0"/>
            </a:endParaRPr>
          </a:p>
          <a:p>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lvl="0" algn="just">
              <a:buNone/>
            </a:pPr>
            <a:endParaRPr lang="es-ES" dirty="0" smtClean="0">
              <a:latin typeface="Times New Roman" pitchFamily="18" charset="0"/>
              <a:cs typeface="Times New Roman" pitchFamily="18" charset="0"/>
            </a:endParaRPr>
          </a:p>
          <a:p>
            <a:pPr lvl="0" algn="just"/>
            <a:endParaRPr lang="es-ES" dirty="0" smtClean="0">
              <a:latin typeface="Times New Roman" pitchFamily="18" charset="0"/>
              <a:cs typeface="Times New Roman" pitchFamily="18" charset="0"/>
            </a:endParaRPr>
          </a:p>
          <a:p>
            <a:pPr lvl="0" algn="just">
              <a:buNone/>
            </a:pPr>
            <a:endParaRPr lang="es-ES" dirty="0" smtClean="0">
              <a:latin typeface="Times New Roman" pitchFamily="18" charset="0"/>
              <a:cs typeface="Times New Roman" pitchFamily="18" charset="0"/>
            </a:endParaRPr>
          </a:p>
          <a:p>
            <a:pPr lvl="0" algn="just"/>
            <a:endParaRPr lang="es-ES" dirty="0" smtClean="0">
              <a:latin typeface="Times New Roman" pitchFamily="18" charset="0"/>
              <a:cs typeface="Times New Roman" pitchFamily="18" charset="0"/>
            </a:endParaRPr>
          </a:p>
          <a:p>
            <a:pPr lvl="0" algn="just"/>
            <a:r>
              <a:rPr lang="es-ES" dirty="0" smtClean="0">
                <a:latin typeface="Times New Roman" pitchFamily="18" charset="0"/>
                <a:cs typeface="Times New Roman" pitchFamily="18" charset="0"/>
              </a:rPr>
              <a:t>Establecimiento </a:t>
            </a:r>
            <a:r>
              <a:rPr lang="es-ES" dirty="0" smtClean="0">
                <a:latin typeface="Times New Roman" pitchFamily="18" charset="0"/>
                <a:cs typeface="Times New Roman" pitchFamily="18" charset="0"/>
              </a:rPr>
              <a:t>de las normas para la defensa de los derechos fundamentales de las personas mayores. Fomentar la solidaridad y el voluntariado en la sociedad y entre los grupos de ancianos. </a:t>
            </a:r>
          </a:p>
          <a:p>
            <a:endParaRPr lang="es-ES" dirty="0"/>
          </a:p>
        </p:txBody>
      </p:sp>
      <p:pic>
        <p:nvPicPr>
          <p:cNvPr id="4098" name="Picture 2" descr="C:\Users\EDUARDO\Desktop\DOCUMENTOS ESCRITORIO\CRISTINA DOCUMENTOS\imagesCA9QFIY4.jpg"/>
          <p:cNvPicPr>
            <a:picLocks noChangeAspect="1" noChangeArrowheads="1"/>
          </p:cNvPicPr>
          <p:nvPr/>
        </p:nvPicPr>
        <p:blipFill>
          <a:blip r:embed="rId2" cstate="print"/>
          <a:srcRect/>
          <a:stretch>
            <a:fillRect/>
          </a:stretch>
        </p:blipFill>
        <p:spPr bwMode="auto">
          <a:xfrm>
            <a:off x="2627784" y="836712"/>
            <a:ext cx="2952328" cy="1728192"/>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60640"/>
          </a:xfrm>
        </p:spPr>
        <p:txBody>
          <a:bodyPr>
            <a:normAutofit lnSpcReduction="10000"/>
          </a:bodyPr>
          <a:lstStyle/>
          <a:p>
            <a:pPr lvl="0" algn="just"/>
            <a:r>
              <a:rPr lang="es-ES" dirty="0" smtClean="0">
                <a:latin typeface="Times New Roman" pitchFamily="18" charset="0"/>
                <a:cs typeface="Times New Roman" pitchFamily="18" charset="0"/>
              </a:rPr>
              <a:t>Creación de áreas </a:t>
            </a:r>
            <a:r>
              <a:rPr lang="es-ES" dirty="0" smtClean="0">
                <a:latin typeface="Times New Roman" pitchFamily="18" charset="0"/>
                <a:cs typeface="Times New Roman" pitchFamily="18" charset="0"/>
              </a:rPr>
              <a:t>socio-sanitarias </a:t>
            </a:r>
            <a:r>
              <a:rPr lang="es-ES" dirty="0" smtClean="0">
                <a:latin typeface="Times New Roman" pitchFamily="18" charset="0"/>
                <a:cs typeface="Times New Roman" pitchFamily="18" charset="0"/>
              </a:rPr>
              <a:t>con criterios de acercamiento de los servicios y coordinación de las mismas. Desarrollar y generalizar prestaciones económicas individuales en situaciones de necesidad. </a:t>
            </a:r>
          </a:p>
          <a:p>
            <a:pPr lvl="0" algn="just"/>
            <a:r>
              <a:rPr lang="es-ES" dirty="0" smtClean="0">
                <a:latin typeface="Times New Roman" pitchFamily="18" charset="0"/>
                <a:cs typeface="Times New Roman" pitchFamily="18" charset="0"/>
              </a:rPr>
              <a:t>Conseguir que el domicilio de los ancianos reúna las condiciones necesarias de acceso, habitabilidad y servicios suficientes. Reservar en los proyectos de viviendas de protección oficial y sociales un mínimo del 3 %, con características arquitectónicas adecuadas a las personas de edad avanzada. </a:t>
            </a:r>
          </a:p>
          <a:p>
            <a:endParaRPr lang="es-E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lstStyle/>
          <a:p>
            <a:pPr algn="just"/>
            <a:r>
              <a:rPr lang="es-ES" dirty="0" smtClean="0">
                <a:latin typeface="Times New Roman" pitchFamily="18" charset="0"/>
                <a:cs typeface="Times New Roman" pitchFamily="18" charset="0"/>
              </a:rPr>
              <a:t>Establecimiento de un programa de viviendas tuteladas, apoyo de las iniciativas de experiencias de viviendas compartidas y desarrollar un programa experimental de “acogida familiar”.</a:t>
            </a:r>
            <a:endParaRPr lang="es-ES" dirty="0"/>
          </a:p>
        </p:txBody>
      </p:sp>
      <p:pic>
        <p:nvPicPr>
          <p:cNvPr id="4" name="3 Imagen" descr="untitled11.png"/>
          <p:cNvPicPr>
            <a:picLocks noChangeAspect="1"/>
          </p:cNvPicPr>
          <p:nvPr/>
        </p:nvPicPr>
        <p:blipFill>
          <a:blip r:embed="rId2" cstate="print"/>
          <a:stretch>
            <a:fillRect/>
          </a:stretch>
        </p:blipFill>
        <p:spPr>
          <a:xfrm>
            <a:off x="5004048" y="3356992"/>
            <a:ext cx="2592288" cy="2880320"/>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6048672"/>
          </a:xfrm>
        </p:spPr>
        <p:txBody>
          <a:bodyPr>
            <a:normAutofit/>
          </a:bodyPr>
          <a:lstStyle/>
          <a:p>
            <a:pPr lvl="0" algn="just"/>
            <a:r>
              <a:rPr lang="es-ES" dirty="0" smtClean="0">
                <a:latin typeface="Times New Roman" pitchFamily="18" charset="0"/>
                <a:cs typeface="Times New Roman" pitchFamily="18" charset="0"/>
              </a:rPr>
              <a:t>Generalización y cualificación del servicio de ayuda a domicilio. Servicio de </a:t>
            </a:r>
            <a:r>
              <a:rPr lang="es-ES" dirty="0" err="1" smtClean="0">
                <a:latin typeface="Times New Roman" pitchFamily="18" charset="0"/>
                <a:cs typeface="Times New Roman" pitchFamily="18" charset="0"/>
              </a:rPr>
              <a:t>teleasistencia</a:t>
            </a:r>
            <a:r>
              <a:rPr lang="es-ES" dirty="0" smtClean="0">
                <a:latin typeface="Times New Roman" pitchFamily="18" charset="0"/>
                <a:cs typeface="Times New Roman" pitchFamily="18" charset="0"/>
              </a:rPr>
              <a:t> (12 % de los ancianos que viven solos). Extender la red de hogares y clubes (1 hogar por cada 2.500 personas). Establecimiento de comidas y lavandería a domicilio. </a:t>
            </a:r>
          </a:p>
          <a:p>
            <a:pPr lvl="0" algn="just"/>
            <a:r>
              <a:rPr lang="es-ES" dirty="0" smtClean="0">
                <a:latin typeface="Times New Roman" pitchFamily="18" charset="0"/>
                <a:cs typeface="Times New Roman" pitchFamily="18" charset="0"/>
              </a:rPr>
              <a:t>Fomentar la ayuda a las familias que cuidan a alguna persona de edad avanzada. Favorecer la autonomía de los ancianos incapacitados mediante el uso de ayudas técnicas y nuevas tecnologías.</a:t>
            </a:r>
          </a:p>
          <a:p>
            <a:endParaRPr lang="es-E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algn="just"/>
            <a:r>
              <a:rPr lang="es-ES" dirty="0" smtClean="0">
                <a:latin typeface="Times New Roman" pitchFamily="18" charset="0"/>
                <a:cs typeface="Times New Roman" pitchFamily="18" charset="0"/>
              </a:rPr>
              <a:t>Suprimir las barreras en los edificios públicos y en las ciudades. Impulsar que los medios de transporte públicos sean accesibles a las personas de edad avanzada. </a:t>
            </a:r>
          </a:p>
          <a:p>
            <a:pPr lvl="0" algn="just"/>
            <a:r>
              <a:rPr lang="es-ES" dirty="0" smtClean="0">
                <a:latin typeface="Times New Roman" pitchFamily="18" charset="0"/>
                <a:cs typeface="Times New Roman" pitchFamily="18" charset="0"/>
              </a:rPr>
              <a:t>Garantizar una plaza de residencia a todo anciano dependiente o </a:t>
            </a:r>
            <a:r>
              <a:rPr lang="es-ES" dirty="0" err="1" smtClean="0">
                <a:latin typeface="Times New Roman" pitchFamily="18" charset="0"/>
                <a:cs typeface="Times New Roman" pitchFamily="18" charset="0"/>
              </a:rPr>
              <a:t>semidependiente</a:t>
            </a:r>
            <a:r>
              <a:rPr lang="es-ES" dirty="0" smtClean="0">
                <a:latin typeface="Times New Roman" pitchFamily="18" charset="0"/>
                <a:cs typeface="Times New Roman" pitchFamily="18" charset="0"/>
              </a:rPr>
              <a:t> en situación de necesidad. Las residencias tendrán un marco sectorial de tamaño medio o pequeño, con una proporción de 3,5 plazas por 100 personas mayores de 65 años. </a:t>
            </a:r>
            <a:endParaRPr lang="es-ES"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lstStyle/>
          <a:p>
            <a:pPr lvl="0" algn="just"/>
            <a:r>
              <a:rPr lang="es-ES" dirty="0" smtClean="0">
                <a:latin typeface="Times New Roman" pitchFamily="18" charset="0"/>
                <a:cs typeface="Times New Roman" pitchFamily="18" charset="0"/>
              </a:rPr>
              <a:t>Establecimiento sobre normativa de requisitos mínimos y para el buen funcionamiento de los servicios e infraestructuras de material y humanos de las residencias. Desarrollo y difusión del programa de termalismo social del </a:t>
            </a:r>
            <a:r>
              <a:rPr lang="es-ES" dirty="0" smtClean="0">
                <a:latin typeface="Times New Roman" pitchFamily="18" charset="0"/>
                <a:cs typeface="Times New Roman" pitchFamily="18" charset="0"/>
              </a:rPr>
              <a:t>IMSERSO</a:t>
            </a:r>
            <a:r>
              <a:rPr lang="es-ES" dirty="0" smtClean="0">
                <a:latin typeface="Times New Roman" pitchFamily="18" charset="0"/>
                <a:cs typeface="Times New Roman" pitchFamily="18" charset="0"/>
              </a:rPr>
              <a:t>. </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r>
              <a:rPr lang="es-ES" dirty="0" smtClean="0">
                <a:latin typeface="Times New Roman" pitchFamily="18" charset="0"/>
                <a:cs typeface="Times New Roman" pitchFamily="18" charset="0"/>
              </a:rPr>
              <a:t>En los últimos años encontramos mayor concordancia en los términos utilizados, pero todavía no se ha llegado a un nivel satisfactorio</a:t>
            </a:r>
            <a:r>
              <a:rPr lang="es-ES" dirty="0" smtClean="0">
                <a:latin typeface="Times New Roman" pitchFamily="18" charset="0"/>
                <a:cs typeface="Times New Roman" pitchFamily="18" charset="0"/>
              </a:rPr>
              <a:t>.</a:t>
            </a:r>
          </a:p>
          <a:p>
            <a:pPr algn="just"/>
            <a:endParaRPr lang="es-ES" dirty="0" smtClean="0">
              <a:latin typeface="Times New Roman" pitchFamily="18" charset="0"/>
              <a:cs typeface="Times New Roman" pitchFamily="18" charset="0"/>
            </a:endParaRPr>
          </a:p>
          <a:p>
            <a:pPr algn="just"/>
            <a:endParaRPr lang="es-ES" dirty="0" smtClean="0">
              <a:latin typeface="Times New Roman" pitchFamily="18" charset="0"/>
              <a:cs typeface="Times New Roman" pitchFamily="18" charset="0"/>
            </a:endParaRPr>
          </a:p>
          <a:p>
            <a:pPr algn="just"/>
            <a:endParaRPr lang="es-ES" dirty="0"/>
          </a:p>
        </p:txBody>
      </p:sp>
      <p:pic>
        <p:nvPicPr>
          <p:cNvPr id="4" name="Picture 2" descr="Hombre empujando una silla de ruedas con la persona sentada en ella con la pierna lesionada Icono Gratis"/>
          <p:cNvPicPr>
            <a:picLocks noChangeAspect="1" noChangeArrowheads="1"/>
          </p:cNvPicPr>
          <p:nvPr/>
        </p:nvPicPr>
        <p:blipFill>
          <a:blip r:embed="rId2" cstate="print"/>
          <a:srcRect/>
          <a:stretch>
            <a:fillRect/>
          </a:stretch>
        </p:blipFill>
        <p:spPr bwMode="auto">
          <a:xfrm>
            <a:off x="2915816" y="2636912"/>
            <a:ext cx="3816424" cy="3240360"/>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accent3">
                    <a:lumMod val="75000"/>
                  </a:schemeClr>
                </a:solidFill>
                <a:latin typeface="Times New Roman" pitchFamily="18" charset="0"/>
                <a:cs typeface="Times New Roman" pitchFamily="18" charset="0"/>
              </a:rPr>
              <a:t>BIBLIOGRAFÍA</a:t>
            </a:r>
            <a:endParaRPr lang="es-ES" b="1" dirty="0">
              <a:solidFill>
                <a:schemeClr val="accent3">
                  <a:lumMod val="75000"/>
                </a:schemeClr>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r>
              <a:rPr lang="es-ES" sz="2800" dirty="0" smtClean="0">
                <a:latin typeface="Times New Roman" pitchFamily="18" charset="0"/>
                <a:cs typeface="Times New Roman" pitchFamily="18" charset="0"/>
              </a:rPr>
              <a:t>Atención a la dependencia y promoción de la autonomía personal. Agencia de Servicios Sociales y Dependencia de Andalucía. Consejería de Igualdad y Políticas Sociales. Junta de Andalucía.</a:t>
            </a:r>
          </a:p>
          <a:p>
            <a:pPr algn="just"/>
            <a:r>
              <a:rPr lang="es-ES" sz="2800" dirty="0" smtClean="0">
                <a:latin typeface="Times New Roman" pitchFamily="18" charset="0"/>
                <a:cs typeface="Times New Roman" pitchFamily="18" charset="0"/>
              </a:rPr>
              <a:t>Índice </a:t>
            </a:r>
            <a:r>
              <a:rPr lang="es-ES" sz="2800" dirty="0" smtClean="0">
                <a:latin typeface="Times New Roman" pitchFamily="18" charset="0"/>
                <a:cs typeface="Times New Roman" pitchFamily="18" charset="0"/>
              </a:rPr>
              <a:t>de </a:t>
            </a:r>
            <a:r>
              <a:rPr lang="es-ES" sz="2800" dirty="0" err="1" smtClean="0">
                <a:latin typeface="Times New Roman" pitchFamily="18" charset="0"/>
                <a:cs typeface="Times New Roman" pitchFamily="18" charset="0"/>
              </a:rPr>
              <a:t>Barthel</a:t>
            </a:r>
            <a:r>
              <a:rPr lang="es-ES" sz="2800" dirty="0" smtClean="0">
                <a:latin typeface="Times New Roman" pitchFamily="18" charset="0"/>
                <a:cs typeface="Times New Roman" pitchFamily="18" charset="0"/>
              </a:rPr>
              <a:t>. MAHONEY, F. I.; BARTHEL, D.W. (1965) “</a:t>
            </a:r>
            <a:r>
              <a:rPr lang="es-ES" sz="2800" dirty="0" err="1" smtClean="0">
                <a:latin typeface="Times New Roman" pitchFamily="18" charset="0"/>
                <a:cs typeface="Times New Roman" pitchFamily="18" charset="0"/>
              </a:rPr>
              <a:t>Functional</a:t>
            </a:r>
            <a:r>
              <a:rPr lang="es-ES" sz="2800" dirty="0" smtClean="0">
                <a:latin typeface="Times New Roman" pitchFamily="18" charset="0"/>
                <a:cs typeface="Times New Roman" pitchFamily="18" charset="0"/>
              </a:rPr>
              <a:t> </a:t>
            </a:r>
            <a:r>
              <a:rPr lang="es-ES" sz="2800" dirty="0" err="1" smtClean="0">
                <a:latin typeface="Times New Roman" pitchFamily="18" charset="0"/>
                <a:cs typeface="Times New Roman" pitchFamily="18" charset="0"/>
              </a:rPr>
              <a:t>evaluation:The</a:t>
            </a:r>
            <a:r>
              <a:rPr lang="es-ES" sz="2800" dirty="0" smtClean="0">
                <a:latin typeface="Times New Roman" pitchFamily="18" charset="0"/>
                <a:cs typeface="Times New Roman" pitchFamily="18" charset="0"/>
              </a:rPr>
              <a:t> </a:t>
            </a:r>
            <a:r>
              <a:rPr lang="es-ES" sz="2800" dirty="0" err="1" smtClean="0">
                <a:latin typeface="Times New Roman" pitchFamily="18" charset="0"/>
                <a:cs typeface="Times New Roman" pitchFamily="18" charset="0"/>
              </a:rPr>
              <a:t>Barthel</a:t>
            </a:r>
            <a:r>
              <a:rPr lang="es-ES" sz="2800" dirty="0" smtClean="0">
                <a:latin typeface="Times New Roman" pitchFamily="18" charset="0"/>
                <a:cs typeface="Times New Roman" pitchFamily="18" charset="0"/>
              </a:rPr>
              <a:t> </a:t>
            </a:r>
            <a:r>
              <a:rPr lang="es-ES" sz="2800" dirty="0" err="1" smtClean="0">
                <a:latin typeface="Times New Roman" pitchFamily="18" charset="0"/>
                <a:cs typeface="Times New Roman" pitchFamily="18" charset="0"/>
              </a:rPr>
              <a:t>Index</a:t>
            </a:r>
            <a:r>
              <a:rPr lang="es-ES" sz="2800" dirty="0" smtClean="0">
                <a:latin typeface="Times New Roman" pitchFamily="18" charset="0"/>
                <a:cs typeface="Times New Roman" pitchFamily="18" charset="0"/>
              </a:rPr>
              <a:t>”, </a:t>
            </a:r>
            <a:r>
              <a:rPr lang="es-ES" sz="2800" i="1" dirty="0" smtClean="0">
                <a:latin typeface="Times New Roman" pitchFamily="18" charset="0"/>
                <a:cs typeface="Times New Roman" pitchFamily="18" charset="0"/>
              </a:rPr>
              <a:t>Maryland </a:t>
            </a:r>
            <a:r>
              <a:rPr lang="es-ES" sz="2800" i="1" dirty="0" err="1" smtClean="0">
                <a:latin typeface="Times New Roman" pitchFamily="18" charset="0"/>
                <a:cs typeface="Times New Roman" pitchFamily="18" charset="0"/>
              </a:rPr>
              <a:t>State</a:t>
            </a:r>
            <a:r>
              <a:rPr lang="es-ES" sz="2800" i="1" dirty="0" smtClean="0">
                <a:latin typeface="Times New Roman" pitchFamily="18" charset="0"/>
                <a:cs typeface="Times New Roman" pitchFamily="18" charset="0"/>
              </a:rPr>
              <a:t> </a:t>
            </a:r>
            <a:r>
              <a:rPr lang="es-ES" sz="2800" i="1" dirty="0" err="1" smtClean="0">
                <a:latin typeface="Times New Roman" pitchFamily="18" charset="0"/>
                <a:cs typeface="Times New Roman" pitchFamily="18" charset="0"/>
              </a:rPr>
              <a:t>Medical</a:t>
            </a:r>
            <a:r>
              <a:rPr lang="es-ES" sz="2800" i="1" dirty="0" smtClean="0">
                <a:latin typeface="Times New Roman" pitchFamily="18" charset="0"/>
                <a:cs typeface="Times New Roman" pitchFamily="18" charset="0"/>
              </a:rPr>
              <a:t> </a:t>
            </a:r>
            <a:r>
              <a:rPr lang="es-ES" sz="2800" i="1" dirty="0" err="1" smtClean="0">
                <a:latin typeface="Times New Roman" pitchFamily="18" charset="0"/>
                <a:cs typeface="Times New Roman" pitchFamily="18" charset="0"/>
              </a:rPr>
              <a:t>Journal</a:t>
            </a:r>
            <a:r>
              <a:rPr lang="es-ES" sz="2800" i="1" dirty="0" smtClean="0">
                <a:latin typeface="Times New Roman" pitchFamily="18" charset="0"/>
                <a:cs typeface="Times New Roman" pitchFamily="18" charset="0"/>
              </a:rPr>
              <a:t>, núm. 14, páginas 61-65. </a:t>
            </a:r>
            <a:r>
              <a:rPr lang="es-ES" sz="2800" i="1" dirty="0" smtClean="0">
                <a:latin typeface="Times New Roman" pitchFamily="18" charset="0"/>
                <a:cs typeface="Times New Roman" pitchFamily="18" charset="0"/>
                <a:hlinkClick r:id="rId2"/>
              </a:rPr>
              <a:t>http://</a:t>
            </a:r>
            <a:r>
              <a:rPr lang="es-ES" sz="2800" i="1" dirty="0" smtClean="0">
                <a:latin typeface="Times New Roman" pitchFamily="18" charset="0"/>
                <a:cs typeface="Times New Roman" pitchFamily="18" charset="0"/>
                <a:hlinkClick r:id="rId2"/>
              </a:rPr>
              <a:t>www.hipocampo.org/Barthel</a:t>
            </a:r>
            <a:endParaRPr lang="es-ES" sz="2800" i="1" dirty="0" smtClean="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lstStyle/>
          <a:p>
            <a:r>
              <a:rPr lang="es-ES" i="1" dirty="0" smtClean="0">
                <a:latin typeface="Arial" pitchFamily="34" charset="0"/>
                <a:cs typeface="Arial" pitchFamily="34" charset="0"/>
              </a:rPr>
              <a:t>Plan de Atención a Cuidadores Familiares en Andalucía, </a:t>
            </a:r>
            <a:r>
              <a:rPr lang="es-ES" dirty="0" smtClean="0">
                <a:latin typeface="Arial" pitchFamily="34" charset="0"/>
                <a:cs typeface="Arial" pitchFamily="34" charset="0"/>
              </a:rPr>
              <a:t>2005 (Dirección Regional de Desarrollo e Innovación en Cuidados. Dirección General de Asistencia Sanitaria). Consejería de Salud, Junta de Andalucía.</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60640"/>
          </a:xfrm>
        </p:spPr>
        <p:txBody>
          <a:bodyPr>
            <a:normAutofit fontScale="92500" lnSpcReduction="20000"/>
          </a:bodyPr>
          <a:lstStyle/>
          <a:p>
            <a:pPr algn="just"/>
            <a:r>
              <a:rPr lang="es-ES" dirty="0" smtClean="0"/>
              <a:t>La expresión servicios sociales, en su acepción específica, se utiliza para designar “aquellas actividades organizadas cuyo objetivo es ayudar a la adaptación mutua entre los individuos y su ambiente social”. </a:t>
            </a:r>
          </a:p>
          <a:p>
            <a:pPr algn="just">
              <a:buNone/>
            </a:pPr>
            <a:endParaRPr lang="es-ES" dirty="0" smtClean="0"/>
          </a:p>
          <a:p>
            <a:pPr algn="just"/>
            <a:r>
              <a:rPr lang="es-ES" dirty="0" smtClean="0"/>
              <a:t>Hay asimismo otras definiciones, como la de la Carta Social Europea (1961) del Consejo de Europa. Define los servicios sociales como “</a:t>
            </a:r>
            <a:r>
              <a:rPr lang="es-ES" dirty="0" smtClean="0">
                <a:solidFill>
                  <a:srgbClr val="FF0000"/>
                </a:solidFill>
              </a:rPr>
              <a:t>servicios</a:t>
            </a:r>
            <a:r>
              <a:rPr lang="es-ES" dirty="0" smtClean="0"/>
              <a:t> que, utilizando </a:t>
            </a:r>
            <a:r>
              <a:rPr lang="es-ES" dirty="0" smtClean="0">
                <a:solidFill>
                  <a:srgbClr val="FF0000"/>
                </a:solidFill>
              </a:rPr>
              <a:t>métodos de trabajo social</a:t>
            </a:r>
            <a:r>
              <a:rPr lang="es-ES" dirty="0" smtClean="0"/>
              <a:t>, contribuyen al </a:t>
            </a:r>
            <a:r>
              <a:rPr lang="es-ES" dirty="0" smtClean="0">
                <a:solidFill>
                  <a:srgbClr val="FF0000"/>
                </a:solidFill>
              </a:rPr>
              <a:t>bienestar y al desarrollo de los individuos y de los grupos </a:t>
            </a:r>
            <a:r>
              <a:rPr lang="es-ES" dirty="0" smtClean="0"/>
              <a:t>en la comunidad y a su adaptación al entorno social”. </a:t>
            </a:r>
          </a:p>
          <a:p>
            <a:pPr>
              <a:buNone/>
            </a:pPr>
            <a:r>
              <a:rPr lang="es-ES" dirty="0" smtClean="0"/>
              <a:t> </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accent3">
                    <a:lumMod val="75000"/>
                  </a:schemeClr>
                </a:solidFill>
              </a:rPr>
              <a:t>PRINCIPIOS </a:t>
            </a:r>
            <a:r>
              <a:rPr lang="es-ES" b="1" dirty="0" smtClean="0">
                <a:solidFill>
                  <a:schemeClr val="accent3">
                    <a:lumMod val="75000"/>
                  </a:schemeClr>
                </a:solidFill>
              </a:rPr>
              <a:t>GENERALES</a:t>
            </a:r>
            <a:endParaRPr lang="es-ES" dirty="0">
              <a:solidFill>
                <a:schemeClr val="accent3">
                  <a:lumMod val="75000"/>
                </a:schemeClr>
              </a:solidFill>
            </a:endParaRPr>
          </a:p>
        </p:txBody>
      </p:sp>
      <p:sp>
        <p:nvSpPr>
          <p:cNvPr id="3" name="2 Marcador de contenido"/>
          <p:cNvSpPr>
            <a:spLocks noGrp="1"/>
          </p:cNvSpPr>
          <p:nvPr>
            <p:ph idx="1"/>
          </p:nvPr>
        </p:nvSpPr>
        <p:spPr>
          <a:xfrm>
            <a:off x="457200" y="1268760"/>
            <a:ext cx="8229600" cy="5328592"/>
          </a:xfrm>
        </p:spPr>
        <p:txBody>
          <a:bodyPr>
            <a:normAutofit fontScale="92500" lnSpcReduction="10000"/>
          </a:bodyPr>
          <a:lstStyle/>
          <a:p>
            <a:pPr algn="just">
              <a:buNone/>
            </a:pPr>
            <a:r>
              <a:rPr lang="es-ES" dirty="0" smtClean="0">
                <a:latin typeface="Times New Roman" pitchFamily="18" charset="0"/>
                <a:cs typeface="Times New Roman" pitchFamily="18" charset="0"/>
              </a:rPr>
              <a:t> </a:t>
            </a:r>
          </a:p>
          <a:p>
            <a:pPr algn="just"/>
            <a:r>
              <a:rPr lang="es-ES" dirty="0" smtClean="0">
                <a:latin typeface="Times New Roman" pitchFamily="18" charset="0"/>
                <a:cs typeface="Times New Roman" pitchFamily="18" charset="0"/>
              </a:rPr>
              <a:t>Toda política de servicios sociales debe estar enmarcada en una política más general de bienestar social, cuyos principios básicos deben responder a los siguientes criterios: </a:t>
            </a:r>
          </a:p>
          <a:p>
            <a:pPr algn="just">
              <a:buNone/>
            </a:pPr>
            <a:r>
              <a:rPr lang="es-ES" dirty="0" smtClean="0">
                <a:latin typeface="Times New Roman" pitchFamily="18" charset="0"/>
                <a:cs typeface="Times New Roman" pitchFamily="18" charset="0"/>
              </a:rPr>
              <a:t> </a:t>
            </a:r>
          </a:p>
          <a:p>
            <a:pPr lvl="0" algn="just"/>
            <a:r>
              <a:rPr lang="es-ES" b="1" dirty="0" smtClean="0">
                <a:solidFill>
                  <a:srgbClr val="FF0000"/>
                </a:solidFill>
                <a:latin typeface="Times New Roman" pitchFamily="18" charset="0"/>
                <a:cs typeface="Times New Roman" pitchFamily="18" charset="0"/>
              </a:rPr>
              <a:t>Universalidad</a:t>
            </a:r>
            <a:r>
              <a:rPr lang="es-ES" dirty="0" smtClean="0">
                <a:solidFill>
                  <a:srgbClr val="FF0000"/>
                </a:solidFill>
                <a:latin typeface="Times New Roman" pitchFamily="18" charset="0"/>
                <a:cs typeface="Times New Roman" pitchFamily="18" charset="0"/>
              </a:rPr>
              <a:t>. </a:t>
            </a:r>
            <a:r>
              <a:rPr lang="es-ES" dirty="0" smtClean="0">
                <a:latin typeface="Times New Roman" pitchFamily="18" charset="0"/>
                <a:cs typeface="Times New Roman" pitchFamily="18" charset="0"/>
              </a:rPr>
              <a:t>Los servicios sociales deben estar abiertos a la totalidad de personas y grupos. </a:t>
            </a:r>
          </a:p>
          <a:p>
            <a:pPr lvl="0" algn="just"/>
            <a:r>
              <a:rPr lang="es-ES" b="1" dirty="0" smtClean="0">
                <a:solidFill>
                  <a:srgbClr val="FF0000"/>
                </a:solidFill>
                <a:latin typeface="Times New Roman" pitchFamily="18" charset="0"/>
                <a:cs typeface="Times New Roman" pitchFamily="18" charset="0"/>
              </a:rPr>
              <a:t>Normalización</a:t>
            </a:r>
            <a:r>
              <a:rPr lang="es-ES" dirty="0" smtClean="0">
                <a:solidFill>
                  <a:srgbClr val="FF0000"/>
                </a:solidFill>
                <a:latin typeface="Times New Roman" pitchFamily="18" charset="0"/>
                <a:cs typeface="Times New Roman" pitchFamily="18" charset="0"/>
              </a:rPr>
              <a:t>. </a:t>
            </a:r>
            <a:r>
              <a:rPr lang="es-ES" dirty="0" smtClean="0">
                <a:latin typeface="Times New Roman" pitchFamily="18" charset="0"/>
                <a:cs typeface="Times New Roman" pitchFamily="18" charset="0"/>
              </a:rPr>
              <a:t>La atención a individuos, grupos y sectores que padecen dificultades objetivas que dificultan su integración a la </a:t>
            </a:r>
            <a:r>
              <a:rPr lang="es-ES" dirty="0" smtClean="0">
                <a:latin typeface="Times New Roman" pitchFamily="18" charset="0"/>
                <a:cs typeface="Times New Roman" pitchFamily="18" charset="0"/>
              </a:rPr>
              <a:t>comunidad.</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accent3">
                    <a:lumMod val="75000"/>
                  </a:schemeClr>
                </a:solidFill>
              </a:rPr>
              <a:t>PRINCIPIOS GENERALES</a:t>
            </a:r>
            <a:endParaRPr lang="es-ES" dirty="0">
              <a:solidFill>
                <a:schemeClr val="accent3">
                  <a:lumMod val="75000"/>
                </a:schemeClr>
              </a:solidFill>
            </a:endParaRPr>
          </a:p>
        </p:txBody>
      </p:sp>
      <p:sp>
        <p:nvSpPr>
          <p:cNvPr id="3" name="2 Marcador de contenido"/>
          <p:cNvSpPr>
            <a:spLocks noGrp="1"/>
          </p:cNvSpPr>
          <p:nvPr>
            <p:ph idx="1"/>
          </p:nvPr>
        </p:nvSpPr>
        <p:spPr>
          <a:xfrm>
            <a:off x="457200" y="1556792"/>
            <a:ext cx="8229600" cy="4569371"/>
          </a:xfrm>
        </p:spPr>
        <p:txBody>
          <a:bodyPr>
            <a:normAutofit/>
          </a:bodyPr>
          <a:lstStyle/>
          <a:p>
            <a:pPr lvl="0" algn="just"/>
            <a:r>
              <a:rPr lang="es-ES" sz="2800" dirty="0" smtClean="0">
                <a:latin typeface="Times New Roman" pitchFamily="18" charset="0"/>
                <a:cs typeface="Times New Roman" pitchFamily="18" charset="0"/>
              </a:rPr>
              <a:t>Se </a:t>
            </a:r>
            <a:r>
              <a:rPr lang="es-ES" sz="2800" dirty="0" smtClean="0">
                <a:latin typeface="Times New Roman" pitchFamily="18" charset="0"/>
                <a:cs typeface="Times New Roman" pitchFamily="18" charset="0"/>
              </a:rPr>
              <a:t>facilitará preferentemente a través de los cauces normales que la sociedad utiliza para la satisfacción de sus necesidades, eliminando, dentro de lo posible, la utilización de servicios o centros que, sobre la base de su consideración de especiales o diferenciados, establezcan modos de vida y ambientes cerrados que aíslan al individuo de su comunidad y dificultan a largo plazo una plena integración social. </a:t>
            </a:r>
          </a:p>
          <a:p>
            <a:pPr algn="just">
              <a:buNone/>
            </a:pPr>
            <a:r>
              <a:rPr lang="es-ES" dirty="0" smtClean="0">
                <a:latin typeface="Times New Roman" pitchFamily="18" charset="0"/>
                <a:cs typeface="Times New Roman" pitchFamily="18" charset="0"/>
              </a:rPr>
              <a:t> </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accent3">
                    <a:lumMod val="75000"/>
                  </a:schemeClr>
                </a:solidFill>
              </a:rPr>
              <a:t>PRINCIPIOS </a:t>
            </a:r>
            <a:r>
              <a:rPr lang="es-ES" b="1" dirty="0" smtClean="0">
                <a:solidFill>
                  <a:schemeClr val="accent3">
                    <a:lumMod val="75000"/>
                  </a:schemeClr>
                </a:solidFill>
              </a:rPr>
              <a:t>GENERALES</a:t>
            </a:r>
            <a:endParaRPr lang="es-ES" dirty="0">
              <a:solidFill>
                <a:schemeClr val="accent3">
                  <a:lumMod val="75000"/>
                </a:schemeClr>
              </a:solidFill>
            </a:endParaRPr>
          </a:p>
        </p:txBody>
      </p:sp>
      <p:sp>
        <p:nvSpPr>
          <p:cNvPr id="3" name="2 Marcador de contenido"/>
          <p:cNvSpPr>
            <a:spLocks noGrp="1"/>
          </p:cNvSpPr>
          <p:nvPr>
            <p:ph idx="1"/>
          </p:nvPr>
        </p:nvSpPr>
        <p:spPr>
          <a:xfrm>
            <a:off x="457200" y="1340768"/>
            <a:ext cx="8229600" cy="4785395"/>
          </a:xfrm>
        </p:spPr>
        <p:txBody>
          <a:bodyPr>
            <a:normAutofit fontScale="85000" lnSpcReduction="20000"/>
          </a:bodyPr>
          <a:lstStyle/>
          <a:p>
            <a:pPr lvl="0" algn="just"/>
            <a:r>
              <a:rPr lang="es-ES" b="1" dirty="0" smtClean="0">
                <a:solidFill>
                  <a:srgbClr val="FF0000"/>
                </a:solidFill>
                <a:latin typeface="Times New Roman" pitchFamily="18" charset="0"/>
                <a:cs typeface="Times New Roman" pitchFamily="18" charset="0"/>
              </a:rPr>
              <a:t>Racionalidad</a:t>
            </a:r>
            <a:r>
              <a:rPr lang="es-ES" dirty="0" smtClean="0">
                <a:solidFill>
                  <a:srgbClr val="FF0000"/>
                </a:solidFill>
                <a:latin typeface="Times New Roman" pitchFamily="18" charset="0"/>
                <a:cs typeface="Times New Roman" pitchFamily="18" charset="0"/>
              </a:rPr>
              <a:t>. </a:t>
            </a:r>
            <a:r>
              <a:rPr lang="es-ES" dirty="0" smtClean="0">
                <a:latin typeface="Times New Roman" pitchFamily="18" charset="0"/>
                <a:cs typeface="Times New Roman" pitchFamily="18" charset="0"/>
              </a:rPr>
              <a:t>Hay que racionalizar la actuación, tanto de la administración como de las instituciones sociales, partiendo de claros criterios de planificación y de coordinación. </a:t>
            </a:r>
          </a:p>
          <a:p>
            <a:pPr lvl="0" algn="just"/>
            <a:r>
              <a:rPr lang="es-ES" b="1" dirty="0" smtClean="0">
                <a:solidFill>
                  <a:srgbClr val="FF0000"/>
                </a:solidFill>
                <a:latin typeface="Times New Roman" pitchFamily="18" charset="0"/>
                <a:cs typeface="Times New Roman" pitchFamily="18" charset="0"/>
              </a:rPr>
              <a:t>Descentralización</a:t>
            </a:r>
            <a:r>
              <a:rPr lang="es-ES" dirty="0" smtClean="0">
                <a:latin typeface="Times New Roman" pitchFamily="18" charset="0"/>
                <a:cs typeface="Times New Roman" pitchFamily="18" charset="0"/>
              </a:rPr>
              <a:t>. La mayor cercanía de los servicios a las personas y comunidades concretas que los demanden permite, además de un mejor conocimiento de los problemas, la adecuación de necesidades y una mayor posibilidad de participación directa de la comunidad en la toma de decisiones. </a:t>
            </a:r>
          </a:p>
          <a:p>
            <a:pPr lvl="0" algn="just"/>
            <a:r>
              <a:rPr lang="es-ES" b="1" dirty="0" smtClean="0">
                <a:solidFill>
                  <a:srgbClr val="FF0000"/>
                </a:solidFill>
                <a:latin typeface="Times New Roman" pitchFamily="18" charset="0"/>
                <a:cs typeface="Times New Roman" pitchFamily="18" charset="0"/>
              </a:rPr>
              <a:t>Participación</a:t>
            </a:r>
            <a:r>
              <a:rPr lang="es-ES" dirty="0" smtClean="0">
                <a:solidFill>
                  <a:srgbClr val="FF0000"/>
                </a:solidFill>
                <a:latin typeface="Times New Roman" pitchFamily="18" charset="0"/>
                <a:cs typeface="Times New Roman" pitchFamily="18" charset="0"/>
              </a:rPr>
              <a:t>. </a:t>
            </a:r>
            <a:r>
              <a:rPr lang="es-ES" dirty="0" smtClean="0">
                <a:latin typeface="Times New Roman" pitchFamily="18" charset="0"/>
                <a:cs typeface="Times New Roman" pitchFamily="18" charset="0"/>
              </a:rPr>
              <a:t>Los individuos, grupos y comunidades participarán en la democratización, planificación, gestión y control de los bienes sociales. </a:t>
            </a:r>
          </a:p>
          <a:p>
            <a:endParaRPr lang="es-ES" dirty="0"/>
          </a:p>
        </p:txBody>
      </p:sp>
    </p:spTree>
  </p:cSld>
  <p:clrMapOvr>
    <a:masterClrMapping/>
  </p:clrMapOvr>
</p:sld>
</file>

<file path=ppt/theme/theme1.xml><?xml version="1.0" encoding="utf-8"?>
<a:theme xmlns:a="http://schemas.openxmlformats.org/drawingml/2006/main" name="Tema de Office">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2257</Words>
  <Application>Microsoft Office PowerPoint</Application>
  <PresentationFormat>Presentación en pantalla (4:3)</PresentationFormat>
  <Paragraphs>188</Paragraphs>
  <Slides>51</Slides>
  <Notes>0</Notes>
  <HiddenSlides>0</HiddenSlides>
  <MMClips>0</MMClips>
  <ScaleCrop>false</ScaleCrop>
  <HeadingPairs>
    <vt:vector size="4" baseType="variant">
      <vt:variant>
        <vt:lpstr>Tema</vt:lpstr>
      </vt:variant>
      <vt:variant>
        <vt:i4>1</vt:i4>
      </vt:variant>
      <vt:variant>
        <vt:lpstr>Títulos de diapositiva</vt:lpstr>
      </vt:variant>
      <vt:variant>
        <vt:i4>51</vt:i4>
      </vt:variant>
    </vt:vector>
  </HeadingPairs>
  <TitlesOfParts>
    <vt:vector size="52" baseType="lpstr">
      <vt:lpstr>Tema de Office</vt:lpstr>
      <vt:lpstr>INSTITUCIONES DE CUIDADOS A PERSONAS DEPENDIENTES</vt:lpstr>
      <vt:lpstr>SERVICIOS SOCIALES EN ESPAÑA. CENTROS RESIDENCIALES </vt:lpstr>
      <vt:lpstr>Diapositiva 3</vt:lpstr>
      <vt:lpstr>SIGNIFICADO Y ALCANCE  DEL TÉRMINO “SERVICIOS SOCIALES” </vt:lpstr>
      <vt:lpstr>Diapositiva 5</vt:lpstr>
      <vt:lpstr>Diapositiva 6</vt:lpstr>
      <vt:lpstr>PRINCIPIOS GENERALES</vt:lpstr>
      <vt:lpstr>PRINCIPIOS GENERALES</vt:lpstr>
      <vt:lpstr>PRINCIPIOS GENERALES</vt:lpstr>
      <vt:lpstr>SERVICIOS SOCIALES COMUNITARIOS</vt:lpstr>
      <vt:lpstr>ESTRUCTURA</vt:lpstr>
      <vt:lpstr>SERVICIOS SOCIALES PARA LA TERCERA EDAD  </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LEY DE DEPENDENCIA</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BIBLIOGRAFÍA</vt:lpstr>
      <vt:lpstr>Diapositiva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INSTITUCIONES DE CUIDADOS A PERSONAS DEPENDIENTES</dc:title>
  <dc:creator>EDUARDO</dc:creator>
  <cp:lastModifiedBy>EDUARDO</cp:lastModifiedBy>
  <cp:revision>2</cp:revision>
  <dcterms:created xsi:type="dcterms:W3CDTF">2017-12-12T09:26:32Z</dcterms:created>
  <dcterms:modified xsi:type="dcterms:W3CDTF">2017-12-12T12:33:49Z</dcterms:modified>
</cp:coreProperties>
</file>