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4" r:id="rId5"/>
    <p:sldId id="269" r:id="rId6"/>
    <p:sldId id="285" r:id="rId7"/>
    <p:sldId id="270" r:id="rId8"/>
    <p:sldId id="286" r:id="rId9"/>
    <p:sldId id="272" r:id="rId10"/>
    <p:sldId id="287" r:id="rId11"/>
    <p:sldId id="276" r:id="rId12"/>
    <p:sldId id="271" r:id="rId13"/>
    <p:sldId id="288" r:id="rId14"/>
    <p:sldId id="289" r:id="rId15"/>
    <p:sldId id="274" r:id="rId16"/>
    <p:sldId id="275" r:id="rId17"/>
    <p:sldId id="273" r:id="rId18"/>
    <p:sldId id="278" r:id="rId19"/>
    <p:sldId id="277" r:id="rId20"/>
    <p:sldId id="279" r:id="rId21"/>
    <p:sldId id="265" r:id="rId22"/>
    <p:sldId id="281" r:id="rId23"/>
    <p:sldId id="264" r:id="rId24"/>
    <p:sldId id="282" r:id="rId25"/>
    <p:sldId id="262" r:id="rId26"/>
    <p:sldId id="283" r:id="rId27"/>
    <p:sldId id="266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25/05/2018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25/05/2018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25/05/2018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6000"/>
            <a:lum/>
          </a:blip>
          <a:srcRect/>
          <a:stretch>
            <a:fillRect l="-5000" r="-6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25/05/2018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5544616"/>
          </a:xfrm>
        </p:spPr>
        <p:txBody>
          <a:bodyPr>
            <a:noAutofit/>
          </a:bodyPr>
          <a:lstStyle/>
          <a:p>
            <a:r>
              <a:rPr lang="es-ES" sz="8000" b="1" dirty="0" smtClean="0">
                <a:solidFill>
                  <a:schemeClr val="accent1">
                    <a:lumMod val="75000"/>
                  </a:schemeClr>
                </a:solidFill>
              </a:rPr>
              <a:t>Patologías del aparato respiratorio.</a:t>
            </a:r>
            <a:br>
              <a:rPr lang="es-ES" sz="80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s-ES" sz="8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83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324544" y="364232"/>
            <a:ext cx="9001000" cy="6264696"/>
          </a:xfrm>
        </p:spPr>
        <p:txBody>
          <a:bodyPr>
            <a:normAutofit/>
          </a:bodyPr>
          <a:lstStyle/>
          <a:p>
            <a:pPr lvl="2"/>
            <a:r>
              <a:rPr lang="es-ES" sz="2200" b="1" dirty="0" smtClean="0"/>
              <a:t>Bronquitis </a:t>
            </a:r>
            <a:r>
              <a:rPr lang="es-ES" sz="2200" b="1" dirty="0" smtClean="0"/>
              <a:t>crónica:</a:t>
            </a:r>
          </a:p>
          <a:p>
            <a:pPr lvl="2"/>
            <a:endParaRPr lang="es-ES" sz="800" b="1" dirty="0" smtClean="0"/>
          </a:p>
          <a:p>
            <a:pPr lvl="3"/>
            <a:r>
              <a:rPr lang="es-ES" sz="2200" dirty="0" smtClean="0"/>
              <a:t>Larga duración.</a:t>
            </a:r>
          </a:p>
          <a:p>
            <a:pPr lvl="3"/>
            <a:r>
              <a:rPr lang="es-ES" sz="2200" dirty="0" smtClean="0"/>
              <a:t>Frecuentes recidivas.</a:t>
            </a:r>
          </a:p>
          <a:p>
            <a:pPr lvl="3"/>
            <a:r>
              <a:rPr lang="es-ES" sz="2200" dirty="0" smtClean="0"/>
              <a:t>Es una enfermedad pulmonar obstructiva crónica (EPOC).</a:t>
            </a:r>
          </a:p>
          <a:p>
            <a:endParaRPr lang="es-ES" sz="2200" dirty="0" smtClean="0"/>
          </a:p>
          <a:p>
            <a:pPr marL="0" indent="0">
              <a:buNone/>
            </a:pPr>
            <a:endParaRPr lang="es-ES" sz="2200" b="1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8" t="24026" r="9840" b="8841"/>
          <a:stretch/>
        </p:blipFill>
        <p:spPr>
          <a:xfrm>
            <a:off x="1875059" y="2708920"/>
            <a:ext cx="4738256" cy="349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3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684584" y="1196752"/>
            <a:ext cx="6480720" cy="6264696"/>
          </a:xfrm>
        </p:spPr>
        <p:txBody>
          <a:bodyPr>
            <a:normAutofit/>
          </a:bodyPr>
          <a:lstStyle/>
          <a:p>
            <a:pPr lvl="3"/>
            <a:r>
              <a:rPr lang="es-ES" sz="2200" dirty="0" smtClean="0"/>
              <a:t>Síntomas</a:t>
            </a:r>
            <a:r>
              <a:rPr lang="es-ES" sz="2200" dirty="0" smtClean="0"/>
              <a:t>:</a:t>
            </a:r>
          </a:p>
          <a:p>
            <a:pPr lvl="3"/>
            <a:endParaRPr lang="es-ES" sz="800" dirty="0" smtClean="0"/>
          </a:p>
          <a:p>
            <a:pPr lvl="4"/>
            <a:r>
              <a:rPr lang="es-ES" sz="2200" dirty="0" smtClean="0"/>
              <a:t> </a:t>
            </a:r>
            <a:r>
              <a:rPr lang="es-ES" sz="2200" dirty="0"/>
              <a:t>S</a:t>
            </a:r>
            <a:r>
              <a:rPr lang="es-ES" sz="2200" dirty="0" smtClean="0"/>
              <a:t>emejantes a la bronquitis aguda</a:t>
            </a:r>
            <a:r>
              <a:rPr lang="es-ES" sz="2200" dirty="0" smtClean="0"/>
              <a:t>.</a:t>
            </a:r>
          </a:p>
          <a:p>
            <a:pPr lvl="4"/>
            <a:endParaRPr lang="es-ES" sz="800" dirty="0" smtClean="0"/>
          </a:p>
          <a:p>
            <a:pPr lvl="4"/>
            <a:r>
              <a:rPr lang="es-ES" sz="2200" dirty="0"/>
              <a:t>I</a:t>
            </a:r>
            <a:r>
              <a:rPr lang="es-ES" sz="2200" dirty="0" smtClean="0"/>
              <a:t>nflamación de tobillos, pies y piernas</a:t>
            </a:r>
            <a:r>
              <a:rPr lang="es-ES" sz="2200" dirty="0" smtClean="0"/>
              <a:t>.</a:t>
            </a:r>
          </a:p>
          <a:p>
            <a:pPr lvl="4"/>
            <a:endParaRPr lang="es-ES" sz="800" dirty="0" smtClean="0"/>
          </a:p>
          <a:p>
            <a:pPr lvl="4"/>
            <a:r>
              <a:rPr lang="es-ES" sz="2200" dirty="0"/>
              <a:t>C</a:t>
            </a:r>
            <a:r>
              <a:rPr lang="es-ES" sz="2200" dirty="0" smtClean="0"/>
              <a:t>oloración azulada de labios</a:t>
            </a:r>
            <a:r>
              <a:rPr lang="es-ES" sz="2200" dirty="0" smtClean="0"/>
              <a:t>.</a:t>
            </a:r>
          </a:p>
          <a:p>
            <a:pPr lvl="4"/>
            <a:endParaRPr lang="es-ES" sz="800" dirty="0" smtClean="0"/>
          </a:p>
          <a:p>
            <a:pPr lvl="4"/>
            <a:r>
              <a:rPr lang="es-ES" sz="2200" dirty="0" smtClean="0"/>
              <a:t>Hipertensión</a:t>
            </a:r>
            <a:r>
              <a:rPr lang="es-ES" sz="2200" dirty="0" smtClean="0"/>
              <a:t>.</a:t>
            </a:r>
          </a:p>
          <a:p>
            <a:pPr lvl="4"/>
            <a:endParaRPr lang="es-ES" sz="800" dirty="0" smtClean="0"/>
          </a:p>
          <a:p>
            <a:pPr lvl="4"/>
            <a:r>
              <a:rPr lang="es-ES" sz="2200" dirty="0" smtClean="0"/>
              <a:t>Tendencia a sufrir otras infecciones respiratorias.</a:t>
            </a:r>
          </a:p>
          <a:p>
            <a:pPr lvl="2"/>
            <a:endParaRPr lang="es-ES" sz="1800" dirty="0" smtClean="0"/>
          </a:p>
          <a:p>
            <a:endParaRPr lang="es-ES" sz="2200" dirty="0" smtClean="0"/>
          </a:p>
          <a:p>
            <a:pPr marL="0" indent="0">
              <a:buNone/>
            </a:pPr>
            <a:endParaRPr lang="es-ES" sz="2200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700808"/>
            <a:ext cx="324036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4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08520" y="908720"/>
            <a:ext cx="4762872" cy="6669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es-ES" sz="800" b="1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600" b="1" dirty="0" smtClean="0">
                <a:solidFill>
                  <a:srgbClr val="FF0000"/>
                </a:solidFill>
              </a:rPr>
              <a:t>Neumonía: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s-ES" sz="800" b="1" dirty="0" smtClean="0">
              <a:solidFill>
                <a:srgbClr val="FF0000"/>
              </a:solidFill>
            </a:endParaRPr>
          </a:p>
          <a:p>
            <a:pPr lvl="2"/>
            <a:r>
              <a:rPr lang="es-ES" sz="2200" dirty="0" smtClean="0"/>
              <a:t>Inflamación del tracto respiratorio inferior que afecta a las vías aéreas pulmonares.</a:t>
            </a:r>
          </a:p>
          <a:p>
            <a:pPr lvl="2"/>
            <a:endParaRPr lang="es-ES" sz="800" dirty="0" smtClean="0"/>
          </a:p>
          <a:p>
            <a:pPr lvl="2"/>
            <a:r>
              <a:rPr lang="es-ES" sz="2200" u="sng" dirty="0" smtClean="0"/>
              <a:t>Agentes: </a:t>
            </a:r>
            <a:r>
              <a:rPr lang="es-ES" sz="2200" dirty="0" smtClean="0"/>
              <a:t>bacterias, virus y hongos.</a:t>
            </a:r>
          </a:p>
          <a:p>
            <a:pPr lvl="2"/>
            <a:endParaRPr lang="es-ES" sz="900" dirty="0" smtClean="0"/>
          </a:p>
          <a:p>
            <a:pPr lvl="2"/>
            <a:r>
              <a:rPr lang="es-ES" sz="2200" dirty="0" smtClean="0"/>
              <a:t>Suele estar precedida de gripe o de catarro común.</a:t>
            </a:r>
          </a:p>
          <a:p>
            <a:pPr lvl="2"/>
            <a:endParaRPr lang="es-ES" sz="900" dirty="0" smtClean="0"/>
          </a:p>
          <a:p>
            <a:pPr lvl="2"/>
            <a:endParaRPr lang="es-ES" sz="900" dirty="0" smtClean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905" y="1340768"/>
            <a:ext cx="433976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0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-171400"/>
            <a:ext cx="8507288" cy="85415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es-ES" sz="800" b="1" dirty="0" smtClean="0"/>
          </a:p>
          <a:p>
            <a:pPr marL="914400" lvl="2" indent="0">
              <a:buNone/>
            </a:pPr>
            <a:endParaRPr lang="es-ES" sz="900" dirty="0" smtClean="0"/>
          </a:p>
          <a:p>
            <a:pPr lvl="2"/>
            <a:r>
              <a:rPr lang="es-ES" sz="2200" u="sng" dirty="0" smtClean="0"/>
              <a:t>Síntomas: </a:t>
            </a:r>
          </a:p>
          <a:p>
            <a:pPr lvl="2"/>
            <a:endParaRPr lang="es-ES" sz="900" dirty="0" smtClean="0"/>
          </a:p>
          <a:p>
            <a:pPr lvl="3"/>
            <a:r>
              <a:rPr lang="es-ES" sz="2200" dirty="0" smtClean="0"/>
              <a:t>Fiebre </a:t>
            </a:r>
            <a:r>
              <a:rPr lang="es-ES" sz="2200" dirty="0" smtClean="0"/>
              <a:t>elevada.</a:t>
            </a:r>
          </a:p>
          <a:p>
            <a:pPr lvl="3"/>
            <a:r>
              <a:rPr lang="es-ES" sz="2200" dirty="0" smtClean="0"/>
              <a:t>Tos </a:t>
            </a:r>
            <a:r>
              <a:rPr lang="es-ES" sz="2200" dirty="0" smtClean="0"/>
              <a:t>con expectoración </a:t>
            </a:r>
            <a:r>
              <a:rPr lang="es-ES" sz="2200" dirty="0" err="1" smtClean="0"/>
              <a:t>mucopurulenta</a:t>
            </a:r>
            <a:r>
              <a:rPr lang="es-ES" sz="2200" dirty="0" smtClean="0"/>
              <a:t>.</a:t>
            </a:r>
          </a:p>
          <a:p>
            <a:pPr lvl="3"/>
            <a:endParaRPr lang="es-ES" sz="800" dirty="0" smtClean="0"/>
          </a:p>
          <a:p>
            <a:pPr lvl="3"/>
            <a:r>
              <a:rPr lang="es-ES" sz="2200" dirty="0"/>
              <a:t>D</a:t>
            </a:r>
            <a:r>
              <a:rPr lang="es-ES" sz="2200" dirty="0" smtClean="0"/>
              <a:t>olor </a:t>
            </a:r>
            <a:r>
              <a:rPr lang="es-ES" sz="2200" dirty="0" smtClean="0"/>
              <a:t>torácico.</a:t>
            </a:r>
          </a:p>
          <a:p>
            <a:pPr lvl="3"/>
            <a:endParaRPr lang="es-ES" sz="800" dirty="0" smtClean="0"/>
          </a:p>
          <a:p>
            <a:pPr lvl="3"/>
            <a:r>
              <a:rPr lang="es-ES" sz="2200" dirty="0" smtClean="0"/>
              <a:t>Taquipnea y </a:t>
            </a:r>
            <a:r>
              <a:rPr lang="es-ES" sz="2200" dirty="0" smtClean="0"/>
              <a:t>disnea.</a:t>
            </a:r>
          </a:p>
          <a:p>
            <a:pPr lvl="3"/>
            <a:endParaRPr lang="es-ES" sz="800" dirty="0" smtClean="0"/>
          </a:p>
          <a:p>
            <a:pPr lvl="3"/>
            <a:r>
              <a:rPr lang="es-ES" sz="2200" dirty="0" smtClean="0"/>
              <a:t>Taquicardia y baja presión arterial</a:t>
            </a:r>
            <a:r>
              <a:rPr lang="es-ES" sz="2200" dirty="0" smtClean="0"/>
              <a:t>.</a:t>
            </a:r>
          </a:p>
          <a:p>
            <a:pPr lvl="3"/>
            <a:endParaRPr lang="es-ES" sz="800" dirty="0" smtClean="0"/>
          </a:p>
          <a:p>
            <a:pPr lvl="3"/>
            <a:r>
              <a:rPr lang="es-ES" sz="2200" dirty="0" smtClean="0"/>
              <a:t>Dolor de cabeza</a:t>
            </a:r>
            <a:r>
              <a:rPr lang="es-ES" sz="2200" dirty="0" smtClean="0"/>
              <a:t>.</a:t>
            </a:r>
          </a:p>
          <a:p>
            <a:pPr lvl="3"/>
            <a:endParaRPr lang="es-ES" sz="800" dirty="0" smtClean="0"/>
          </a:p>
          <a:p>
            <a:pPr lvl="3"/>
            <a:r>
              <a:rPr lang="es-ES" sz="2200" dirty="0" smtClean="0"/>
              <a:t>Dolores articulares o musculares</a:t>
            </a:r>
            <a:r>
              <a:rPr lang="es-ES" sz="2200" dirty="0" smtClean="0"/>
              <a:t>.</a:t>
            </a:r>
          </a:p>
          <a:p>
            <a:pPr lvl="3"/>
            <a:endParaRPr lang="es-ES" sz="800" dirty="0" smtClean="0"/>
          </a:p>
          <a:p>
            <a:pPr lvl="3"/>
            <a:r>
              <a:rPr lang="es-ES" sz="2200" dirty="0" smtClean="0"/>
              <a:t>Falta de apetito y cansancio</a:t>
            </a:r>
            <a:r>
              <a:rPr lang="es-ES" sz="2200" dirty="0" smtClean="0"/>
              <a:t>.</a:t>
            </a:r>
          </a:p>
          <a:p>
            <a:pPr lvl="3"/>
            <a:endParaRPr lang="es-ES" sz="800" dirty="0" smtClean="0"/>
          </a:p>
          <a:p>
            <a:pPr lvl="3"/>
            <a:r>
              <a:rPr lang="es-ES" sz="2200" dirty="0" smtClean="0"/>
              <a:t>Cianosis, náuseas y vómitos.</a:t>
            </a:r>
          </a:p>
          <a:p>
            <a:pPr lvl="2"/>
            <a:endParaRPr lang="es-ES" sz="2200" dirty="0" smtClean="0"/>
          </a:p>
          <a:p>
            <a:pPr marL="0" indent="0">
              <a:buNone/>
            </a:pPr>
            <a:endParaRPr lang="es-ES" sz="2200" b="1" dirty="0"/>
          </a:p>
        </p:txBody>
      </p:sp>
    </p:spTree>
    <p:extLst>
      <p:ext uri="{BB962C8B-B14F-4D97-AF65-F5344CB8AC3E}">
        <p14:creationId xmlns:p14="http://schemas.microsoft.com/office/powerpoint/2010/main" val="380645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717550"/>
            <a:ext cx="81280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8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396552" y="116632"/>
            <a:ext cx="8507288" cy="62646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es-ES" sz="800" b="1" dirty="0" smtClean="0"/>
          </a:p>
          <a:p>
            <a:pPr lvl="2"/>
            <a:r>
              <a:rPr lang="es-ES" sz="2200" b="1" u="sng" dirty="0" smtClean="0"/>
              <a:t>Clasificación:</a:t>
            </a:r>
          </a:p>
          <a:p>
            <a:pPr lvl="2"/>
            <a:endParaRPr lang="es-ES" sz="800" b="1" u="sng" dirty="0" smtClean="0"/>
          </a:p>
          <a:p>
            <a:pPr lvl="3"/>
            <a:r>
              <a:rPr lang="es-ES" sz="2200" u="sng" dirty="0" smtClean="0"/>
              <a:t>Según agente causal: </a:t>
            </a:r>
          </a:p>
          <a:p>
            <a:pPr lvl="3"/>
            <a:endParaRPr lang="es-ES" sz="800" dirty="0" smtClean="0"/>
          </a:p>
          <a:p>
            <a:pPr lvl="4"/>
            <a:r>
              <a:rPr lang="es-ES" sz="2200" dirty="0" smtClean="0"/>
              <a:t>Vírica: </a:t>
            </a:r>
          </a:p>
          <a:p>
            <a:pPr lvl="5"/>
            <a:r>
              <a:rPr lang="es-ES" sz="2200" dirty="0" smtClean="0"/>
              <a:t>Virus </a:t>
            </a:r>
            <a:r>
              <a:rPr lang="es-ES" sz="2200" dirty="0" err="1" smtClean="0"/>
              <a:t>sinticial</a:t>
            </a:r>
            <a:r>
              <a:rPr lang="es-ES" sz="2200" dirty="0" smtClean="0"/>
              <a:t> respiratorio.</a:t>
            </a:r>
          </a:p>
          <a:p>
            <a:pPr lvl="5"/>
            <a:r>
              <a:rPr lang="es-ES" sz="2200" dirty="0" smtClean="0"/>
              <a:t>Adenovirus.</a:t>
            </a:r>
          </a:p>
          <a:p>
            <a:pPr lvl="5"/>
            <a:r>
              <a:rPr lang="es-ES" sz="2200" dirty="0" smtClean="0"/>
              <a:t>Influenza o </a:t>
            </a:r>
            <a:r>
              <a:rPr lang="es-ES" sz="2200" dirty="0" err="1" smtClean="0"/>
              <a:t>parainfluenza</a:t>
            </a:r>
            <a:r>
              <a:rPr lang="es-ES" sz="2200" dirty="0" smtClean="0"/>
              <a:t>, etc.</a:t>
            </a:r>
          </a:p>
          <a:p>
            <a:pPr lvl="4"/>
            <a:endParaRPr lang="es-ES" sz="800" dirty="0" smtClean="0"/>
          </a:p>
          <a:p>
            <a:pPr lvl="4"/>
            <a:r>
              <a:rPr lang="es-ES" sz="2200" dirty="0" smtClean="0"/>
              <a:t>Bacteriana: </a:t>
            </a:r>
          </a:p>
          <a:p>
            <a:pPr lvl="5"/>
            <a:r>
              <a:rPr lang="es-ES" sz="2200" dirty="0" err="1" smtClean="0"/>
              <a:t>Streptococus</a:t>
            </a:r>
            <a:r>
              <a:rPr lang="es-ES" sz="2200" dirty="0" smtClean="0"/>
              <a:t> </a:t>
            </a:r>
            <a:r>
              <a:rPr lang="es-ES" sz="2200" dirty="0" err="1" smtClean="0"/>
              <a:t>pneumoniae</a:t>
            </a:r>
            <a:r>
              <a:rPr lang="es-ES" sz="2200" dirty="0" smtClean="0"/>
              <a:t> (neumococo)</a:t>
            </a:r>
          </a:p>
          <a:p>
            <a:pPr lvl="5"/>
            <a:r>
              <a:rPr lang="es-ES" sz="2200" dirty="0" err="1" smtClean="0"/>
              <a:t>Legionella</a:t>
            </a:r>
            <a:r>
              <a:rPr lang="es-ES" sz="2200" dirty="0" smtClean="0"/>
              <a:t> </a:t>
            </a:r>
            <a:r>
              <a:rPr lang="es-ES" sz="2200" dirty="0" err="1" smtClean="0"/>
              <a:t>pneumophila</a:t>
            </a:r>
            <a:r>
              <a:rPr lang="es-ES" sz="2200" dirty="0" smtClean="0"/>
              <a:t>.</a:t>
            </a:r>
          </a:p>
          <a:p>
            <a:pPr lvl="5"/>
            <a:r>
              <a:rPr lang="es-ES" sz="2200" dirty="0" err="1" smtClean="0"/>
              <a:t>Mycoplasma</a:t>
            </a:r>
            <a:r>
              <a:rPr lang="es-ES" sz="2200" dirty="0" smtClean="0"/>
              <a:t> </a:t>
            </a:r>
            <a:r>
              <a:rPr lang="es-ES" sz="2200" dirty="0" err="1" smtClean="0"/>
              <a:t>pneumoniae</a:t>
            </a:r>
            <a:r>
              <a:rPr lang="es-ES" sz="2200" dirty="0" smtClean="0"/>
              <a:t> , etc.</a:t>
            </a:r>
          </a:p>
          <a:p>
            <a:pPr lvl="5"/>
            <a:endParaRPr lang="es-ES" sz="800" dirty="0" smtClean="0"/>
          </a:p>
          <a:p>
            <a:pPr lvl="4"/>
            <a:r>
              <a:rPr lang="es-ES" sz="2200" dirty="0" smtClean="0"/>
              <a:t>Micosis :</a:t>
            </a:r>
          </a:p>
          <a:p>
            <a:pPr lvl="5"/>
            <a:r>
              <a:rPr lang="es-ES" sz="2200" dirty="0" smtClean="0"/>
              <a:t>Cándida </a:t>
            </a:r>
            <a:r>
              <a:rPr lang="es-ES" sz="2200" dirty="0" err="1" smtClean="0"/>
              <a:t>albicans</a:t>
            </a:r>
            <a:r>
              <a:rPr lang="es-ES" sz="2200" dirty="0" smtClean="0"/>
              <a:t>.</a:t>
            </a:r>
          </a:p>
          <a:p>
            <a:pPr lvl="5"/>
            <a:r>
              <a:rPr lang="es-ES" sz="2200" dirty="0" err="1" smtClean="0"/>
              <a:t>Pneumocystis</a:t>
            </a:r>
            <a:r>
              <a:rPr lang="es-ES" sz="2200" dirty="0"/>
              <a:t>.</a:t>
            </a:r>
            <a:endParaRPr lang="es-ES" sz="2200" dirty="0" smtClean="0"/>
          </a:p>
          <a:p>
            <a:endParaRPr lang="es-ES" sz="2200" dirty="0" smtClean="0"/>
          </a:p>
          <a:p>
            <a:pPr marL="0" indent="0">
              <a:buNone/>
            </a:pPr>
            <a:endParaRPr lang="es-ES" sz="2200" b="1" dirty="0"/>
          </a:p>
        </p:txBody>
      </p:sp>
    </p:spTree>
    <p:extLst>
      <p:ext uri="{BB962C8B-B14F-4D97-AF65-F5344CB8AC3E}">
        <p14:creationId xmlns:p14="http://schemas.microsoft.com/office/powerpoint/2010/main" val="410542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252536" y="593304"/>
            <a:ext cx="8507288" cy="62646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es-ES" sz="800" b="1" dirty="0" smtClean="0"/>
          </a:p>
          <a:p>
            <a:pPr lvl="3"/>
            <a:r>
              <a:rPr lang="es-ES" sz="2200" u="sng" dirty="0" smtClean="0"/>
              <a:t>Según reacción del </a:t>
            </a:r>
            <a:r>
              <a:rPr lang="es-ES" sz="2200" u="sng" dirty="0" err="1" smtClean="0"/>
              <a:t>huesped</a:t>
            </a:r>
            <a:r>
              <a:rPr lang="es-ES" sz="2200" u="sng" dirty="0" smtClean="0"/>
              <a:t>: </a:t>
            </a:r>
          </a:p>
          <a:p>
            <a:pPr lvl="4"/>
            <a:r>
              <a:rPr lang="es-ES" sz="2200" dirty="0" smtClean="0"/>
              <a:t>Supurada.</a:t>
            </a:r>
          </a:p>
          <a:p>
            <a:pPr lvl="4"/>
            <a:r>
              <a:rPr lang="es-ES" sz="2200" dirty="0" smtClean="0"/>
              <a:t>fibrinosa.</a:t>
            </a:r>
          </a:p>
          <a:p>
            <a:pPr lvl="4"/>
            <a:endParaRPr lang="es-ES" sz="800" dirty="0" smtClean="0"/>
          </a:p>
          <a:p>
            <a:pPr lvl="4"/>
            <a:endParaRPr lang="es-ES" sz="800" dirty="0" smtClean="0"/>
          </a:p>
          <a:p>
            <a:pPr lvl="3"/>
            <a:r>
              <a:rPr lang="es-ES" sz="2200" u="sng" dirty="0" smtClean="0"/>
              <a:t>Según ámbito de adquisición: </a:t>
            </a:r>
          </a:p>
          <a:p>
            <a:pPr lvl="4"/>
            <a:r>
              <a:rPr lang="es-ES" sz="2200" dirty="0" smtClean="0"/>
              <a:t>Intrahospitalaria.</a:t>
            </a:r>
          </a:p>
          <a:p>
            <a:pPr lvl="4"/>
            <a:r>
              <a:rPr lang="es-ES" sz="2200" dirty="0" err="1" smtClean="0"/>
              <a:t>extrahospitlararia</a:t>
            </a:r>
            <a:r>
              <a:rPr lang="es-ES" sz="2200" dirty="0" smtClean="0"/>
              <a:t> (nosocomial</a:t>
            </a:r>
            <a:r>
              <a:rPr lang="es-ES" sz="2200" dirty="0" smtClean="0"/>
              <a:t>)</a:t>
            </a:r>
          </a:p>
          <a:p>
            <a:pPr lvl="4"/>
            <a:endParaRPr lang="es-ES" sz="2200" dirty="0" smtClean="0"/>
          </a:p>
          <a:p>
            <a:pPr lvl="3"/>
            <a:endParaRPr lang="es-ES" sz="800" dirty="0" smtClean="0"/>
          </a:p>
          <a:p>
            <a:pPr lvl="3"/>
            <a:r>
              <a:rPr lang="es-ES" sz="2200" u="sng" dirty="0" smtClean="0"/>
              <a:t>Según </a:t>
            </a:r>
            <a:r>
              <a:rPr lang="es-ES" sz="2200" u="sng" dirty="0" smtClean="0"/>
              <a:t>localización anatómica:</a:t>
            </a:r>
          </a:p>
          <a:p>
            <a:pPr lvl="4"/>
            <a:r>
              <a:rPr lang="es-ES" sz="2200" dirty="0" smtClean="0"/>
              <a:t>Bronconeumonía (</a:t>
            </a:r>
            <a:r>
              <a:rPr lang="es-ES" sz="2200" dirty="0" err="1" smtClean="0"/>
              <a:t>alveólos</a:t>
            </a:r>
            <a:r>
              <a:rPr lang="es-ES" sz="2200" dirty="0" smtClean="0"/>
              <a:t> próximos a los bronquios)</a:t>
            </a:r>
          </a:p>
          <a:p>
            <a:pPr lvl="4"/>
            <a:r>
              <a:rPr lang="es-ES" sz="2200" dirty="0" smtClean="0"/>
              <a:t>Neumonía intersticial (tejido intersticial)</a:t>
            </a:r>
          </a:p>
          <a:p>
            <a:pPr lvl="4"/>
            <a:r>
              <a:rPr lang="es-ES" sz="2200" dirty="0" smtClean="0"/>
              <a:t>Neumonía lobular (lóbulo pulmonar completo)</a:t>
            </a:r>
          </a:p>
          <a:p>
            <a:pPr lvl="4"/>
            <a:r>
              <a:rPr lang="es-ES" sz="2200" dirty="0" smtClean="0"/>
              <a:t>Neumonía </a:t>
            </a:r>
            <a:r>
              <a:rPr lang="es-ES" sz="2200" dirty="0" err="1" smtClean="0"/>
              <a:t>lobulillar</a:t>
            </a:r>
            <a:r>
              <a:rPr lang="es-ES" sz="2200" dirty="0"/>
              <a:t> </a:t>
            </a:r>
            <a:r>
              <a:rPr lang="es-ES" sz="2200" dirty="0" smtClean="0"/>
              <a:t>(segmento de un lóbulo)</a:t>
            </a:r>
          </a:p>
          <a:p>
            <a:pPr marL="457200" lvl="1" indent="0">
              <a:buNone/>
            </a:pPr>
            <a:endParaRPr lang="es-ES" sz="2200" i="1" u="sng" dirty="0" smtClean="0"/>
          </a:p>
          <a:p>
            <a:endParaRPr lang="es-ES" sz="2200" dirty="0" smtClean="0"/>
          </a:p>
          <a:p>
            <a:pPr marL="0" indent="0">
              <a:buNone/>
            </a:pPr>
            <a:endParaRPr lang="es-ES" sz="2200" b="1" dirty="0"/>
          </a:p>
        </p:txBody>
      </p:sp>
    </p:spTree>
    <p:extLst>
      <p:ext uri="{BB962C8B-B14F-4D97-AF65-F5344CB8AC3E}">
        <p14:creationId xmlns:p14="http://schemas.microsoft.com/office/powerpoint/2010/main" val="392975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887" y="3401"/>
            <a:ext cx="5840257" cy="62646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es-ES" sz="800" b="1" dirty="0" smtClean="0"/>
          </a:p>
          <a:p>
            <a:pPr marL="457200" lvl="1" indent="0">
              <a:buNone/>
            </a:pPr>
            <a:endParaRPr lang="es-ES" sz="18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600" b="1" dirty="0" smtClean="0">
                <a:solidFill>
                  <a:srgbClr val="FF0000"/>
                </a:solidFill>
              </a:rPr>
              <a:t>Tuberculosis</a:t>
            </a:r>
            <a:r>
              <a:rPr lang="es-ES" sz="2600" b="1" dirty="0" smtClean="0">
                <a:solidFill>
                  <a:srgbClr val="FF0000"/>
                </a:solidFill>
              </a:rPr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s-ES" sz="800" b="1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s-ES" sz="800" b="1" dirty="0" smtClean="0">
              <a:solidFill>
                <a:srgbClr val="FF0000"/>
              </a:solidFill>
            </a:endParaRPr>
          </a:p>
          <a:p>
            <a:pPr lvl="2"/>
            <a:r>
              <a:rPr lang="es-ES" sz="2200" dirty="0" smtClean="0"/>
              <a:t>Infección bacteriana crónica por </a:t>
            </a:r>
            <a:r>
              <a:rPr lang="es-ES" sz="2200" i="1" u="sng" dirty="0" err="1" smtClean="0"/>
              <a:t>Mycobacterium</a:t>
            </a:r>
            <a:r>
              <a:rPr lang="es-ES" sz="2200" i="1" u="sng" dirty="0" smtClean="0"/>
              <a:t> tuberculosis</a:t>
            </a:r>
            <a:r>
              <a:rPr lang="es-ES" sz="2200" i="1" u="sng" dirty="0" smtClean="0"/>
              <a:t>.</a:t>
            </a:r>
          </a:p>
          <a:p>
            <a:pPr lvl="2"/>
            <a:endParaRPr lang="es-ES" sz="800" i="1" u="sng" dirty="0" smtClean="0"/>
          </a:p>
          <a:p>
            <a:pPr lvl="2"/>
            <a:endParaRPr lang="es-ES" sz="800" i="1" u="sng" dirty="0" smtClean="0"/>
          </a:p>
          <a:p>
            <a:pPr lvl="2"/>
            <a:r>
              <a:rPr lang="es-ES" sz="2200" dirty="0" smtClean="0"/>
              <a:t>Enfermedad muy contagiosa y transmitida por el aire.</a:t>
            </a:r>
          </a:p>
          <a:p>
            <a:pPr lvl="2"/>
            <a:endParaRPr lang="es-ES" sz="800" dirty="0" smtClean="0"/>
          </a:p>
          <a:p>
            <a:pPr lvl="2"/>
            <a:endParaRPr lang="es-ES" sz="800" dirty="0" smtClean="0"/>
          </a:p>
          <a:p>
            <a:pPr lvl="2"/>
            <a:r>
              <a:rPr lang="es-ES" sz="2200" dirty="0" smtClean="0"/>
              <a:t>Afecta a los pulmones y a otros órganos y tejidos (sistema linfático, sistema genitourinario, tejido óseo).</a:t>
            </a:r>
          </a:p>
          <a:p>
            <a:pPr lvl="2"/>
            <a:endParaRPr lang="es-ES" sz="800" dirty="0" smtClean="0"/>
          </a:p>
          <a:p>
            <a:pPr lvl="2"/>
            <a:endParaRPr lang="es-ES" sz="800" dirty="0" smtClean="0"/>
          </a:p>
          <a:p>
            <a:pPr lvl="2"/>
            <a:r>
              <a:rPr lang="es-ES" sz="2200" dirty="0" smtClean="0"/>
              <a:t>Enfermedad granulomatosa en la que se da necrosis caseosa </a:t>
            </a:r>
          </a:p>
          <a:p>
            <a:endParaRPr lang="es-ES" sz="2200" dirty="0" smtClean="0"/>
          </a:p>
          <a:p>
            <a:pPr marL="0" indent="0">
              <a:buNone/>
            </a:pPr>
            <a:endParaRPr lang="es-ES" sz="2200" b="1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92696"/>
            <a:ext cx="3168352" cy="2534682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r="47809"/>
          <a:stretch/>
        </p:blipFill>
        <p:spPr>
          <a:xfrm>
            <a:off x="6551062" y="3861048"/>
            <a:ext cx="1846584" cy="231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7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26469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s-ES" sz="800" b="1" dirty="0"/>
          </a:p>
          <a:p>
            <a:pPr marL="457200" lvl="1" indent="0">
              <a:buNone/>
            </a:pPr>
            <a:endParaRPr lang="es-ES" sz="800" b="1" dirty="0" smtClean="0"/>
          </a:p>
          <a:p>
            <a:pPr marL="457200" lvl="1" indent="0">
              <a:buNone/>
            </a:pPr>
            <a:endParaRPr lang="es-ES" sz="800" dirty="0" smtClean="0"/>
          </a:p>
          <a:p>
            <a:pPr lvl="2"/>
            <a:r>
              <a:rPr lang="es-ES" sz="2200" dirty="0" smtClean="0"/>
              <a:t>Enfermedad granulomatosa en la que se da necrosis caseosa central.</a:t>
            </a:r>
          </a:p>
          <a:p>
            <a:pPr lvl="2"/>
            <a:endParaRPr lang="es-ES" sz="800" dirty="0" smtClean="0"/>
          </a:p>
          <a:p>
            <a:pPr lvl="2"/>
            <a:r>
              <a:rPr lang="es-ES" sz="2200" dirty="0" smtClean="0"/>
              <a:t>Los </a:t>
            </a:r>
            <a:r>
              <a:rPr lang="es-ES" sz="2200" dirty="0" err="1" smtClean="0"/>
              <a:t>tuberculomas</a:t>
            </a:r>
            <a:r>
              <a:rPr lang="es-ES" sz="2200" dirty="0" smtClean="0"/>
              <a:t>: lesiones inflamatorias formadas alrededor de las colonias de bacilos.</a:t>
            </a:r>
          </a:p>
          <a:p>
            <a:pPr lvl="2"/>
            <a:endParaRPr lang="es-ES" sz="800" dirty="0" smtClean="0"/>
          </a:p>
          <a:p>
            <a:pPr lvl="2"/>
            <a:r>
              <a:rPr lang="es-ES" sz="2200" dirty="0" smtClean="0"/>
              <a:t>Si no se trata adecuadamente las bacterias se propagan por el pulmón destruyendo el tejido pulmonar formándose grandes cavidades.</a:t>
            </a:r>
            <a:endParaRPr lang="es-ES" sz="2200" dirty="0" smtClean="0"/>
          </a:p>
          <a:p>
            <a:pPr marL="914400" lvl="2" indent="0">
              <a:buNone/>
            </a:pPr>
            <a:endParaRPr lang="es-ES" sz="2200" i="1" u="sng" dirty="0" smtClean="0"/>
          </a:p>
          <a:p>
            <a:endParaRPr lang="es-ES" sz="2200" dirty="0" smtClean="0"/>
          </a:p>
          <a:p>
            <a:pPr marL="0" indent="0">
              <a:buNone/>
            </a:pPr>
            <a:endParaRPr lang="es-ES" sz="2200" b="1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501008"/>
            <a:ext cx="3488998" cy="283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2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260356" y="548680"/>
            <a:ext cx="8507288" cy="60486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es-ES" sz="800" b="1" dirty="0" smtClean="0"/>
          </a:p>
          <a:p>
            <a:pPr marL="457200" lvl="1" indent="0">
              <a:buNone/>
            </a:pPr>
            <a:endParaRPr lang="es-ES" sz="1800" dirty="0" smtClean="0"/>
          </a:p>
          <a:p>
            <a:pPr lvl="2"/>
            <a:r>
              <a:rPr lang="es-ES" sz="2200" b="1" u="sng" dirty="0" smtClean="0"/>
              <a:t>Síntomas: </a:t>
            </a:r>
          </a:p>
          <a:p>
            <a:pPr lvl="2"/>
            <a:endParaRPr lang="es-ES" sz="800" b="1" u="sng" dirty="0" smtClean="0"/>
          </a:p>
          <a:p>
            <a:pPr lvl="2"/>
            <a:endParaRPr lang="es-ES" sz="800" b="1" u="sng" dirty="0" smtClean="0"/>
          </a:p>
          <a:p>
            <a:pPr lvl="3"/>
            <a:r>
              <a:rPr lang="es-ES" sz="2200" dirty="0" smtClean="0"/>
              <a:t>Tos no productiva.</a:t>
            </a:r>
          </a:p>
          <a:p>
            <a:pPr lvl="3"/>
            <a:endParaRPr lang="es-ES" sz="800" dirty="0" smtClean="0"/>
          </a:p>
          <a:p>
            <a:pPr lvl="3"/>
            <a:r>
              <a:rPr lang="es-ES" sz="2200" dirty="0" smtClean="0"/>
              <a:t>Dolor torácico.</a:t>
            </a:r>
          </a:p>
          <a:p>
            <a:pPr lvl="3"/>
            <a:endParaRPr lang="es-ES" sz="800" dirty="0" smtClean="0"/>
          </a:p>
          <a:p>
            <a:pPr lvl="3"/>
            <a:r>
              <a:rPr lang="es-ES" sz="2200" dirty="0" smtClean="0"/>
              <a:t>Astenia.</a:t>
            </a:r>
          </a:p>
          <a:p>
            <a:pPr lvl="3"/>
            <a:endParaRPr lang="es-ES" sz="800" dirty="0" smtClean="0"/>
          </a:p>
          <a:p>
            <a:pPr lvl="3"/>
            <a:r>
              <a:rPr lang="es-ES" sz="2200" dirty="0" smtClean="0"/>
              <a:t>Pérdida de peso.</a:t>
            </a:r>
          </a:p>
          <a:p>
            <a:pPr lvl="3"/>
            <a:endParaRPr lang="es-ES" sz="800" dirty="0" smtClean="0"/>
          </a:p>
          <a:p>
            <a:pPr lvl="3"/>
            <a:r>
              <a:rPr lang="es-ES" sz="2200" dirty="0" smtClean="0"/>
              <a:t>Fiebre.</a:t>
            </a:r>
          </a:p>
          <a:p>
            <a:pPr lvl="3"/>
            <a:endParaRPr lang="es-ES" sz="800" dirty="0" smtClean="0"/>
          </a:p>
          <a:p>
            <a:pPr lvl="3"/>
            <a:r>
              <a:rPr lang="es-ES" sz="2200" dirty="0" smtClean="0"/>
              <a:t>Disnea, </a:t>
            </a:r>
          </a:p>
          <a:p>
            <a:pPr lvl="3"/>
            <a:endParaRPr lang="es-ES" sz="800" dirty="0" smtClean="0"/>
          </a:p>
          <a:p>
            <a:pPr lvl="3"/>
            <a:r>
              <a:rPr lang="es-ES" sz="2200" dirty="0" smtClean="0"/>
              <a:t>Hemorragia pulmonar.</a:t>
            </a:r>
            <a:endParaRPr lang="es-ES" sz="2200" dirty="0" smtClean="0"/>
          </a:p>
          <a:p>
            <a:pPr lvl="2"/>
            <a:endParaRPr lang="es-ES" sz="2200" i="1" u="sng" dirty="0" smtClean="0"/>
          </a:p>
          <a:p>
            <a:endParaRPr lang="es-ES" sz="2200" dirty="0" smtClean="0"/>
          </a:p>
          <a:p>
            <a:pPr marL="0" indent="0">
              <a:buNone/>
            </a:pPr>
            <a:endParaRPr lang="es-ES" sz="2200" b="1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44824"/>
            <a:ext cx="4821888" cy="309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6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Clasificación: 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92941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ES" sz="2400" b="1" dirty="0" smtClean="0"/>
              <a:t>Procesos inflamatorios</a:t>
            </a:r>
            <a:r>
              <a:rPr lang="es-ES" sz="2400" b="1" dirty="0" smtClean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sz="900" b="1" dirty="0" smtClean="0"/>
          </a:p>
          <a:p>
            <a:pPr lvl="1"/>
            <a:r>
              <a:rPr lang="es-ES" sz="2200" dirty="0" smtClean="0"/>
              <a:t>de las vías altas.</a:t>
            </a:r>
          </a:p>
          <a:p>
            <a:pPr lvl="1"/>
            <a:r>
              <a:rPr lang="es-ES" sz="2200" dirty="0" smtClean="0"/>
              <a:t>de las vías bajas.</a:t>
            </a:r>
          </a:p>
          <a:p>
            <a:pPr lvl="1"/>
            <a:endParaRPr lang="es-ES" sz="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ES" sz="2400" b="1" dirty="0" smtClean="0"/>
              <a:t>Enfermedades pulmonares obstructivas crónicas (EPOC</a:t>
            </a:r>
            <a:r>
              <a:rPr lang="es-ES" sz="2400" b="1" dirty="0" smtClean="0"/>
              <a:t>).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sz="8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ES" sz="2400" b="1" dirty="0" smtClean="0"/>
              <a:t>Micosis</a:t>
            </a:r>
            <a:r>
              <a:rPr lang="es-ES" sz="2400" b="1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sz="8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ES" sz="2400" b="1" dirty="0" smtClean="0"/>
              <a:t>Infecciones virales</a:t>
            </a:r>
            <a:r>
              <a:rPr lang="es-ES" sz="2400" b="1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sz="8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ES" sz="2400" b="1" dirty="0" smtClean="0"/>
              <a:t>Parasitosis</a:t>
            </a:r>
            <a:r>
              <a:rPr lang="es-ES" sz="2400" b="1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sz="8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ES" sz="2400" b="1" dirty="0" smtClean="0"/>
              <a:t>Neoplasias de las vías respiratorias</a:t>
            </a:r>
            <a:r>
              <a:rPr lang="es-ES" sz="2400" b="1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sz="800" b="1" dirty="0" smtClean="0"/>
          </a:p>
          <a:p>
            <a:pPr>
              <a:buFont typeface="Wingdings" panose="05000000000000000000" pitchFamily="2" charset="2"/>
              <a:buChar char="ü"/>
            </a:pPr>
            <a:endParaRPr lang="es-ES" sz="8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s-ES" sz="2400" b="1" dirty="0" smtClean="0"/>
              <a:t>Patologías de la pleura.</a:t>
            </a:r>
            <a:endParaRPr lang="es-ES" sz="2400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356992"/>
            <a:ext cx="1926332" cy="328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4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2646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es-ES" sz="800" b="1" dirty="0" smtClean="0"/>
          </a:p>
          <a:p>
            <a:pPr marL="457200" lvl="1" indent="0">
              <a:buNone/>
            </a:pPr>
            <a:endParaRPr lang="es-ES" sz="1800" dirty="0" smtClean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6632"/>
            <a:ext cx="7397098" cy="655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1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778098"/>
          </a:xfrm>
        </p:spPr>
        <p:txBody>
          <a:bodyPr>
            <a:noAutofit/>
          </a:bodyPr>
          <a:lstStyle/>
          <a:p>
            <a:r>
              <a:rPr lang="es-ES" sz="4000" b="1" dirty="0" smtClean="0">
                <a:solidFill>
                  <a:srgbClr val="FF0000"/>
                </a:solidFill>
              </a:rPr>
              <a:t>Parasitosis.</a:t>
            </a:r>
            <a:endParaRPr lang="es-ES" sz="4000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328592"/>
          </a:xfrm>
        </p:spPr>
        <p:txBody>
          <a:bodyPr>
            <a:normAutofit/>
          </a:bodyPr>
          <a:lstStyle/>
          <a:p>
            <a:pPr lvl="1"/>
            <a:endParaRPr lang="es-ES" sz="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ES" sz="2200" b="1" dirty="0" smtClean="0"/>
              <a:t>HIDATIDOSIS </a:t>
            </a:r>
            <a:r>
              <a:rPr lang="es-ES" sz="2200" b="1" dirty="0"/>
              <a:t>(ECHINOCOCCUS GRANULOSIS):</a:t>
            </a:r>
            <a:r>
              <a:rPr lang="es-ES" sz="2200" dirty="0"/>
              <a:t> </a:t>
            </a:r>
            <a:endParaRPr lang="es-E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s-ES" sz="800" dirty="0"/>
          </a:p>
          <a:p>
            <a:pPr lvl="1"/>
            <a:r>
              <a:rPr lang="es-ES" sz="2200" dirty="0" smtClean="0"/>
              <a:t>Infección producida por larvas de la tenia del perro (del género </a:t>
            </a:r>
            <a:r>
              <a:rPr lang="es-ES" sz="2200" dirty="0" err="1" smtClean="0"/>
              <a:t>Echinococcus</a:t>
            </a:r>
            <a:r>
              <a:rPr lang="es-ES" sz="2200" dirty="0" smtClean="0"/>
              <a:t> granulosis).</a:t>
            </a:r>
          </a:p>
          <a:p>
            <a:pPr lvl="1"/>
            <a:endParaRPr lang="es-ES" sz="800" dirty="0" smtClean="0"/>
          </a:p>
          <a:p>
            <a:pPr lvl="1"/>
            <a:r>
              <a:rPr lang="es-ES" sz="2200" dirty="0"/>
              <a:t>Son gusanos en forma de cinta</a:t>
            </a:r>
            <a:r>
              <a:rPr lang="es-ES" sz="2200" dirty="0" smtClean="0"/>
              <a:t>.</a:t>
            </a:r>
          </a:p>
          <a:p>
            <a:pPr lvl="1"/>
            <a:endParaRPr lang="es-ES" sz="800" dirty="0" smtClean="0"/>
          </a:p>
          <a:p>
            <a:pPr lvl="1"/>
            <a:r>
              <a:rPr lang="es-ES" sz="2200" dirty="0" smtClean="0"/>
              <a:t>Al desarrollarse en los órganos del hombre originando la aparición de quistes. </a:t>
            </a:r>
          </a:p>
          <a:p>
            <a:pPr lvl="1"/>
            <a:endParaRPr lang="es-ES" sz="800" dirty="0" smtClean="0"/>
          </a:p>
          <a:p>
            <a:pPr lvl="1"/>
            <a:r>
              <a:rPr lang="es-ES" sz="2200" dirty="0" smtClean="0"/>
              <a:t>Suele </a:t>
            </a:r>
            <a:r>
              <a:rPr lang="es-ES" sz="2200" dirty="0"/>
              <a:t>aumentar el tamaño del quiste aproximadamente 1cm al año. </a:t>
            </a:r>
            <a:endParaRPr lang="es-ES" sz="2200" b="1" dirty="0"/>
          </a:p>
          <a:p>
            <a:pPr lvl="1"/>
            <a:endParaRPr lang="es-ES" sz="800" dirty="0" smtClean="0"/>
          </a:p>
          <a:p>
            <a:pPr lvl="1"/>
            <a:r>
              <a:rPr lang="es-ES" sz="2200" dirty="0" smtClean="0"/>
              <a:t>La localización de estos quistes es el hígado, aunque se observan también en pulmón, hueso y sistema nervioso central</a:t>
            </a:r>
            <a:endParaRPr lang="es-ES" sz="2200" dirty="0"/>
          </a:p>
          <a:p>
            <a:pPr marL="0" indent="0">
              <a:buNone/>
            </a:pPr>
            <a:endParaRPr lang="es-E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90191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548680"/>
            <a:ext cx="7499176" cy="5577483"/>
          </a:xfrm>
        </p:spPr>
        <p:txBody>
          <a:bodyPr>
            <a:normAutofit/>
          </a:bodyPr>
          <a:lstStyle/>
          <a:p>
            <a:pPr lvl="1"/>
            <a:endParaRPr lang="es-ES" sz="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ES" sz="2200" b="1" dirty="0" smtClean="0"/>
              <a:t>PNEUMOCISTIS </a:t>
            </a:r>
            <a:r>
              <a:rPr lang="es-ES" sz="2200" b="1" dirty="0"/>
              <a:t>CARINI:</a:t>
            </a:r>
            <a:r>
              <a:rPr lang="es-ES" sz="2200" dirty="0"/>
              <a:t> </a:t>
            </a:r>
            <a:endParaRPr lang="es-E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s-ES" sz="800" dirty="0" smtClean="0"/>
          </a:p>
          <a:p>
            <a:pPr lvl="1"/>
            <a:r>
              <a:rPr lang="es-ES" sz="2200" dirty="0" smtClean="0"/>
              <a:t>es </a:t>
            </a:r>
            <a:r>
              <a:rPr lang="es-ES" sz="2200" dirty="0"/>
              <a:t>un protozoo de localización extracelular que afecta </a:t>
            </a:r>
            <a:r>
              <a:rPr lang="es-ES" sz="2200" dirty="0" smtClean="0"/>
              <a:t> a </a:t>
            </a:r>
            <a:r>
              <a:rPr lang="es-ES" sz="2200" dirty="0"/>
              <a:t>pacientes inmunodeprimidos </a:t>
            </a:r>
            <a:r>
              <a:rPr lang="es-ES" sz="2200" dirty="0" smtClean="0"/>
              <a:t>.</a:t>
            </a:r>
          </a:p>
          <a:p>
            <a:pPr lvl="1"/>
            <a:endParaRPr lang="es-ES" sz="800" dirty="0" smtClean="0"/>
          </a:p>
          <a:p>
            <a:pPr lvl="1"/>
            <a:r>
              <a:rPr lang="es-ES" sz="2200" dirty="0" smtClean="0"/>
              <a:t>es </a:t>
            </a:r>
            <a:r>
              <a:rPr lang="es-ES" sz="2200" dirty="0"/>
              <a:t>la causa más frecuente de patología pulmonar en enfermos de SIDA, en los cuales se asocia con frecuencia a la infección por </a:t>
            </a:r>
            <a:r>
              <a:rPr lang="es-ES" sz="2200" dirty="0" err="1"/>
              <a:t>citomegalovirus</a:t>
            </a:r>
            <a:r>
              <a:rPr lang="es-ES" sz="2200" dirty="0"/>
              <a:t>. </a:t>
            </a:r>
            <a:endParaRPr lang="es-ES" sz="2200" dirty="0" smtClean="0"/>
          </a:p>
          <a:p>
            <a:pPr lvl="1"/>
            <a:endParaRPr lang="es-ES" sz="800" dirty="0" smtClean="0"/>
          </a:p>
          <a:p>
            <a:pPr lvl="1"/>
            <a:endParaRPr lang="es-ES" sz="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ES" sz="2200" b="1" dirty="0" smtClean="0"/>
              <a:t>OTROS </a:t>
            </a:r>
            <a:r>
              <a:rPr lang="es-ES" sz="2200" b="1" dirty="0"/>
              <a:t>PARÁSITOS</a:t>
            </a:r>
            <a:r>
              <a:rPr lang="es-ES" sz="2200" b="1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sz="800" dirty="0"/>
          </a:p>
          <a:p>
            <a:pPr lvl="1"/>
            <a:r>
              <a:rPr lang="es-ES" sz="2200" dirty="0"/>
              <a:t>STRONGILOIDES STERCOLARIS: provoca una neumonía hemorrágica (en inmunodeprimidos y </a:t>
            </a:r>
            <a:r>
              <a:rPr lang="es-ES" sz="2200" dirty="0" smtClean="0"/>
              <a:t>trasplantados).</a:t>
            </a:r>
          </a:p>
          <a:p>
            <a:pPr lvl="1"/>
            <a:endParaRPr lang="es-ES" sz="800" dirty="0" smtClean="0"/>
          </a:p>
          <a:p>
            <a:pPr lvl="1"/>
            <a:r>
              <a:rPr lang="es-ES" sz="2200" dirty="0" smtClean="0"/>
              <a:t>TOXOPLASMA.</a:t>
            </a:r>
          </a:p>
          <a:p>
            <a:pPr lvl="1"/>
            <a:endParaRPr lang="es-ES" sz="800" dirty="0" smtClean="0"/>
          </a:p>
          <a:p>
            <a:pPr lvl="1"/>
            <a:r>
              <a:rPr lang="es-ES" sz="2200" dirty="0" smtClean="0"/>
              <a:t>TRICOMONAS</a:t>
            </a:r>
            <a:r>
              <a:rPr lang="es-ES" sz="2200" dirty="0"/>
              <a:t>, etc.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s-E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121155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507288" cy="648072"/>
          </a:xfrm>
        </p:spPr>
        <p:txBody>
          <a:bodyPr>
            <a:noAutofit/>
          </a:bodyPr>
          <a:lstStyle/>
          <a:p>
            <a:r>
              <a:rPr lang="es-ES" sz="4000" b="1" dirty="0" smtClean="0">
                <a:solidFill>
                  <a:srgbClr val="FF0000"/>
                </a:solidFill>
              </a:rPr>
              <a:t>Infecciones virales.</a:t>
            </a:r>
            <a:endParaRPr lang="es-ES" sz="4000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" sz="2200" b="1" dirty="0"/>
              <a:t>HERPES:</a:t>
            </a:r>
            <a:r>
              <a:rPr lang="es-ES" sz="2200" dirty="0"/>
              <a:t> </a:t>
            </a:r>
            <a:endParaRPr lang="es-ES" sz="2200" dirty="0" smtClean="0"/>
          </a:p>
          <a:p>
            <a:endParaRPr lang="es-ES" sz="800" dirty="0" smtClean="0"/>
          </a:p>
          <a:p>
            <a:pPr lvl="1"/>
            <a:r>
              <a:rPr lang="es-ES" sz="2200" dirty="0" smtClean="0"/>
              <a:t>La </a:t>
            </a:r>
            <a:r>
              <a:rPr lang="es-ES" sz="2200" dirty="0"/>
              <a:t>neumonía herpética se asocia con otros agentes infecciosos (hongos) y en pacientes debilitados (cáncer, SIDA</a:t>
            </a:r>
            <a:r>
              <a:rPr lang="es-ES" sz="2200" dirty="0" smtClean="0"/>
              <a:t>,...)</a:t>
            </a:r>
          </a:p>
          <a:p>
            <a:pPr marL="457200" lvl="1" indent="0">
              <a:buNone/>
            </a:pPr>
            <a:r>
              <a:rPr lang="es-ES" sz="2200" b="1" dirty="0"/>
              <a:t> </a:t>
            </a:r>
            <a:endParaRPr lang="es-ES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es-ES" sz="2200" b="1" dirty="0"/>
              <a:t>CITOMEGALOVIRUS:</a:t>
            </a:r>
            <a:r>
              <a:rPr lang="es-ES" sz="2200" dirty="0"/>
              <a:t> </a:t>
            </a:r>
            <a:endParaRPr lang="es-ES" sz="2200" dirty="0" smtClean="0"/>
          </a:p>
          <a:p>
            <a:endParaRPr lang="es-ES" sz="800" dirty="0" smtClean="0"/>
          </a:p>
          <a:p>
            <a:pPr lvl="1"/>
            <a:r>
              <a:rPr lang="es-ES" sz="2200" dirty="0" smtClean="0"/>
              <a:t>afecta a inmunodeprimidos </a:t>
            </a:r>
            <a:r>
              <a:rPr lang="es-ES" sz="2200" dirty="0"/>
              <a:t>y puede ser letal.</a:t>
            </a:r>
          </a:p>
          <a:p>
            <a:pPr marL="0" indent="0">
              <a:buNone/>
            </a:pPr>
            <a:endParaRPr lang="es-ES" sz="800" dirty="0"/>
          </a:p>
          <a:p>
            <a:pPr>
              <a:buFont typeface="Wingdings" panose="05000000000000000000" pitchFamily="2" charset="2"/>
              <a:buChar char="Ø"/>
            </a:pPr>
            <a:r>
              <a:rPr lang="es-ES" sz="2200" b="1" dirty="0" smtClean="0"/>
              <a:t>ADENOVIRUS</a:t>
            </a:r>
            <a:r>
              <a:rPr lang="es-ES" sz="2200" b="1" dirty="0"/>
              <a:t>.</a:t>
            </a:r>
            <a:r>
              <a:rPr lang="es-ES" sz="2200" b="1" dirty="0"/>
              <a:t> </a:t>
            </a:r>
            <a:endParaRPr lang="es-ES" sz="2200" b="1" dirty="0" smtClean="0"/>
          </a:p>
          <a:p>
            <a:endParaRPr lang="es-ES" sz="800" dirty="0"/>
          </a:p>
          <a:p>
            <a:pPr>
              <a:buFont typeface="Wingdings" panose="05000000000000000000" pitchFamily="2" charset="2"/>
              <a:buChar char="Ø"/>
            </a:pPr>
            <a:r>
              <a:rPr lang="es-ES" sz="2200" b="1" dirty="0" smtClean="0"/>
              <a:t>PAPILOMAVIRUS.</a:t>
            </a:r>
            <a:endParaRPr lang="es-ES" sz="2200" dirty="0" smtClean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149080"/>
            <a:ext cx="3816424" cy="213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6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Micosis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7067128" cy="528945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" sz="2400" b="1" dirty="0" err="1"/>
              <a:t>C</a:t>
            </a:r>
            <a:r>
              <a:rPr lang="es-ES" sz="2400" b="1" dirty="0" err="1" smtClean="0"/>
              <a:t>riptococcus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neoformans</a:t>
            </a:r>
            <a:r>
              <a:rPr lang="es-ES" sz="2400" b="1" dirty="0" smtClean="0"/>
              <a:t> (</a:t>
            </a:r>
            <a:r>
              <a:rPr lang="es-ES" sz="2400" b="1" dirty="0" err="1" smtClean="0"/>
              <a:t>criptococosis</a:t>
            </a:r>
            <a:r>
              <a:rPr lang="es-ES" sz="2400" b="1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sz="8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ES" sz="2400" b="1" dirty="0" err="1"/>
              <a:t>H</a:t>
            </a:r>
            <a:r>
              <a:rPr lang="es-ES" sz="2400" b="1" dirty="0" err="1" smtClean="0"/>
              <a:t>istoplasma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capsulatum</a:t>
            </a:r>
            <a:r>
              <a:rPr lang="es-ES" sz="2400" b="1" dirty="0" smtClean="0"/>
              <a:t> (histoplasmosis)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sz="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ES" sz="2400" b="1" dirty="0"/>
              <a:t>C</a:t>
            </a:r>
            <a:r>
              <a:rPr lang="es-ES" sz="2400" b="1" dirty="0" smtClean="0"/>
              <a:t>ándida </a:t>
            </a:r>
            <a:r>
              <a:rPr lang="es-ES" sz="2400" b="1" dirty="0" err="1" smtClean="0"/>
              <a:t>albicans</a:t>
            </a:r>
            <a:r>
              <a:rPr lang="es-ES" sz="2400" b="1" dirty="0" smtClean="0"/>
              <a:t> (candidiasis)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sz="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ES" sz="2400" b="1" dirty="0" err="1" smtClean="0"/>
              <a:t>Aspergilosis</a:t>
            </a:r>
            <a:r>
              <a:rPr lang="es-ES" sz="2400" b="1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sz="8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ES" sz="2400" b="1" dirty="0" err="1"/>
              <a:t>M</a:t>
            </a:r>
            <a:r>
              <a:rPr lang="es-ES" sz="2400" b="1" dirty="0" err="1" smtClean="0"/>
              <a:t>ucormicosis</a:t>
            </a:r>
            <a:r>
              <a:rPr lang="es-ES" sz="2400" b="1" dirty="0" smtClean="0"/>
              <a:t> o </a:t>
            </a:r>
            <a:r>
              <a:rPr lang="es-ES" sz="2400" b="1" dirty="0" err="1" smtClean="0"/>
              <a:t>cigomicosis</a:t>
            </a:r>
            <a:r>
              <a:rPr lang="es-ES" sz="2400" b="1" dirty="0" smtClean="0"/>
              <a:t>  </a:t>
            </a:r>
            <a:endParaRPr lang="es-ES" sz="2400" dirty="0" smtClean="0"/>
          </a:p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90"/>
          <a:stretch/>
        </p:blipFill>
        <p:spPr>
          <a:xfrm>
            <a:off x="2267744" y="3789040"/>
            <a:ext cx="5173356" cy="284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6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Neoplasias de las vías respiratorias.</a:t>
            </a:r>
            <a:r>
              <a:rPr lang="es-ES" b="1" dirty="0"/>
              <a:t/>
            </a:r>
            <a:br>
              <a:rPr lang="es-ES" b="1" dirty="0"/>
            </a:b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199" y="1124744"/>
            <a:ext cx="8003233" cy="52565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" sz="2800" b="1" dirty="0"/>
              <a:t>Hay una clara relación entre el hábito de fumar con la aparición de los carcinomas de pulmón. </a:t>
            </a:r>
            <a:endParaRPr lang="es-ES" sz="2800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es-ES" sz="2800" b="1" dirty="0"/>
          </a:p>
          <a:p>
            <a:pPr>
              <a:buFont typeface="Wingdings" panose="05000000000000000000" pitchFamily="2" charset="2"/>
              <a:buChar char="Ø"/>
            </a:pPr>
            <a:endParaRPr lang="es-ES" sz="2800" b="1" dirty="0"/>
          </a:p>
          <a:p>
            <a:pPr marL="0" indent="0">
              <a:buNone/>
            </a:pPr>
            <a:endParaRPr lang="es-ES" sz="2800" b="1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76872"/>
            <a:ext cx="1606598" cy="1019791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21" y="3573016"/>
            <a:ext cx="3452255" cy="290464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786767"/>
            <a:ext cx="3421441" cy="310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2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404664"/>
            <a:ext cx="8784976" cy="59046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" sz="2400" b="1" i="1" u="sng" dirty="0" smtClean="0"/>
              <a:t>Tipos </a:t>
            </a:r>
            <a:r>
              <a:rPr lang="es-ES" sz="2400" b="1" i="1" u="sng" dirty="0" smtClean="0"/>
              <a:t>de neoplasias: </a:t>
            </a:r>
            <a:endParaRPr lang="es-ES" sz="2400" b="1" i="1" u="sng" dirty="0" smtClean="0"/>
          </a:p>
          <a:p>
            <a:pPr>
              <a:buFont typeface="Wingdings" panose="05000000000000000000" pitchFamily="2" charset="2"/>
              <a:buChar char="Ø"/>
            </a:pPr>
            <a:endParaRPr lang="es-ES" sz="800" b="1" i="1" u="sng" dirty="0" smtClean="0"/>
          </a:p>
          <a:p>
            <a:pPr>
              <a:buFont typeface="Wingdings" panose="05000000000000000000" pitchFamily="2" charset="2"/>
              <a:buChar char="Ø"/>
            </a:pPr>
            <a:endParaRPr lang="es-ES" sz="800" b="1" i="1" u="sng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2200" i="1" dirty="0" smtClean="0"/>
              <a:t>carcinoma </a:t>
            </a:r>
            <a:r>
              <a:rPr lang="es-ES" sz="2200" i="1" dirty="0" err="1" smtClean="0"/>
              <a:t>epidermoide</a:t>
            </a:r>
            <a:r>
              <a:rPr lang="es-ES" sz="2200" i="1" dirty="0" smtClean="0"/>
              <a:t> o escamoso</a:t>
            </a:r>
            <a:r>
              <a:rPr lang="es-ES" sz="2200" dirty="0"/>
              <a:t>.</a:t>
            </a:r>
            <a:endParaRPr lang="es-ES" sz="22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2200" i="1" dirty="0" smtClean="0"/>
              <a:t>Adenocarcinoma</a:t>
            </a:r>
            <a:r>
              <a:rPr lang="es-ES" sz="2200" i="1" dirty="0" smtClean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s-ES" sz="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2200" i="1" dirty="0" smtClean="0"/>
              <a:t>carcinoma de células pequeñas</a:t>
            </a:r>
            <a:r>
              <a:rPr lang="es-ES" sz="2200" i="1" dirty="0" smtClean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s-ES" sz="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2200" i="1" dirty="0" smtClean="0"/>
              <a:t>carcinoma de células grandes</a:t>
            </a:r>
            <a:r>
              <a:rPr lang="es-ES" sz="2200" i="1" dirty="0" smtClean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s-ES" sz="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2200" dirty="0" smtClean="0"/>
              <a:t>tumor carcinoide. </a:t>
            </a:r>
            <a:endParaRPr lang="es-ES" sz="220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s-ES" sz="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2200" dirty="0" smtClean="0"/>
              <a:t>Otros: </a:t>
            </a:r>
            <a:endParaRPr lang="es-ES" sz="2200" dirty="0" smtClean="0"/>
          </a:p>
          <a:p>
            <a:pPr lvl="2"/>
            <a:r>
              <a:rPr lang="es-ES" sz="2200" dirty="0" smtClean="0"/>
              <a:t>linfomas,</a:t>
            </a:r>
          </a:p>
          <a:p>
            <a:pPr lvl="2"/>
            <a:r>
              <a:rPr lang="es-ES" sz="2200" dirty="0" smtClean="0"/>
              <a:t>melanomas</a:t>
            </a:r>
            <a:r>
              <a:rPr lang="es-ES" sz="2200" dirty="0" smtClean="0"/>
              <a:t>, </a:t>
            </a:r>
            <a:endParaRPr lang="es-ES" sz="2200" dirty="0" smtClean="0"/>
          </a:p>
          <a:p>
            <a:pPr lvl="2"/>
            <a:r>
              <a:rPr lang="es-ES" sz="2200" dirty="0" smtClean="0"/>
              <a:t>tumores </a:t>
            </a:r>
            <a:r>
              <a:rPr lang="es-ES" sz="2200" dirty="0" err="1" smtClean="0"/>
              <a:t>metastásicos</a:t>
            </a:r>
            <a:r>
              <a:rPr lang="es-ES" sz="1800" dirty="0" smtClean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s-ES" sz="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2200" dirty="0"/>
              <a:t>L</a:t>
            </a:r>
            <a:r>
              <a:rPr lang="es-ES" sz="2200" dirty="0" smtClean="0"/>
              <a:t>os tumores benignos (papilomas, adenomas, fibromas, lipomas,...) son menos frecuentes</a:t>
            </a:r>
            <a:r>
              <a:rPr lang="es-ES" sz="1800" dirty="0" smtClean="0"/>
              <a:t>.</a:t>
            </a:r>
            <a:endParaRPr lang="es-ES" sz="1800" b="1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90"/>
          <a:stretch/>
        </p:blipFill>
        <p:spPr>
          <a:xfrm>
            <a:off x="4283968" y="2765884"/>
            <a:ext cx="460851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2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Patologías de la pleura</a:t>
            </a:r>
            <a:r>
              <a:rPr lang="es-ES" b="1" dirty="0"/>
              <a:t/>
            </a:r>
            <a:br>
              <a:rPr lang="es-ES" b="1" dirty="0"/>
            </a:b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9996" y="836712"/>
            <a:ext cx="8604448" cy="633670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" sz="2200" b="1" dirty="0" smtClean="0"/>
              <a:t>Pleuritis: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sz="800" b="1" dirty="0" smtClean="0"/>
          </a:p>
          <a:p>
            <a:pPr lvl="1"/>
            <a:r>
              <a:rPr lang="es-ES" sz="2200" dirty="0" smtClean="0"/>
              <a:t>Inflamación de la pleura que produce roce entre las membranas.</a:t>
            </a:r>
          </a:p>
          <a:p>
            <a:pPr lvl="1"/>
            <a:endParaRPr lang="es-ES" sz="800" dirty="0" smtClean="0"/>
          </a:p>
          <a:p>
            <a:pPr lvl="1"/>
            <a:r>
              <a:rPr lang="es-ES" sz="2200" dirty="0" smtClean="0"/>
              <a:t>Causas: tumor, pulmonía, tuberculosis, etc.</a:t>
            </a:r>
          </a:p>
          <a:p>
            <a:pPr lvl="1"/>
            <a:endParaRPr lang="es-ES" sz="800" dirty="0" smtClean="0"/>
          </a:p>
          <a:p>
            <a:pPr lvl="1"/>
            <a:endParaRPr lang="es-ES" sz="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ES" sz="2200" b="1" dirty="0" smtClean="0"/>
              <a:t>Alteraciones del espacio pleural: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sz="800" b="1" u="sng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200" u="sng" dirty="0" err="1" smtClean="0"/>
              <a:t>Neumotorax</a:t>
            </a:r>
            <a:r>
              <a:rPr lang="es-ES" sz="2200" u="sng" dirty="0" smtClean="0"/>
              <a:t>: </a:t>
            </a:r>
            <a:r>
              <a:rPr lang="es-ES" sz="2200" dirty="0" smtClean="0"/>
              <a:t>Aire en el espacio pleural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sz="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200" u="sng" dirty="0" smtClean="0"/>
              <a:t>Derrame pleural: </a:t>
            </a:r>
            <a:r>
              <a:rPr lang="es-ES" sz="2200" dirty="0" smtClean="0"/>
              <a:t>acúmulo anormal de líquido.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sz="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200" u="sng" dirty="0" smtClean="0"/>
              <a:t>Empiema: </a:t>
            </a:r>
            <a:r>
              <a:rPr lang="es-ES" sz="2200" dirty="0" smtClean="0"/>
              <a:t>acumulación de pus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sz="800" u="sng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ES" sz="2200" b="1" dirty="0" smtClean="0"/>
              <a:t>Tumores pleurales: 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sz="8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200" dirty="0" err="1" smtClean="0"/>
              <a:t>Mesotelioma</a:t>
            </a:r>
            <a:r>
              <a:rPr lang="es-ES" sz="2200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sz="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200" dirty="0"/>
              <a:t>M</a:t>
            </a:r>
            <a:r>
              <a:rPr lang="es-ES" sz="2200" dirty="0" smtClean="0"/>
              <a:t>etástasis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4573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Procesos inflamatorios:</a:t>
            </a:r>
            <a:r>
              <a:rPr lang="es-ES" b="1" dirty="0"/>
              <a:t/>
            </a:r>
            <a:br>
              <a:rPr lang="es-ES" b="1" dirty="0"/>
            </a:b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8612" y="1124744"/>
            <a:ext cx="7853072" cy="53285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es-ES" sz="2200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200" b="1" u="sng" dirty="0"/>
              <a:t>D</a:t>
            </a:r>
            <a:r>
              <a:rPr lang="es-ES" sz="2200" b="1" u="sng" dirty="0" smtClean="0"/>
              <a:t>e </a:t>
            </a:r>
            <a:r>
              <a:rPr lang="es-ES" sz="2200" b="1" u="sng" dirty="0" smtClean="0"/>
              <a:t>las vías altas: </a:t>
            </a:r>
            <a:endParaRPr lang="es-ES" sz="2200" b="1" u="sng" dirty="0" smtClean="0"/>
          </a:p>
          <a:p>
            <a:pPr marL="457200" lvl="1" indent="0">
              <a:buNone/>
            </a:pPr>
            <a:endParaRPr lang="es-ES" sz="1000" b="1" u="sng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s-ES" sz="800" b="1" u="sng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es-ES" sz="2200" dirty="0" smtClean="0"/>
              <a:t>son </a:t>
            </a:r>
            <a:r>
              <a:rPr lang="es-ES" sz="2200" dirty="0" smtClean="0"/>
              <a:t>más frecuentes, de gravedad variable pero puede haber riesgo de asfixia si hay obstrucción total de la </a:t>
            </a:r>
            <a:r>
              <a:rPr lang="es-ES" sz="2200" dirty="0" smtClean="0"/>
              <a:t>vía:</a:t>
            </a:r>
            <a:endParaRPr lang="es-ES" sz="22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s-ES" sz="8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s-ES" sz="800" dirty="0" smtClean="0"/>
          </a:p>
          <a:p>
            <a:pPr lvl="3">
              <a:buFont typeface="Wingdings" panose="05000000000000000000" pitchFamily="2" charset="2"/>
              <a:buChar char="ü"/>
            </a:pPr>
            <a:r>
              <a:rPr lang="es-ES" sz="2200" dirty="0" smtClean="0"/>
              <a:t>Rinitis</a:t>
            </a:r>
            <a:r>
              <a:rPr lang="es-ES" sz="2200" dirty="0" smtClean="0"/>
              <a:t>.</a:t>
            </a:r>
          </a:p>
          <a:p>
            <a:pPr lvl="3">
              <a:buFont typeface="Wingdings" panose="05000000000000000000" pitchFamily="2" charset="2"/>
              <a:buChar char="ü"/>
            </a:pPr>
            <a:endParaRPr lang="es-ES" sz="800" dirty="0" smtClean="0"/>
          </a:p>
          <a:p>
            <a:pPr lvl="3">
              <a:buFont typeface="Wingdings" panose="05000000000000000000" pitchFamily="2" charset="2"/>
              <a:buChar char="ü"/>
            </a:pPr>
            <a:r>
              <a:rPr lang="es-ES" sz="2200" dirty="0" smtClean="0"/>
              <a:t>Faringitis</a:t>
            </a:r>
            <a:r>
              <a:rPr lang="es-ES" sz="2200" dirty="0" smtClean="0"/>
              <a:t>.</a:t>
            </a:r>
          </a:p>
          <a:p>
            <a:pPr lvl="3">
              <a:buFont typeface="Wingdings" panose="05000000000000000000" pitchFamily="2" charset="2"/>
              <a:buChar char="ü"/>
            </a:pPr>
            <a:endParaRPr lang="es-ES" sz="800" dirty="0" smtClean="0"/>
          </a:p>
          <a:p>
            <a:pPr lvl="3">
              <a:buFont typeface="Wingdings" panose="05000000000000000000" pitchFamily="2" charset="2"/>
              <a:buChar char="ü"/>
            </a:pPr>
            <a:r>
              <a:rPr lang="es-ES" sz="2200" dirty="0" smtClean="0"/>
              <a:t>Laringitis.</a:t>
            </a:r>
          </a:p>
          <a:p>
            <a:pPr lvl="3">
              <a:buFont typeface="Wingdings" panose="05000000000000000000" pitchFamily="2" charset="2"/>
              <a:buChar char="ü"/>
            </a:pPr>
            <a:endParaRPr lang="es-ES" sz="2200" dirty="0" smtClean="0"/>
          </a:p>
          <a:p>
            <a:pPr lvl="2">
              <a:buFont typeface="Wingdings" panose="05000000000000000000" pitchFamily="2" charset="2"/>
              <a:buChar char="Ø"/>
            </a:pPr>
            <a:endParaRPr lang="es-ES" sz="2200" dirty="0" smtClean="0"/>
          </a:p>
          <a:p>
            <a:pPr lvl="2"/>
            <a:endParaRPr lang="es-ES" sz="2200" dirty="0" smtClean="0"/>
          </a:p>
          <a:p>
            <a:pPr marL="0" indent="0">
              <a:buNone/>
            </a:pPr>
            <a:endParaRPr lang="es-ES" sz="2200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9"/>
          <a:stretch/>
        </p:blipFill>
        <p:spPr>
          <a:xfrm>
            <a:off x="3923928" y="3284984"/>
            <a:ext cx="304643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1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9512" y="404664"/>
            <a:ext cx="8263020" cy="5328592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s-ES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s-ES" sz="9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200" b="1" u="sng" dirty="0"/>
              <a:t>D</a:t>
            </a:r>
            <a:r>
              <a:rPr lang="es-ES" sz="2200" b="1" u="sng" dirty="0" smtClean="0"/>
              <a:t>e </a:t>
            </a:r>
            <a:r>
              <a:rPr lang="es-ES" sz="2200" b="1" u="sng" dirty="0" smtClean="0"/>
              <a:t>las vías bajas</a:t>
            </a:r>
            <a:r>
              <a:rPr lang="es-ES" sz="2200" dirty="0" smtClean="0"/>
              <a:t>: </a:t>
            </a:r>
            <a:endParaRPr lang="es-ES" sz="22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s-ES" sz="8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s-ES" sz="800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es-ES" sz="2200" dirty="0" smtClean="0"/>
              <a:t>no </a:t>
            </a:r>
            <a:r>
              <a:rPr lang="es-ES" sz="2200" dirty="0" smtClean="0"/>
              <a:t>hay riesgo de asfixia por obstrucción pero pueden causar insuficiencia respiratoria</a:t>
            </a:r>
            <a:r>
              <a:rPr lang="es-ES" sz="2200" dirty="0" smtClean="0"/>
              <a:t>.</a:t>
            </a:r>
          </a:p>
          <a:p>
            <a:pPr lvl="2"/>
            <a:endParaRPr lang="es-ES" sz="8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s-ES" sz="900" dirty="0" smtClean="0"/>
          </a:p>
          <a:p>
            <a:pPr lvl="3">
              <a:buFont typeface="Wingdings" panose="05000000000000000000" pitchFamily="2" charset="2"/>
              <a:buChar char="ü"/>
            </a:pPr>
            <a:r>
              <a:rPr lang="es-ES" sz="2200" dirty="0" smtClean="0"/>
              <a:t>Asma</a:t>
            </a:r>
            <a:r>
              <a:rPr lang="es-ES" sz="2200" dirty="0" smtClean="0"/>
              <a:t>.</a:t>
            </a:r>
          </a:p>
          <a:p>
            <a:pPr lvl="3">
              <a:buFont typeface="Wingdings" panose="05000000000000000000" pitchFamily="2" charset="2"/>
              <a:buChar char="ü"/>
            </a:pPr>
            <a:endParaRPr lang="es-ES" sz="900" dirty="0" smtClean="0"/>
          </a:p>
          <a:p>
            <a:pPr lvl="3">
              <a:buFont typeface="Wingdings" panose="05000000000000000000" pitchFamily="2" charset="2"/>
              <a:buChar char="ü"/>
            </a:pPr>
            <a:r>
              <a:rPr lang="es-ES" sz="2200" dirty="0" smtClean="0"/>
              <a:t>Bronquitis</a:t>
            </a:r>
            <a:r>
              <a:rPr lang="es-ES" sz="2200" dirty="0" smtClean="0"/>
              <a:t>.</a:t>
            </a:r>
          </a:p>
          <a:p>
            <a:pPr lvl="3">
              <a:buFont typeface="Wingdings" panose="05000000000000000000" pitchFamily="2" charset="2"/>
              <a:buChar char="ü"/>
            </a:pPr>
            <a:endParaRPr lang="es-ES" sz="800" dirty="0" smtClean="0"/>
          </a:p>
          <a:p>
            <a:pPr lvl="3">
              <a:buFont typeface="Wingdings" panose="05000000000000000000" pitchFamily="2" charset="2"/>
              <a:buChar char="ü"/>
            </a:pPr>
            <a:r>
              <a:rPr lang="es-ES" sz="2200" dirty="0" smtClean="0"/>
              <a:t>Neumonía</a:t>
            </a:r>
            <a:r>
              <a:rPr lang="es-ES" sz="2200" dirty="0" smtClean="0"/>
              <a:t>.</a:t>
            </a:r>
          </a:p>
          <a:p>
            <a:pPr lvl="3">
              <a:buFont typeface="Wingdings" panose="05000000000000000000" pitchFamily="2" charset="2"/>
              <a:buChar char="ü"/>
            </a:pPr>
            <a:endParaRPr lang="es-ES" sz="800" dirty="0" smtClean="0"/>
          </a:p>
          <a:p>
            <a:pPr lvl="3">
              <a:buFont typeface="Wingdings" panose="05000000000000000000" pitchFamily="2" charset="2"/>
              <a:buChar char="ü"/>
            </a:pPr>
            <a:r>
              <a:rPr lang="es-ES" sz="2200" dirty="0" smtClean="0"/>
              <a:t>Tuberculosis.</a:t>
            </a:r>
          </a:p>
          <a:p>
            <a:pPr lvl="1"/>
            <a:endParaRPr lang="es-ES" sz="2200" dirty="0" smtClean="0"/>
          </a:p>
          <a:p>
            <a:pPr marL="0" indent="0">
              <a:buNone/>
            </a:pPr>
            <a:endParaRPr lang="es-ES" sz="2200" b="1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558" y="2492896"/>
            <a:ext cx="3712443" cy="350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8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612576" y="1055878"/>
            <a:ext cx="9217024" cy="6120680"/>
          </a:xfrm>
        </p:spPr>
        <p:txBody>
          <a:bodyPr>
            <a:normAutofit/>
          </a:bodyPr>
          <a:lstStyle/>
          <a:p>
            <a:pPr lvl="2">
              <a:buFont typeface="Wingdings" panose="05000000000000000000" pitchFamily="2" charset="2"/>
              <a:buChar char="ü"/>
            </a:pPr>
            <a:r>
              <a:rPr lang="es-ES" sz="2600" b="1" dirty="0" smtClean="0">
                <a:solidFill>
                  <a:srgbClr val="FF0000"/>
                </a:solidFill>
              </a:rPr>
              <a:t>Rinitis: </a:t>
            </a:r>
            <a:endParaRPr lang="es-ES" sz="2600" b="1" dirty="0" smtClean="0">
              <a:solidFill>
                <a:srgbClr val="FF0000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endParaRPr lang="es-ES" sz="800" b="1" dirty="0" smtClean="0">
              <a:solidFill>
                <a:srgbClr val="FF0000"/>
              </a:solidFill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s-ES" sz="2200" dirty="0" smtClean="0"/>
              <a:t>Inflamación de la mucosa de la cavidad nasal.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s-ES" sz="800" dirty="0" smtClean="0"/>
          </a:p>
          <a:p>
            <a:pPr lvl="3">
              <a:buFont typeface="Arial" panose="020B0604020202020204" pitchFamily="34" charset="0"/>
              <a:buChar char="•"/>
            </a:pPr>
            <a:r>
              <a:rPr lang="es-ES" sz="2200" dirty="0" smtClean="0"/>
              <a:t>Picor </a:t>
            </a:r>
            <a:r>
              <a:rPr lang="es-ES" sz="2200" dirty="0" smtClean="0"/>
              <a:t>nasal, moco acuoso, estornudos,  irritación de garganta, etc</a:t>
            </a:r>
            <a:r>
              <a:rPr lang="es-ES" sz="2200" dirty="0" smtClean="0"/>
              <a:t>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s-ES" sz="800" dirty="0" smtClean="0"/>
          </a:p>
          <a:p>
            <a:pPr lvl="3">
              <a:buFont typeface="Arial" panose="020B0604020202020204" pitchFamily="34" charset="0"/>
              <a:buChar char="•"/>
            </a:pPr>
            <a:r>
              <a:rPr lang="es-ES" sz="2200" dirty="0" smtClean="0"/>
              <a:t>Por infecciones víricas, por alérgenos, etc</a:t>
            </a:r>
            <a:r>
              <a:rPr lang="es-ES" sz="2200" dirty="0" smtClean="0"/>
              <a:t>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s-ES" sz="800" dirty="0" smtClean="0"/>
          </a:p>
          <a:p>
            <a:pPr lvl="3">
              <a:buFont typeface="Arial" panose="020B0604020202020204" pitchFamily="34" charset="0"/>
              <a:buChar char="•"/>
            </a:pPr>
            <a:endParaRPr lang="es-ES" sz="8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es-ES" sz="2600" b="1" dirty="0" smtClean="0">
                <a:solidFill>
                  <a:srgbClr val="FF0000"/>
                </a:solidFill>
              </a:rPr>
              <a:t>Faringitis</a:t>
            </a:r>
            <a:r>
              <a:rPr lang="es-ES" sz="2600" b="1" dirty="0" smtClean="0">
                <a:solidFill>
                  <a:srgbClr val="FF0000"/>
                </a:solidFill>
              </a:rPr>
              <a:t>: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es-ES" sz="800" b="1" dirty="0" smtClean="0">
              <a:solidFill>
                <a:srgbClr val="FF0000"/>
              </a:solidFill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s-ES" sz="2200" dirty="0" smtClean="0"/>
              <a:t>Inflamación de la faringe</a:t>
            </a:r>
            <a:r>
              <a:rPr lang="es-ES" sz="2200" dirty="0" smtClean="0"/>
              <a:t>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s-ES" sz="800" dirty="0" smtClean="0"/>
          </a:p>
          <a:p>
            <a:pPr lvl="3">
              <a:buFont typeface="Arial" panose="020B0604020202020204" pitchFamily="34" charset="0"/>
              <a:buChar char="•"/>
            </a:pPr>
            <a:r>
              <a:rPr lang="es-ES" sz="2200" dirty="0" smtClean="0"/>
              <a:t>Por infecciones víricas o bacterianas</a:t>
            </a:r>
            <a:r>
              <a:rPr lang="es-ES" sz="2200" dirty="0" smtClean="0"/>
              <a:t>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s-ES" sz="800" dirty="0" smtClean="0"/>
          </a:p>
          <a:p>
            <a:pPr lvl="3">
              <a:buFont typeface="Arial" panose="020B0604020202020204" pitchFamily="34" charset="0"/>
              <a:buChar char="•"/>
            </a:pPr>
            <a:r>
              <a:rPr lang="es-ES" sz="2200" dirty="0" smtClean="0"/>
              <a:t>Dolor de garganta y dificultad para tragar.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s-ES" sz="8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s-ES" sz="2600" dirty="0" smtClean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04664"/>
            <a:ext cx="2466975" cy="184785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005064"/>
            <a:ext cx="23431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3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252536" y="332656"/>
            <a:ext cx="9217024" cy="6120680"/>
          </a:xfrm>
        </p:spPr>
        <p:txBody>
          <a:bodyPr>
            <a:normAutofit/>
          </a:bodyPr>
          <a:lstStyle/>
          <a:p>
            <a:pPr lvl="2">
              <a:buFont typeface="Wingdings" panose="05000000000000000000" pitchFamily="2" charset="2"/>
              <a:buChar char="ü"/>
            </a:pPr>
            <a:endParaRPr lang="es-ES" sz="2600" b="1" dirty="0" smtClean="0">
              <a:solidFill>
                <a:srgbClr val="FF0000"/>
              </a:solidFill>
            </a:endParaRPr>
          </a:p>
          <a:p>
            <a:pPr lvl="3">
              <a:buFont typeface="Arial" panose="020B0604020202020204" pitchFamily="34" charset="0"/>
              <a:buChar char="•"/>
            </a:pPr>
            <a:endParaRPr lang="es-ES" sz="8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es-ES" sz="2600" b="1" dirty="0" smtClean="0">
                <a:solidFill>
                  <a:srgbClr val="FF0000"/>
                </a:solidFill>
              </a:rPr>
              <a:t>Laringitis</a:t>
            </a:r>
            <a:r>
              <a:rPr lang="es-ES" sz="2600" b="1" dirty="0" smtClean="0">
                <a:solidFill>
                  <a:srgbClr val="FF0000"/>
                </a:solidFill>
              </a:rPr>
              <a:t>: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es-ES" sz="800" b="1" dirty="0" smtClean="0">
              <a:solidFill>
                <a:srgbClr val="FF0000"/>
              </a:solidFill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s-ES" sz="2200" dirty="0" smtClean="0"/>
              <a:t>Edema de las cuerdas vocales, ronquera y dificultad para hablar</a:t>
            </a:r>
            <a:r>
              <a:rPr lang="es-ES" sz="2200" dirty="0" smtClean="0"/>
              <a:t>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s-ES" sz="800" dirty="0" smtClean="0"/>
          </a:p>
          <a:p>
            <a:pPr lvl="3">
              <a:buFont typeface="Arial" panose="020B0604020202020204" pitchFamily="34" charset="0"/>
              <a:buChar char="•"/>
            </a:pPr>
            <a:r>
              <a:rPr lang="es-ES" sz="2200" dirty="0" smtClean="0"/>
              <a:t>Por infecciones, inhalación de tóxicos o agentes irritantes (tabaco, alcohol, etc</a:t>
            </a:r>
            <a:r>
              <a:rPr lang="es-ES" sz="2200" dirty="0" smtClean="0"/>
              <a:t>.).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s-ES" sz="800" dirty="0" smtClean="0"/>
          </a:p>
          <a:p>
            <a:pPr lvl="3">
              <a:buFont typeface="Arial" panose="020B0604020202020204" pitchFamily="34" charset="0"/>
              <a:buChar char="•"/>
            </a:pPr>
            <a:r>
              <a:rPr lang="es-ES" sz="2200" dirty="0" err="1" smtClean="0"/>
              <a:t>Crup</a:t>
            </a:r>
            <a:r>
              <a:rPr lang="es-ES" sz="2200" dirty="0" smtClean="0"/>
              <a:t>: síndrome en niños menores de 5 años</a:t>
            </a:r>
            <a:r>
              <a:rPr lang="es-ES" sz="2200" dirty="0" smtClean="0"/>
              <a:t>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s-ES" sz="800" dirty="0" smtClean="0"/>
          </a:p>
          <a:p>
            <a:pPr lvl="3">
              <a:buFont typeface="Arial" panose="020B0604020202020204" pitchFamily="34" charset="0"/>
              <a:buChar char="•"/>
            </a:pPr>
            <a:r>
              <a:rPr lang="es-ES" sz="2200" dirty="0" err="1" smtClean="0"/>
              <a:t>Epiglotitis</a:t>
            </a:r>
            <a:r>
              <a:rPr lang="es-ES" sz="2200" dirty="0" smtClean="0"/>
              <a:t>: cuadro muy peligroso en niño de 3 a 7 años.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s-ES" sz="2600" dirty="0" smtClean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440254"/>
            <a:ext cx="4081690" cy="199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1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260648"/>
            <a:ext cx="8291264" cy="62646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es-ES" sz="800" b="1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600" b="1" dirty="0" smtClean="0">
                <a:solidFill>
                  <a:srgbClr val="FF0000"/>
                </a:solidFill>
              </a:rPr>
              <a:t>Asma: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s-ES" sz="800" b="1" dirty="0" smtClean="0">
              <a:solidFill>
                <a:srgbClr val="FF0000"/>
              </a:solidFill>
            </a:endParaRPr>
          </a:p>
          <a:p>
            <a:pPr lvl="2"/>
            <a:r>
              <a:rPr lang="es-ES" sz="2200" dirty="0" smtClean="0"/>
              <a:t>Enfermedad pulmonar obstructiva y difusa por inflamación de los bronquios.</a:t>
            </a:r>
          </a:p>
          <a:p>
            <a:pPr lvl="2"/>
            <a:endParaRPr lang="es-ES" sz="800" dirty="0" smtClean="0"/>
          </a:p>
          <a:p>
            <a:pPr lvl="2"/>
            <a:r>
              <a:rPr lang="es-ES" sz="2200" dirty="0" smtClean="0"/>
              <a:t>Los bronquios se hacen más gruesos , de luz más estrecha y son muy irritables y sensibles a determinadas sustancias.</a:t>
            </a:r>
          </a:p>
          <a:p>
            <a:pPr lvl="2"/>
            <a:endParaRPr lang="es-ES" sz="800" dirty="0" smtClean="0"/>
          </a:p>
          <a:p>
            <a:endParaRPr lang="es-ES" sz="2200" dirty="0" smtClean="0"/>
          </a:p>
          <a:p>
            <a:pPr marL="0" indent="0">
              <a:buNone/>
            </a:pPr>
            <a:endParaRPr lang="es-ES" sz="2200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78"/>
          <a:stretch/>
        </p:blipFill>
        <p:spPr>
          <a:xfrm>
            <a:off x="1475656" y="2996952"/>
            <a:ext cx="6680200" cy="345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2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260648"/>
            <a:ext cx="8291264" cy="6264696"/>
          </a:xfrm>
        </p:spPr>
        <p:txBody>
          <a:bodyPr>
            <a:normAutofit lnSpcReduction="10000"/>
          </a:bodyPr>
          <a:lstStyle/>
          <a:p>
            <a:pPr lvl="2"/>
            <a:endParaRPr lang="es-ES" sz="800" dirty="0" smtClean="0"/>
          </a:p>
          <a:p>
            <a:pPr lvl="2"/>
            <a:endParaRPr lang="es-ES" sz="800" dirty="0" smtClean="0"/>
          </a:p>
          <a:p>
            <a:pPr lvl="2"/>
            <a:r>
              <a:rPr lang="es-ES" sz="2200" dirty="0" smtClean="0"/>
              <a:t>Tos, dificultad para respirar y </a:t>
            </a:r>
            <a:r>
              <a:rPr lang="es-ES" sz="2200" dirty="0" err="1" smtClean="0"/>
              <a:t>silibancias</a:t>
            </a:r>
            <a:r>
              <a:rPr lang="es-ES" sz="2200" dirty="0"/>
              <a:t> </a:t>
            </a:r>
            <a:r>
              <a:rPr lang="es-ES" sz="2200" dirty="0" smtClean="0"/>
              <a:t>o  pitos, opresión torácica, disnea o fatiga, etc</a:t>
            </a:r>
            <a:r>
              <a:rPr lang="es-ES" sz="2200" dirty="0" smtClean="0"/>
              <a:t>.</a:t>
            </a:r>
          </a:p>
          <a:p>
            <a:pPr lvl="2"/>
            <a:endParaRPr lang="es-ES" sz="2200" dirty="0"/>
          </a:p>
          <a:p>
            <a:pPr lvl="2"/>
            <a:endParaRPr lang="es-ES" sz="2200" dirty="0" smtClean="0"/>
          </a:p>
          <a:p>
            <a:pPr lvl="2"/>
            <a:endParaRPr lang="es-ES" sz="2200" dirty="0"/>
          </a:p>
          <a:p>
            <a:pPr lvl="2"/>
            <a:endParaRPr lang="es-ES" sz="2200" dirty="0" smtClean="0"/>
          </a:p>
          <a:p>
            <a:pPr lvl="2"/>
            <a:endParaRPr lang="es-ES" sz="2200" dirty="0"/>
          </a:p>
          <a:p>
            <a:pPr lvl="2"/>
            <a:endParaRPr lang="es-ES" sz="2200" dirty="0" smtClean="0"/>
          </a:p>
          <a:p>
            <a:pPr lvl="2"/>
            <a:endParaRPr lang="es-ES" sz="2200" dirty="0" smtClean="0"/>
          </a:p>
          <a:p>
            <a:pPr lvl="2"/>
            <a:endParaRPr lang="es-ES" sz="800" dirty="0" smtClean="0"/>
          </a:p>
          <a:p>
            <a:pPr lvl="2"/>
            <a:r>
              <a:rPr lang="es-ES" sz="2200" dirty="0" smtClean="0"/>
              <a:t>Agentes desencadenantes:</a:t>
            </a:r>
          </a:p>
          <a:p>
            <a:pPr lvl="3">
              <a:buFont typeface="Symbol" panose="05050102010706020507" pitchFamily="18" charset="2"/>
              <a:buChar char=""/>
            </a:pPr>
            <a:r>
              <a:rPr lang="es-ES" sz="2200" dirty="0" smtClean="0"/>
              <a:t>Infecciones respiratorias,.</a:t>
            </a:r>
          </a:p>
          <a:p>
            <a:pPr lvl="3">
              <a:buFont typeface="Symbol" panose="05050102010706020507" pitchFamily="18" charset="2"/>
              <a:buChar char=""/>
            </a:pPr>
            <a:r>
              <a:rPr lang="es-ES" sz="2200" dirty="0" smtClean="0"/>
              <a:t>Alérgenos (polvo, ácaros, etc.)</a:t>
            </a:r>
          </a:p>
          <a:p>
            <a:pPr lvl="3">
              <a:buFont typeface="Symbol" panose="05050102010706020507" pitchFamily="18" charset="2"/>
              <a:buChar char=""/>
            </a:pPr>
            <a:r>
              <a:rPr lang="es-ES" sz="2200" dirty="0"/>
              <a:t>E</a:t>
            </a:r>
            <a:r>
              <a:rPr lang="es-ES" sz="2200" dirty="0" smtClean="0"/>
              <a:t>jercicio intenso.</a:t>
            </a:r>
          </a:p>
          <a:p>
            <a:pPr lvl="3">
              <a:buFont typeface="Symbol" panose="05050102010706020507" pitchFamily="18" charset="2"/>
              <a:buChar char=""/>
            </a:pPr>
            <a:r>
              <a:rPr lang="es-ES" sz="2200" dirty="0"/>
              <a:t>C</a:t>
            </a:r>
            <a:r>
              <a:rPr lang="es-ES" sz="2200" dirty="0" smtClean="0"/>
              <a:t>ontaminantes ambientales (humo tabaco, olor de pinturas y otros productos, etc.).</a:t>
            </a:r>
          </a:p>
          <a:p>
            <a:pPr lvl="2"/>
            <a:endParaRPr lang="es-ES" sz="2200" dirty="0" smtClean="0"/>
          </a:p>
          <a:p>
            <a:pPr marL="914400" lvl="2" indent="0">
              <a:buNone/>
            </a:pPr>
            <a:endParaRPr lang="es-ES" sz="2200" dirty="0" smtClean="0"/>
          </a:p>
          <a:p>
            <a:endParaRPr lang="es-ES" sz="2200" dirty="0" smtClean="0"/>
          </a:p>
          <a:p>
            <a:pPr marL="0" indent="0">
              <a:buNone/>
            </a:pPr>
            <a:endParaRPr lang="es-ES" sz="2200" b="1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7292838" cy="208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7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331043" y="260648"/>
            <a:ext cx="8363272" cy="62646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es-ES" sz="800" b="1" dirty="0" smtClean="0"/>
          </a:p>
          <a:p>
            <a:pPr lvl="2"/>
            <a:endParaRPr lang="es-ES" sz="8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600" b="1" dirty="0" smtClean="0">
                <a:solidFill>
                  <a:srgbClr val="FF0000"/>
                </a:solidFill>
              </a:rPr>
              <a:t>Bronquitis: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s-ES" sz="800" b="1" dirty="0" smtClean="0">
              <a:solidFill>
                <a:srgbClr val="FF0000"/>
              </a:solidFill>
            </a:endParaRPr>
          </a:p>
          <a:p>
            <a:pPr lvl="2"/>
            <a:r>
              <a:rPr lang="es-ES" sz="2200" dirty="0" smtClean="0"/>
              <a:t>Inflamación del árbol </a:t>
            </a:r>
            <a:r>
              <a:rPr lang="es-ES" sz="2200" dirty="0" err="1" smtClean="0"/>
              <a:t>traqueobronquial</a:t>
            </a:r>
            <a:r>
              <a:rPr lang="es-ES" sz="2200" dirty="0" smtClean="0"/>
              <a:t>  por infección</a:t>
            </a:r>
            <a:r>
              <a:rPr lang="es-ES" sz="2200" dirty="0" smtClean="0"/>
              <a:t>.</a:t>
            </a:r>
          </a:p>
          <a:p>
            <a:pPr marL="914400" lvl="2" indent="0">
              <a:buNone/>
            </a:pPr>
            <a:endParaRPr lang="es-ES" sz="800" dirty="0" smtClean="0"/>
          </a:p>
          <a:p>
            <a:pPr lvl="2"/>
            <a:r>
              <a:rPr lang="es-ES" sz="2200" b="1" dirty="0" smtClean="0"/>
              <a:t>Bronquitis aguda: </a:t>
            </a:r>
            <a:endParaRPr lang="es-ES" sz="2200" b="1" dirty="0" smtClean="0"/>
          </a:p>
          <a:p>
            <a:pPr lvl="2"/>
            <a:endParaRPr lang="es-ES" sz="800" b="1" dirty="0" smtClean="0"/>
          </a:p>
          <a:p>
            <a:pPr lvl="3"/>
            <a:r>
              <a:rPr lang="es-ES" sz="2200" dirty="0"/>
              <a:t>C</a:t>
            </a:r>
            <a:r>
              <a:rPr lang="es-ES" sz="2200" dirty="0" smtClean="0"/>
              <a:t>orta duración</a:t>
            </a:r>
            <a:r>
              <a:rPr lang="es-ES" sz="2200" dirty="0" smtClean="0"/>
              <a:t>.</a:t>
            </a:r>
          </a:p>
          <a:p>
            <a:pPr lvl="3"/>
            <a:endParaRPr lang="es-ES" sz="800" dirty="0" smtClean="0"/>
          </a:p>
          <a:p>
            <a:pPr lvl="3"/>
            <a:r>
              <a:rPr lang="es-ES" sz="2200" dirty="0" smtClean="0"/>
              <a:t>De origen infeccioso</a:t>
            </a:r>
            <a:r>
              <a:rPr lang="es-ES" sz="2200" dirty="0" smtClean="0"/>
              <a:t>.</a:t>
            </a:r>
          </a:p>
          <a:p>
            <a:pPr lvl="3"/>
            <a:endParaRPr lang="es-ES" sz="900" dirty="0" smtClean="0"/>
          </a:p>
          <a:p>
            <a:pPr lvl="3"/>
            <a:r>
              <a:rPr lang="es-ES" sz="2200" dirty="0" smtClean="0"/>
              <a:t>Síntomas</a:t>
            </a:r>
            <a:r>
              <a:rPr lang="es-ES" sz="2200" dirty="0" smtClean="0"/>
              <a:t>:</a:t>
            </a:r>
          </a:p>
          <a:p>
            <a:pPr lvl="3"/>
            <a:endParaRPr lang="es-ES" sz="800" dirty="0" smtClean="0"/>
          </a:p>
          <a:p>
            <a:pPr lvl="4"/>
            <a:r>
              <a:rPr lang="es-ES" sz="2200" dirty="0"/>
              <a:t>Malestar general </a:t>
            </a:r>
            <a:endParaRPr lang="es-ES" sz="2200" dirty="0" smtClean="0"/>
          </a:p>
          <a:p>
            <a:pPr lvl="4"/>
            <a:r>
              <a:rPr lang="es-ES" sz="2200" dirty="0" smtClean="0"/>
              <a:t>Tos </a:t>
            </a:r>
            <a:r>
              <a:rPr lang="es-ES" sz="2200" dirty="0" smtClean="0"/>
              <a:t>no productiva seguida de tos con mucosidad.</a:t>
            </a:r>
          </a:p>
          <a:p>
            <a:pPr lvl="4"/>
            <a:r>
              <a:rPr lang="es-ES" sz="2200" dirty="0" err="1" smtClean="0"/>
              <a:t>Silibancias</a:t>
            </a:r>
            <a:r>
              <a:rPr lang="es-ES" sz="2200" dirty="0" smtClean="0"/>
              <a:t>.</a:t>
            </a:r>
          </a:p>
          <a:p>
            <a:pPr lvl="4"/>
            <a:r>
              <a:rPr lang="es-ES" sz="2200" dirty="0" smtClean="0"/>
              <a:t>Dificultad respiratoria .</a:t>
            </a:r>
          </a:p>
          <a:p>
            <a:pPr lvl="3"/>
            <a:endParaRPr lang="es-ES" sz="2200" dirty="0" smtClean="0"/>
          </a:p>
          <a:p>
            <a:pPr lvl="2"/>
            <a:endParaRPr lang="es-ES" sz="1800" dirty="0" smtClean="0"/>
          </a:p>
          <a:p>
            <a:endParaRPr lang="es-ES" sz="2200" dirty="0" smtClean="0"/>
          </a:p>
          <a:p>
            <a:pPr marL="0" indent="0">
              <a:buNone/>
            </a:pPr>
            <a:endParaRPr lang="es-ES" sz="2200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844823"/>
            <a:ext cx="3388166" cy="242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4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985</Words>
  <Application>Microsoft Office PowerPoint</Application>
  <PresentationFormat>Presentación en pantalla (4:3)</PresentationFormat>
  <Paragraphs>336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Patologías del aparato respiratorio. </vt:lpstr>
      <vt:lpstr>Clasificación: </vt:lpstr>
      <vt:lpstr>Procesos inflamatorios: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Parasitosis.</vt:lpstr>
      <vt:lpstr>Presentación de PowerPoint</vt:lpstr>
      <vt:lpstr>Infecciones virales.</vt:lpstr>
      <vt:lpstr>Micosis </vt:lpstr>
      <vt:lpstr>Neoplasias de las vías respiratorias.  </vt:lpstr>
      <vt:lpstr>Presentación de PowerPoint</vt:lpstr>
      <vt:lpstr>Patologías de la pleura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Patologías del aparato respiratorio.</dc:title>
  <dc:creator>loli</dc:creator>
  <cp:lastModifiedBy>loli</cp:lastModifiedBy>
  <cp:revision>61</cp:revision>
  <dcterms:created xsi:type="dcterms:W3CDTF">2018-03-09T11:32:35Z</dcterms:created>
  <dcterms:modified xsi:type="dcterms:W3CDTF">2018-05-25T10:12:58Z</dcterms:modified>
</cp:coreProperties>
</file>