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60" r:id="rId2"/>
  </p:sldMasterIdLst>
  <p:notesMasterIdLst>
    <p:notesMasterId r:id="rId19"/>
  </p:notesMasterIdLst>
  <p:sldIdLst>
    <p:sldId id="256" r:id="rId3"/>
    <p:sldId id="262" r:id="rId4"/>
    <p:sldId id="257" r:id="rId5"/>
    <p:sldId id="267" r:id="rId6"/>
    <p:sldId id="264" r:id="rId7"/>
    <p:sldId id="265" r:id="rId8"/>
    <p:sldId id="266" r:id="rId9"/>
    <p:sldId id="268" r:id="rId10"/>
    <p:sldId id="263" r:id="rId11"/>
    <p:sldId id="269" r:id="rId12"/>
    <p:sldId id="271" r:id="rId13"/>
    <p:sldId id="272" r:id="rId14"/>
    <p:sldId id="273" r:id="rId15"/>
    <p:sldId id="274" r:id="rId16"/>
    <p:sldId id="275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ido" id="{E75E278A-FF0E-49A4-B170-79828D63BBAD}">
          <p14:sldIdLst>
            <p14:sldId id="256"/>
          </p14:sldIdLst>
        </p14:section>
        <p14:section name="Diseñar, impresionar, trabajar en equipo" id="{B9B51309-D148-4332-87C2-07BE32FBCA3B}">
          <p14:sldIdLst>
            <p14:sldId id="262"/>
            <p14:sldId id="257"/>
            <p14:sldId id="267"/>
            <p14:sldId id="264"/>
            <p14:sldId id="265"/>
            <p14:sldId id="266"/>
            <p14:sldId id="268"/>
          </p14:sldIdLst>
        </p14:section>
        <p14:section name="Más información" id="{2CC34DB2-6590-42C0-AD4B-A04C6060184E}">
          <p14:sldIdLst>
            <p14:sldId id="263"/>
            <p14:sldId id="269"/>
            <p14:sldId id="271"/>
            <p14:sldId id="272"/>
            <p14:sldId id="273"/>
            <p14:sldId id="274"/>
            <p14:sldId id="275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222" autoAdjust="0"/>
  </p:normalViewPr>
  <p:slideViewPr>
    <p:cSldViewPr snapToGrid="0">
      <p:cViewPr varScale="1">
        <p:scale>
          <a:sx n="61" d="100"/>
          <a:sy n="61" d="100"/>
        </p:scale>
        <p:origin x="42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>
              <a:buNone/>
            </a:pPr>
            <a:r>
              <a:rPr lang="en-US" sz="1200" b="0" i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En el </a:t>
            </a:r>
            <a:r>
              <a:rPr lang="en-US" sz="1200" b="0" i="0" baseline="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modo</a:t>
            </a:r>
            <a:r>
              <a:rPr lang="en-US" sz="1200" b="0" i="0" baseline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b="0" i="0" baseline="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Presentación</a:t>
            </a:r>
            <a:r>
              <a:rPr lang="en-US" sz="1200" b="0" i="0" baseline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sz="1200" b="0" i="0" baseline="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haga</a:t>
            </a:r>
            <a:r>
              <a:rPr lang="en-US" sz="1200" b="0" i="0" baseline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b="0" i="0" baseline="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clic</a:t>
            </a:r>
            <a:r>
              <a:rPr lang="en-US" sz="1200" b="0" i="0" baseline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en la </a:t>
            </a:r>
            <a:r>
              <a:rPr lang="en-US" sz="1200" b="0" i="0" baseline="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flecha</a:t>
            </a:r>
            <a:r>
              <a:rPr lang="en-US" sz="1200" b="0" i="0" baseline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para </a:t>
            </a:r>
            <a:r>
              <a:rPr lang="en-US" sz="1200" b="0" i="0" baseline="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acceder</a:t>
            </a:r>
            <a:r>
              <a:rPr lang="en-US" sz="1200" b="0" i="0" baseline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al Centro de </a:t>
            </a:r>
            <a:r>
              <a:rPr lang="en-US" sz="1200" b="0" i="0" baseline="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introducción</a:t>
            </a:r>
            <a:r>
              <a:rPr lang="en-US" sz="1200" b="0" i="0" baseline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a PowerPoint.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de.es/webbde/es/estadis/infoest/bolest15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de.es/webbde/es/estadis/infoest/bolest15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bde.es/webbde/es/estadis/infoest/bolest15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noProof="1" smtClean="0"/>
              <a:t>FAMILIA PROFESIONAL </a:t>
            </a:r>
            <a:br>
              <a:rPr lang="es-ES" noProof="1" smtClean="0"/>
            </a:br>
            <a:r>
              <a:rPr lang="es-ES" noProof="1" smtClean="0"/>
              <a:t>IMAGEN Y SONIDO</a:t>
            </a:r>
            <a:endParaRPr lang="es-ES" noProof="1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es-ES" sz="2600" noProof="1" smtClean="0"/>
              <a:t>PRESENTACIÓN DE PROYECTOS</a:t>
            </a:r>
            <a:endParaRPr lang="es-ES" sz="2600" noProof="1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627" y="5276852"/>
            <a:ext cx="47244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BILIOGRAFÍA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Al elaborar un trabajo académico o documento científico o técnico es imprescindible incluir la bibliografía utilizada de una forma sistemática y estructurada. Así podremos identificar las fuentes utilizadas en nuestro trabajo y lo haremos a través de dos elementos</a:t>
            </a:r>
            <a:r>
              <a:rPr lang="es-ES" sz="2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s-ES" sz="2000" dirty="0">
                <a:solidFill>
                  <a:schemeClr val="tx1"/>
                </a:solidFill>
              </a:rPr>
              <a:t>Toda referencia bibliográfica contiene:</a:t>
            </a:r>
          </a:p>
          <a:p>
            <a:r>
              <a:rPr lang="es-ES" sz="2000" dirty="0">
                <a:solidFill>
                  <a:schemeClr val="tx1"/>
                </a:solidFill>
              </a:rPr>
              <a:t>•	elementos (</a:t>
            </a:r>
            <a:r>
              <a:rPr lang="es-ES" sz="2000" b="1" dirty="0">
                <a:solidFill>
                  <a:schemeClr val="tx1"/>
                </a:solidFill>
              </a:rPr>
              <a:t>autor, título, </a:t>
            </a:r>
            <a:r>
              <a:rPr lang="es-ES" sz="2000" b="1" dirty="0" smtClean="0">
                <a:solidFill>
                  <a:schemeClr val="tx1"/>
                </a:solidFill>
              </a:rPr>
              <a:t>año, editorial publicación</a:t>
            </a:r>
            <a:r>
              <a:rPr lang="es-ES" sz="2000" dirty="0" smtClean="0">
                <a:solidFill>
                  <a:schemeClr val="tx1"/>
                </a:solidFill>
              </a:rPr>
              <a:t>…),</a:t>
            </a:r>
            <a:endParaRPr lang="es-ES" sz="2000" dirty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chemeClr val="tx1"/>
                </a:solidFill>
              </a:rPr>
              <a:t>•	convenciones para la transcripción y presentación (cursivas, subrayado, uso de punto o coma o dos puntos, etc.),</a:t>
            </a:r>
          </a:p>
          <a:p>
            <a:r>
              <a:rPr lang="es-ES" sz="2000" dirty="0">
                <a:solidFill>
                  <a:schemeClr val="tx1"/>
                </a:solidFill>
              </a:rPr>
              <a:t>•	una secuencia de los elementos en la referencia (qué poner en 1er lugar, en 2º, 3º, etc.).</a:t>
            </a:r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7091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BILIOGRAFÍA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Nosotros usaremos la </a:t>
            </a:r>
            <a:r>
              <a:rPr lang="es-ES" sz="2000" b="1" dirty="0">
                <a:solidFill>
                  <a:schemeClr val="tx1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NORMA ISO 690</a:t>
            </a:r>
            <a:endParaRPr lang="es-ES" sz="2800" b="1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" sz="2000" u="sng" dirty="0">
                <a:solidFill>
                  <a:schemeClr val="tx1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Al final de la página ponemos la </a:t>
            </a:r>
            <a:r>
              <a:rPr lang="es-ES" sz="2000" u="sng" dirty="0" smtClean="0">
                <a:solidFill>
                  <a:schemeClr val="tx1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referencia bibliográfica</a:t>
            </a:r>
            <a:endParaRPr lang="es-ES" sz="2800" u="sng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endParaRPr lang="es-ES" sz="2000" b="1" dirty="0" smtClean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Si </a:t>
            </a:r>
            <a:r>
              <a:rPr lang="es-ES" sz="2000" b="1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es libro o revista </a:t>
            </a:r>
            <a:endParaRPr lang="es-ES" sz="28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APELLIDO, Nombre. “Título”. </a:t>
            </a:r>
            <a:r>
              <a:rPr lang="es-ES" sz="2000" i="1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Editorial en cursiva, mes 2008, </a:t>
            </a: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p (página). ISSN (es un número que identifica la publicación).</a:t>
            </a:r>
            <a:endParaRPr lang="es-ES" sz="28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" sz="2000" b="1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Si es PÁGINA WEB </a:t>
            </a:r>
            <a:endParaRPr lang="es-ES" sz="28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NOMBRE DE LA PÁGINA. AÑO 2013. , Columna. [Consulta 25 mayo 2016]. Disponible en: </a:t>
            </a:r>
            <a:r>
              <a:rPr lang="es-ES" sz="2000" b="1" u="sng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  <a:hlinkClick r:id="rId2"/>
              </a:rPr>
              <a:t>http://www.bde.es/webbde/es/estadis/infoest/bolest15.html</a:t>
            </a: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 (link)</a:t>
            </a:r>
            <a:endParaRPr lang="es-ES" sz="28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937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BILIOGRAFÍA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6689" y="193411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" sz="2400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SI COPIAMOS ALGO LITERAL SE PONE “ENTRE COMILLAS” y además ponemos la referencia. </a:t>
            </a:r>
            <a:endParaRPr lang="es-ES" sz="2400" dirty="0" smtClean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endParaRPr lang="es-ES" sz="2400" dirty="0">
              <a:solidFill>
                <a:schemeClr val="tx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" sz="2400" dirty="0" smtClean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Si </a:t>
            </a:r>
            <a:r>
              <a:rPr lang="es-ES" sz="2400" dirty="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es un resumen solo se pone la referencia. </a:t>
            </a:r>
            <a:endParaRPr lang="es-ES" sz="3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462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EJEMPLOS DE REFERENCIA </a:t>
            </a:r>
            <a:r>
              <a:rPr lang="es-ES" b="1" dirty="0" smtClean="0"/>
              <a:t> 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34" y="1262135"/>
            <a:ext cx="10749367" cy="5595865"/>
          </a:xfrm>
        </p:spPr>
      </p:pic>
    </p:spTree>
    <p:extLst>
      <p:ext uri="{BB962C8B-B14F-4D97-AF65-F5344CB8AC3E}">
        <p14:creationId xmlns:p14="http://schemas.microsoft.com/office/powerpoint/2010/main" val="1759431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EJEMPLOS DE REFERENCIA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4434" y="1580827"/>
            <a:ext cx="10988297" cy="4974956"/>
          </a:xfrm>
        </p:spPr>
        <p:txBody>
          <a:bodyPr>
            <a:normAutofit fontScale="62500" lnSpcReduction="20000"/>
          </a:bodyPr>
          <a:lstStyle/>
          <a:p>
            <a:r>
              <a:rPr lang="es-ES" sz="2200" dirty="0" smtClean="0">
                <a:solidFill>
                  <a:schemeClr val="tx1"/>
                </a:solidFill>
              </a:rPr>
              <a:t>Las</a:t>
            </a:r>
            <a:r>
              <a:rPr lang="es-ES" sz="2200" dirty="0">
                <a:solidFill>
                  <a:schemeClr val="tx1"/>
                </a:solidFill>
              </a:rPr>
              <a:t> </a:t>
            </a:r>
            <a:r>
              <a:rPr lang="es-ES" sz="2200" b="1" dirty="0">
                <a:solidFill>
                  <a:schemeClr val="tx1"/>
                </a:solidFill>
              </a:rPr>
              <a:t>redes sociales</a:t>
            </a:r>
            <a:r>
              <a:rPr lang="es-ES" sz="2200" dirty="0">
                <a:solidFill>
                  <a:schemeClr val="tx1"/>
                </a:solidFill>
              </a:rPr>
              <a:t> son sitios de internet que permiten a las personas conectarse con sus amigos e incluso realizar nuevas amistades, de manera virtual, y compartir contenidos, interactuar, </a:t>
            </a:r>
            <a:r>
              <a:rPr lang="es-ES" sz="2200" b="1" dirty="0">
                <a:solidFill>
                  <a:schemeClr val="tx1"/>
                </a:solidFill>
              </a:rPr>
              <a:t>crear comunidades</a:t>
            </a:r>
            <a:r>
              <a:rPr lang="es-ES" sz="2200" dirty="0">
                <a:solidFill>
                  <a:schemeClr val="tx1"/>
                </a:solidFill>
              </a:rPr>
              <a:t> sobre intereses similares: trabajo, lecturas, juegos, amistad, relaciones amorosas, relaciones comerciales, etc. </a:t>
            </a:r>
            <a:r>
              <a:rPr lang="es-ES" sz="2200" dirty="0" smtClean="0">
                <a:solidFill>
                  <a:schemeClr val="tx1"/>
                </a:solidFill>
              </a:rPr>
              <a:t>1</a:t>
            </a:r>
            <a:endParaRPr lang="es-ES" sz="2200" dirty="0">
              <a:solidFill>
                <a:schemeClr val="tx1"/>
              </a:solidFill>
            </a:endParaRPr>
          </a:p>
          <a:p>
            <a:r>
              <a:rPr lang="es-ES" sz="2200" dirty="0">
                <a:solidFill>
                  <a:schemeClr val="tx1"/>
                </a:solidFill>
              </a:rPr>
              <a:t>Facebook fue creado originalmente para fomentar las redes universitarias; posteriormente se amplió para incluir a los estudiantes de secundaria, profesionales y finalmente a todos los usuarios potenciales de </a:t>
            </a:r>
            <a:r>
              <a:rPr lang="es-ES" sz="2200" dirty="0" smtClean="0">
                <a:solidFill>
                  <a:schemeClr val="tx1"/>
                </a:solidFill>
              </a:rPr>
              <a:t>internet. 2</a:t>
            </a:r>
          </a:p>
          <a:p>
            <a:r>
              <a:rPr lang="es-ES" sz="2200" dirty="0" smtClean="0">
                <a:solidFill>
                  <a:schemeClr val="tx1"/>
                </a:solidFill>
              </a:rPr>
              <a:t/>
            </a:r>
            <a:br>
              <a:rPr lang="es-ES" sz="2200" dirty="0" smtClean="0">
                <a:solidFill>
                  <a:schemeClr val="tx1"/>
                </a:solidFill>
              </a:rPr>
            </a:br>
            <a:r>
              <a:rPr lang="es-ES" sz="2200" baseline="30000" dirty="0" smtClean="0">
                <a:solidFill>
                  <a:schemeClr val="tx1"/>
                </a:solidFill>
              </a:rPr>
              <a:t>	1</a:t>
            </a:r>
            <a:r>
              <a:rPr lang="es-ES" sz="2200" dirty="0" smtClean="0">
                <a:solidFill>
                  <a:schemeClr val="tx1"/>
                </a:solidFill>
              </a:rPr>
              <a:t> FREIRE, Juan. “Redes Sociales: ¿modelos organizativos o servicios digitales?”. </a:t>
            </a:r>
            <a:r>
              <a:rPr lang="es-ES" sz="2200" i="1" dirty="0" smtClean="0">
                <a:solidFill>
                  <a:schemeClr val="tx1"/>
                </a:solidFill>
              </a:rPr>
              <a:t>El Profesional de la Información</a:t>
            </a:r>
            <a:r>
              <a:rPr lang="es-ES" sz="2200" dirty="0" smtClean="0">
                <a:solidFill>
                  <a:schemeClr val="tx1"/>
                </a:solidFill>
              </a:rPr>
              <a:t>, noviembre-diciembre 2008, vol. 17, p. 585-588. ISSN 1386-6710.</a:t>
            </a:r>
            <a:br>
              <a:rPr lang="es-ES" sz="2200" dirty="0" smtClean="0">
                <a:solidFill>
                  <a:schemeClr val="tx1"/>
                </a:solidFill>
              </a:rPr>
            </a:br>
            <a:r>
              <a:rPr lang="es-ES" sz="2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s-ES" sz="2200" dirty="0" smtClean="0">
                <a:solidFill>
                  <a:schemeClr val="tx1"/>
                </a:solidFill>
              </a:rPr>
              <a:t/>
            </a:r>
            <a:br>
              <a:rPr lang="es-ES" sz="2200" dirty="0" smtClean="0">
                <a:solidFill>
                  <a:schemeClr val="tx1"/>
                </a:solidFill>
              </a:rPr>
            </a:br>
            <a:r>
              <a:rPr lang="es-ES" sz="2200" baseline="30000" dirty="0" smtClean="0">
                <a:solidFill>
                  <a:schemeClr val="tx1"/>
                </a:solidFill>
              </a:rPr>
              <a:t>	2</a:t>
            </a:r>
            <a:r>
              <a:rPr lang="es-ES" sz="2200" dirty="0" smtClean="0">
                <a:solidFill>
                  <a:schemeClr val="tx1"/>
                </a:solidFill>
              </a:rPr>
              <a:t> . BANCO DE ESPAÑA. 2013. Estadísticas, Central de Balances, Bol. Estadístico, cap. 15,Uso de internet en España. [Consulta 25 mayo 2016]. Disponible en: </a:t>
            </a:r>
            <a:r>
              <a:rPr lang="es-ES" sz="2200" b="1" u="sng" dirty="0" smtClean="0">
                <a:solidFill>
                  <a:schemeClr val="tx1"/>
                </a:solidFill>
                <a:hlinkClick r:id="rId2"/>
              </a:rPr>
              <a:t>http://www.bde.es/webbde/es/estadis/infoest/bolest15.html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 </a:t>
            </a:r>
          </a:p>
          <a:p>
            <a:r>
              <a:rPr lang="es-ES" dirty="0" smtClean="0"/>
              <a:t> </a:t>
            </a:r>
          </a:p>
          <a:p>
            <a:endParaRPr lang="es-ES" dirty="0"/>
          </a:p>
        </p:txBody>
      </p:sp>
      <p:cxnSp>
        <p:nvCxnSpPr>
          <p:cNvPr id="13" name="Conector recto 12"/>
          <p:cNvCxnSpPr/>
          <p:nvPr/>
        </p:nvCxnSpPr>
        <p:spPr>
          <a:xfrm>
            <a:off x="790414" y="3487119"/>
            <a:ext cx="3859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REFERENCIA DE FOTOGRAFÍAS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4"/>
            <a:ext cx="10770030" cy="4652667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En </a:t>
            </a:r>
            <a:r>
              <a:rPr lang="es-ES" dirty="0">
                <a:solidFill>
                  <a:schemeClr val="tx1"/>
                </a:solidFill>
              </a:rPr>
              <a:t>office, nos vamos a la columna de REFERENCIAS </a:t>
            </a:r>
            <a:r>
              <a:rPr lang="es-ES" dirty="0" smtClean="0">
                <a:solidFill>
                  <a:schemeClr val="tx1"/>
                </a:solidFill>
              </a:rPr>
              <a:t>e </a:t>
            </a:r>
            <a:r>
              <a:rPr lang="es-ES" dirty="0">
                <a:solidFill>
                  <a:schemeClr val="tx1"/>
                </a:solidFill>
              </a:rPr>
              <a:t>INSERTAMOS UNA NOTA AL PIE. Automáticamente office pone un número y nos lleva al final de la </a:t>
            </a:r>
            <a:r>
              <a:rPr lang="es-ES" dirty="0" smtClean="0">
                <a:solidFill>
                  <a:schemeClr val="tx1"/>
                </a:solidFill>
              </a:rPr>
              <a:t>página </a:t>
            </a:r>
            <a:r>
              <a:rPr lang="es-ES" dirty="0">
                <a:solidFill>
                  <a:schemeClr val="tx1"/>
                </a:solidFill>
              </a:rPr>
              <a:t>donde pondremos la </a:t>
            </a:r>
            <a:r>
              <a:rPr lang="es-ES" dirty="0" smtClean="0">
                <a:solidFill>
                  <a:schemeClr val="tx1"/>
                </a:solidFill>
              </a:rPr>
              <a:t>referencia</a:t>
            </a:r>
          </a:p>
          <a:p>
            <a:pPr>
              <a:spcAft>
                <a:spcPts val="0"/>
              </a:spcAft>
            </a:pPr>
            <a:endParaRPr lang="es-ES" baseline="30000" dirty="0" smtClean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es-ES" baseline="300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es-ES" baseline="30000" dirty="0" smtClean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es-ES" baseline="30000" dirty="0" smtClean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es-ES" baseline="300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s-ES" baseline="30000" dirty="0" smtClean="0">
                <a:latin typeface="Arial" panose="020B0604020202020204" pitchFamily="34" charset="0"/>
                <a:ea typeface="SimSun" panose="02010600030101010101" pitchFamily="2" charset="-122"/>
              </a:rPr>
              <a:t>3                         </a:t>
            </a:r>
          </a:p>
          <a:p>
            <a:pPr>
              <a:spcAft>
                <a:spcPts val="0"/>
              </a:spcAft>
            </a:pPr>
            <a:endParaRPr lang="es-ES" baseline="300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s-ES" baseline="30000" dirty="0" smtClean="0">
                <a:latin typeface="Arial" panose="020B0604020202020204" pitchFamily="34" charset="0"/>
                <a:ea typeface="SimSun" panose="02010600030101010101" pitchFamily="2" charset="-122"/>
              </a:rPr>
              <a:t>				</a:t>
            </a:r>
            <a:r>
              <a:rPr lang="es-ES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3</a:t>
            </a:r>
            <a:endParaRPr lang="es-ES" baseline="30000" dirty="0">
              <a:solidFill>
                <a:schemeClr val="tx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s-ES" baseline="30000" dirty="0" smtClean="0">
                <a:latin typeface="Arial" panose="020B0604020202020204" pitchFamily="34" charset="0"/>
                <a:ea typeface="SimSun" panose="02010600030101010101" pitchFamily="2" charset="-122"/>
              </a:rPr>
              <a:t>-------------------------------------------------------</a:t>
            </a:r>
          </a:p>
          <a:p>
            <a:pPr>
              <a:spcAft>
                <a:spcPts val="0"/>
              </a:spcAft>
            </a:pPr>
            <a:r>
              <a:rPr lang="es-ES" sz="17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3</a:t>
            </a:r>
            <a:r>
              <a:rPr 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USO </a:t>
            </a:r>
            <a:r>
              <a:rPr lang="es-ES" sz="2400" baseline="300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DE REDES [fotografía]. En: BANCO DE ESPAÑA. 2013. Estadísticas, Central de Balances, Bol. Estadístico, cap. 15,Uso de internet en España. [Consulta 25 mayo 2016]. Disponible en: </a:t>
            </a:r>
            <a:r>
              <a:rPr lang="es-ES" sz="2400" b="1" u="sng" baseline="300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hlinkClick r:id="rId2"/>
              </a:rPr>
              <a:t>http://www.bde.es/webbde/es/estadis/infoest/bolest15.html</a:t>
            </a:r>
            <a:r>
              <a:rPr lang="es-ES" sz="2400" baseline="30000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/>
            </a:r>
            <a:br>
              <a:rPr lang="es-ES" sz="2400" baseline="30000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rPr>
            </a:br>
            <a:endParaRPr lang="es-ES" sz="2400" baseline="300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2834380"/>
            <a:ext cx="3638095" cy="2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09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Links a páginas de referencia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12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1" smtClean="0"/>
              <a:t>MÓDULO DE PROYECTO</a:t>
            </a: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838200" y="1825623"/>
            <a:ext cx="4876800" cy="46800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s-ES" sz="2000" noProof="1" smtClean="0"/>
              <a:t>NORMATIVA</a:t>
            </a:r>
          </a:p>
          <a:p>
            <a:pPr>
              <a:lnSpc>
                <a:spcPct val="170000"/>
              </a:lnSpc>
            </a:pPr>
            <a:r>
              <a:rPr lang="es-ES" sz="2000" noProof="1" smtClean="0"/>
              <a:t>DENOMINACIÓN DEL MÓDULO</a:t>
            </a:r>
            <a:endParaRPr lang="es-ES" sz="2000" noProof="1"/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es-ES" noProof="1" smtClean="0"/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es-ES" noProof="1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6" y="4833206"/>
            <a:ext cx="2560320" cy="14401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69" y="4833206"/>
            <a:ext cx="2560320" cy="144018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7" y="1729203"/>
            <a:ext cx="5271152" cy="296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704334"/>
            <a:ext cx="10749367" cy="504533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s-ES" b="1" dirty="0"/>
              <a:t>PRESENTACIÓN DE PROYECTOS</a:t>
            </a:r>
            <a:r>
              <a:rPr lang="es-ES" dirty="0"/>
              <a:t/>
            </a:r>
            <a:br>
              <a:rPr lang="es-ES" dirty="0"/>
            </a:b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65108" y="1776197"/>
            <a:ext cx="10863746" cy="44337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solidFill>
                  <a:schemeClr val="tx1"/>
                </a:solidFill>
              </a:rPr>
              <a:t>NORMAS GENERALES PRESENTACIÓN GRÁFICA: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El proyecto se presentará en formato DIN A4.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Escrito a ordenador.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Tamaño de letra: Times New </a:t>
            </a:r>
            <a:r>
              <a:rPr lang="es-ES" dirty="0" err="1">
                <a:solidFill>
                  <a:schemeClr val="tx1"/>
                </a:solidFill>
              </a:rPr>
              <a:t>Roman</a:t>
            </a:r>
            <a:r>
              <a:rPr lang="es-ES" dirty="0">
                <a:solidFill>
                  <a:schemeClr val="tx1"/>
                </a:solidFill>
              </a:rPr>
              <a:t> 12.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Interlineado 1.5 líneas.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Escrito por una sola cara.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Con un índice paginado (de forma adecuada no haciéndolo a mano alzada).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Con todas las hojas con el número de página.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Los planos irán doblados correctamente, con el cajetín hacia fuera.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Debe incluir encabezado por página.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El proyecto se presentará debidamente encuadernado.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</a:rPr>
              <a:t>Se incluirá una copia digital del proyecto para su conservación por parte del departamento.</a:t>
            </a:r>
          </a:p>
          <a:p>
            <a:pPr marL="0" indent="0" algn="l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noProof="1" smtClean="0">
              <a:solidFill>
                <a:schemeClr val="tx1"/>
              </a:solidFill>
            </a:endParaRPr>
          </a:p>
          <a:p>
            <a:pPr marL="0" indent="0" algn="l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noProof="1" smtClean="0">
              <a:solidFill>
                <a:schemeClr val="tx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05" y="5177247"/>
            <a:ext cx="495300" cy="4476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05" y="3917095"/>
            <a:ext cx="499915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704334"/>
            <a:ext cx="10749367" cy="504533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s-ES" b="1" dirty="0"/>
              <a:t>PRESENTACIÓN DE PROYECTOS</a:t>
            </a:r>
            <a:r>
              <a:rPr lang="es-ES" dirty="0"/>
              <a:t/>
            </a:r>
            <a:br>
              <a:rPr lang="es-ES" dirty="0"/>
            </a:b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65108" y="1776197"/>
            <a:ext cx="10863746" cy="44337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solidFill>
                  <a:schemeClr val="tx1"/>
                </a:solidFill>
              </a:rPr>
              <a:t>RECOMENDACIONES:</a:t>
            </a:r>
            <a:endParaRPr lang="es-ES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schemeClr val="tx1"/>
                </a:solidFill>
              </a:rPr>
              <a:t>Utilizar el </a:t>
            </a:r>
            <a:r>
              <a:rPr lang="es-ES" b="1" dirty="0" smtClean="0">
                <a:solidFill>
                  <a:schemeClr val="tx1"/>
                </a:solidFill>
              </a:rPr>
              <a:t>corrector de ortografía </a:t>
            </a:r>
            <a:r>
              <a:rPr lang="es-ES" dirty="0" smtClean="0">
                <a:solidFill>
                  <a:schemeClr val="tx1"/>
                </a:solidFill>
              </a:rPr>
              <a:t>del procesador de textos.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ES" dirty="0">
              <a:solidFill>
                <a:schemeClr val="tx1"/>
              </a:solidFill>
            </a:endParaRPr>
          </a:p>
          <a:p>
            <a:pPr marL="0" indent="0" algn="l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noProof="1" smtClean="0">
                <a:solidFill>
                  <a:schemeClr val="tx1"/>
                </a:solidFill>
              </a:rPr>
              <a:t>Vurro</a:t>
            </a:r>
            <a:endParaRPr lang="es-ES" noProof="1" smtClean="0">
              <a:solidFill>
                <a:schemeClr val="tx1"/>
              </a:solidFill>
            </a:endParaRPr>
          </a:p>
          <a:p>
            <a:pPr marL="0" indent="0" algn="l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noProof="1" smtClean="0">
              <a:solidFill>
                <a:schemeClr val="tx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05" y="5177247"/>
            <a:ext cx="495300" cy="4476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05" y="3917095"/>
            <a:ext cx="499915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5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1. PORTADA</a:t>
            </a:r>
            <a:r>
              <a:rPr lang="es-ES" dirty="0"/>
              <a:t/>
            </a:r>
            <a:br>
              <a:rPr lang="es-ES" dirty="0"/>
            </a:b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712530" y="1812753"/>
            <a:ext cx="10457977" cy="4824000"/>
          </a:xfrm>
        </p:spPr>
        <p:txBody>
          <a:bodyPr>
            <a:no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Desde el punto de vista formal, debe presentar claramente y necesariamente los siguientes datos: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/>
                </a:solidFill>
              </a:rPr>
              <a:t>Nombre y Apellidos Alumno</a:t>
            </a:r>
            <a:r>
              <a:rPr lang="es-E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/>
                </a:solidFill>
              </a:rPr>
              <a:t>Curso</a:t>
            </a:r>
            <a:r>
              <a:rPr lang="es-E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/>
                </a:solidFill>
              </a:rPr>
              <a:t>Módulo</a:t>
            </a:r>
            <a:r>
              <a:rPr lang="es-ES" dirty="0">
                <a:solidFill>
                  <a:schemeClr val="tx1"/>
                </a:solidFill>
              </a:rPr>
              <a:t>: </a:t>
            </a:r>
          </a:p>
          <a:p>
            <a:pPr marL="971550" lvl="1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1"/>
                </a:solidFill>
              </a:rPr>
              <a:t>Proyecto de Iluminación, Captación y Tratamiento de Imagen. (</a:t>
            </a:r>
            <a:r>
              <a:rPr lang="es-ES" u="sng" dirty="0">
                <a:solidFill>
                  <a:schemeClr val="tx1"/>
                </a:solidFill>
              </a:rPr>
              <a:t>no incluirá la denominación Proyecto integrado</a:t>
            </a:r>
            <a:r>
              <a:rPr lang="es-ES" dirty="0">
                <a:solidFill>
                  <a:schemeClr val="tx1"/>
                </a:solidFill>
              </a:rPr>
              <a:t>).</a:t>
            </a:r>
          </a:p>
          <a:p>
            <a:pPr marL="971550" lvl="1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1"/>
                </a:solidFill>
              </a:rPr>
              <a:t>Proyecto Producción de Audiovisuales y Espectáculos.</a:t>
            </a:r>
          </a:p>
          <a:p>
            <a:pPr marL="971550" lvl="1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1"/>
                </a:solidFill>
              </a:rPr>
              <a:t>Proyecto Realización de Audiovisuales y Espectáculos.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/>
                </a:solidFill>
              </a:rPr>
              <a:t>Nombre del proyecto</a:t>
            </a:r>
            <a:r>
              <a:rPr lang="es-ES" dirty="0">
                <a:solidFill>
                  <a:schemeClr val="tx1"/>
                </a:solidFill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1. PORTADA</a:t>
            </a:r>
            <a:r>
              <a:rPr lang="es-ES" dirty="0"/>
              <a:t/>
            </a:r>
            <a:br>
              <a:rPr lang="es-ES" dirty="0"/>
            </a:b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712530" y="1812753"/>
            <a:ext cx="10457977" cy="4824000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Recomendaciones sobre el </a:t>
            </a:r>
            <a:r>
              <a:rPr lang="es-ES" b="1" dirty="0" smtClean="0">
                <a:solidFill>
                  <a:schemeClr val="tx1"/>
                </a:solidFill>
              </a:rPr>
              <a:t>nombre </a:t>
            </a:r>
            <a:r>
              <a:rPr lang="es-ES" b="1" dirty="0">
                <a:solidFill>
                  <a:schemeClr val="tx1"/>
                </a:solidFill>
              </a:rPr>
              <a:t>del proyecto</a:t>
            </a:r>
            <a:r>
              <a:rPr lang="es-ES" dirty="0">
                <a:solidFill>
                  <a:schemeClr val="tx1"/>
                </a:solidFill>
              </a:rPr>
              <a:t>: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Incluir NOMBRE o Título y Subtítulo.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El nombre del proyecto debe hacer referencia al tipo de proyecto.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Debe ser claro y concreto.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Debe avanzar la idea del proyecto.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6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ÍNDICE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075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 smtClean="0"/>
              <a:t>3. ENCABEZADO</a:t>
            </a:r>
            <a:r>
              <a:rPr lang="es-ES" dirty="0"/>
              <a:t>.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7437894" cy="4351338"/>
          </a:xfrm>
        </p:spPr>
        <p:txBody>
          <a:bodyPr/>
          <a:lstStyle/>
          <a:p>
            <a:r>
              <a:rPr lang="es-ES" sz="1800" dirty="0">
                <a:solidFill>
                  <a:schemeClr val="tx1"/>
                </a:solidFill>
              </a:rPr>
              <a:t>En todas las páginas aparecerá el encabezado con los siguientes datos: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tx1"/>
                </a:solidFill>
              </a:rPr>
              <a:t>Nombre y Apellidos Alumno: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tx1"/>
                </a:solidFill>
              </a:rPr>
              <a:t>Curso: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tx1"/>
                </a:solidFill>
              </a:rPr>
              <a:t>Nombre del proyecto:  </a:t>
            </a:r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187" y="2613321"/>
            <a:ext cx="5325614" cy="253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17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/>
              <a:t>NORMAS PARA INCLUIR BILIOGRAFÍA Y RECURSOS GRÁFICOS.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s-ES" sz="2400" noProof="1" smtClean="0"/>
              <a:t>La bibliografía es la referencia a libros, páginas web o textos que aparecen en nuestro proyecto.</a:t>
            </a:r>
            <a:endParaRPr lang="es-ES" sz="2400" noProof="1"/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Bienvenido a PowerPoint</Template>
  <TotalTime>0</TotalTime>
  <Words>513</Words>
  <Application>Microsoft Office PowerPoint</Application>
  <PresentationFormat>Panorámica</PresentationFormat>
  <Paragraphs>87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SimSun</vt:lpstr>
      <vt:lpstr>Arial</vt:lpstr>
      <vt:lpstr>Calibri</vt:lpstr>
      <vt:lpstr>Segoe UI</vt:lpstr>
      <vt:lpstr>Segoe UI Light</vt:lpstr>
      <vt:lpstr>Tahoma</vt:lpstr>
      <vt:lpstr>Times New Roman</vt:lpstr>
      <vt:lpstr>Wingdings</vt:lpstr>
      <vt:lpstr>WelcomeDoc</vt:lpstr>
      <vt:lpstr>FAMILIA PROFESIONAL  IMAGEN Y SONIDO</vt:lpstr>
      <vt:lpstr>MÓDULO DE PROYECTO</vt:lpstr>
      <vt:lpstr>PRESENTACIÓN DE PROYECTOS </vt:lpstr>
      <vt:lpstr>PRESENTACIÓN DE PROYECTOS </vt:lpstr>
      <vt:lpstr>1. PORTADA </vt:lpstr>
      <vt:lpstr>1. PORTADA </vt:lpstr>
      <vt:lpstr>2. ÍNDICE</vt:lpstr>
      <vt:lpstr>3. ENCABEZADO. </vt:lpstr>
      <vt:lpstr>NORMAS PARA INCLUIR BILIOGRAFÍA Y RECURSOS GRÁFICOS.</vt:lpstr>
      <vt:lpstr>BILIOGRAFÍA</vt:lpstr>
      <vt:lpstr>BILIOGRAFÍA</vt:lpstr>
      <vt:lpstr>BILIOGRAFÍA</vt:lpstr>
      <vt:lpstr>EJEMPLOS DE REFERENCIA  </vt:lpstr>
      <vt:lpstr>EJEMPLOS DE REFERENCIA </vt:lpstr>
      <vt:lpstr>REFERENCIA DE FOTOGRAFÍAS</vt:lpstr>
      <vt:lpstr>Links a páginas de referencia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2018-03-20T15:29:33Z</dcterms:created>
  <dcterms:modified xsi:type="dcterms:W3CDTF">2018-03-20T19:33:43Z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