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83" r:id="rId4"/>
    <p:sldId id="258" r:id="rId5"/>
    <p:sldId id="259" r:id="rId6"/>
    <p:sldId id="260" r:id="rId7"/>
    <p:sldId id="262" r:id="rId8"/>
    <p:sldId id="272" r:id="rId9"/>
    <p:sldId id="285" r:id="rId10"/>
    <p:sldId id="273" r:id="rId11"/>
    <p:sldId id="277" r:id="rId12"/>
    <p:sldId id="278" r:id="rId13"/>
    <p:sldId id="280" r:id="rId14"/>
    <p:sldId id="282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6A4C74"/>
    <a:srgbClr val="677B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8613-903B-4014-A5F8-0D71871F14EF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es/url?sa=i&amp;rct=j&amp;q=&amp;esrc=s&amp;source=images&amp;cd=&amp;cad=rja&amp;uact=8&amp;ved=0ahUKEwiF36nM3ZPZAhVIOxQKHTgWAtIQjRwIBw&amp;url=https://es.slideshare.net/1-9-98/experimentos-de-isabel-y-rebeca&amp;psig=AOvVaw1cj9GOyaL5w9dq2cyCA15L&amp;ust=151809030814696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20qeA4LHaAhUDbRQKHUo8CgYQjRx6BAgAEAU&amp;url=https://www.trazarte.es/blog/primeros-pasos-para-aprender-a-dibujar&amp;psig=AOvVaw2Nf8fZEh_a_JDmXHdZj6_4&amp;ust=15235198673840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source=images&amp;cd=&amp;cad=rja&amp;uact=8&amp;ved=2ahUKEwjm3dGu4LHaAhXFOxQKHQalApAQjRx6BAgAEAU&amp;url=http://inesmerinocs.blogspot.com/2016/09/escuela-de-padres-on-line_23.html&amp;psig=AOvVaw2PdGVrjZODKK7L1ICp4z3d&amp;ust=152351996129789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url?sa=i&amp;rct=j&amp;q=&amp;esrc=s&amp;source=images&amp;cd=&amp;cad=rja&amp;uact=8&amp;ved=2ahUKEwjizvXj4rHaAhVPkRQKHU95C-cQjRx6BAgAEAU&amp;url=https://www.lanzanos.com/proyectos/marie-curie-la-actividad-del-radio/&amp;psig=AOvVaw1CL30AKpIj9EFzaGF6K8nS&amp;ust=1523520632227928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es/url?sa=i&amp;rct=j&amp;q=&amp;esrc=s&amp;source=images&amp;cd=&amp;cad=rja&amp;uact=8&amp;ved=0ahUKEwikk8ixh5HZAhWIF-wKHSTjCZoQjRwIBw&amp;url=http://ciencias2seresvivos.blogspot.com/&amp;psig=AOvVaw1kZRAhmoqCdOEMPmBkdc8m&amp;ust=15179984604930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izz4uc05PZAhXHyKQKHeAFAdAQjRwIBw&amp;url=http://elpezvoladordepaz.blogspot.com/2012/10/un-experimento.html&amp;psig=AOvVaw0p4ijoWBnXn-Y5JhZaujy4&amp;ust=151808751935616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es/url?sa=i&amp;rct=j&amp;q=&amp;esrc=s&amp;source=images&amp;cd=&amp;cad=rja&amp;uact=8&amp;ved=0ahUKEwizkrar05PZAhXNyqQKHTSEDaYQjRwIBw&amp;url=http://mejoreslinks.masdelaweb.com/proyectos-y-experimentos-sencillos-para-ninos-de-inicial/&amp;psig=AOvVaw0p4ijoWBnXn-Y5JhZaujy4&amp;ust=1518087519356166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de niñas y cienc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3744416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19198"/>
            <a:ext cx="9144000" cy="128132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CIENTÍFICAS Y CIENTÍFICOS EN INFANTIL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11560" y="5877272"/>
            <a:ext cx="8352928" cy="76964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Cooper Std Black" pitchFamily="18" charset="0"/>
              </a:rPr>
              <a:t>LAS CIENCIAS NO TIENEN GÉNERO</a:t>
            </a:r>
            <a:endParaRPr lang="es-ES" dirty="0">
              <a:solidFill>
                <a:srgbClr val="0070C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TELÉFONO CASERO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solidFill>
                <a:srgbClr val="0070C0"/>
              </a:solidFill>
              <a:latin typeface="Cooper Std Black" pitchFamily="18" charset="0"/>
            </a:endParaRPr>
          </a:p>
          <a:p>
            <a:pPr>
              <a:buNone/>
            </a:pPr>
            <a:endParaRPr lang="es-ES" dirty="0" smtClean="0">
              <a:solidFill>
                <a:srgbClr val="0070C0"/>
              </a:solidFill>
              <a:latin typeface="Cooper Std Black" pitchFamily="18" charset="0"/>
            </a:endParaRPr>
          </a:p>
        </p:txBody>
      </p:sp>
      <p:pic>
        <p:nvPicPr>
          <p:cNvPr id="4" name="3 Imagen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493021" cy="27042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telefono cas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3423200" cy="27378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FLORES DE COLORES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solidFill>
                <a:srgbClr val="0070C0"/>
              </a:solidFill>
              <a:latin typeface="Cooper Std Black" pitchFamily="18" charset="0"/>
            </a:endParaRPr>
          </a:p>
        </p:txBody>
      </p:sp>
      <p:pic>
        <p:nvPicPr>
          <p:cNvPr id="6" name="5 Imagen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552056" cy="266404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Flore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563887" cy="26729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HUEVO 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pic>
        <p:nvPicPr>
          <p:cNvPr id="34818" name="Picture 2" descr="Resultado de imagen de experimento huev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610" y="1556792"/>
            <a:ext cx="7030766" cy="45354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ACEITE Y AGUA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solidFill>
                <a:srgbClr val="0070C0"/>
              </a:solidFill>
              <a:latin typeface="Cooper Std Black" pitchFamily="18" charset="0"/>
            </a:endParaRPr>
          </a:p>
        </p:txBody>
      </p:sp>
      <p:pic>
        <p:nvPicPr>
          <p:cNvPr id="4" name="3 Imagen" descr="ace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912448" cy="25089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acei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4139952" cy="275824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MEZCLA DE COLORES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>
              <a:solidFill>
                <a:srgbClr val="0070C0"/>
              </a:solidFill>
              <a:latin typeface="Cooper Std Black" pitchFamily="18" charset="0"/>
            </a:endParaRPr>
          </a:p>
        </p:txBody>
      </p:sp>
      <p:pic>
        <p:nvPicPr>
          <p:cNvPr id="4" name="3 Imagen" descr="col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2813595" cy="40127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hielo.jpg"/>
          <p:cNvPicPr>
            <a:picLocks noChangeAspect="1"/>
          </p:cNvPicPr>
          <p:nvPr/>
        </p:nvPicPr>
        <p:blipFill>
          <a:blip r:embed="rId3" cstate="print"/>
          <a:srcRect t="6300" b="7601"/>
          <a:stretch>
            <a:fillRect/>
          </a:stretch>
        </p:blipFill>
        <p:spPr>
          <a:xfrm>
            <a:off x="3923928" y="2564904"/>
            <a:ext cx="4572000" cy="29523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CONCLUSIÓN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rgbClr val="0070C0"/>
                </a:solidFill>
                <a:latin typeface="Cooper Std Black" pitchFamily="18" charset="0"/>
              </a:rPr>
              <a:t>PENSAR ------ SENTIR-----HACER</a:t>
            </a:r>
          </a:p>
          <a:p>
            <a:pPr algn="ctr">
              <a:buNone/>
            </a:pPr>
            <a:r>
              <a:rPr lang="es-ES" sz="1800" dirty="0" smtClean="0">
                <a:solidFill>
                  <a:srgbClr val="0070C0"/>
                </a:solidFill>
                <a:latin typeface="Cooper Std Black" pitchFamily="18" charset="0"/>
              </a:rPr>
              <a:t>QUIERO SER CIENTÍFICA/O---- LO SIENTO --- FUTURA/O CIENTÍFICA/O</a:t>
            </a:r>
          </a:p>
          <a:p>
            <a:pPr algn="ctr">
              <a:buNone/>
            </a:pPr>
            <a:endParaRPr lang="es-ES" sz="1800" dirty="0" smtClean="0">
              <a:solidFill>
                <a:srgbClr val="0070C0"/>
              </a:solidFill>
              <a:latin typeface="Cooper Std Black" pitchFamily="18" charset="0"/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Pensamiento-emoción-conducta-1024x7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6060305" cy="436880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Resultado de imagen de CREATIVIDAD"/>
          <p:cNvPicPr>
            <a:picLocks noChangeAspect="1" noChangeArrowheads="1"/>
          </p:cNvPicPr>
          <p:nvPr/>
        </p:nvPicPr>
        <p:blipFill>
          <a:blip r:embed="rId3" cstate="print"/>
          <a:srcRect l="48143"/>
          <a:stretch>
            <a:fillRect/>
          </a:stretch>
        </p:blipFill>
        <p:spPr bwMode="auto">
          <a:xfrm>
            <a:off x="7092280" y="2492896"/>
            <a:ext cx="1835696" cy="1474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092280" y="3933056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FF"/>
                </a:solidFill>
                <a:latin typeface="Abadi MT Condensed Extra Bold" pitchFamily="34" charset="0"/>
              </a:rPr>
              <a:t>CREATIVIDAD</a:t>
            </a:r>
            <a:endParaRPr lang="es-ES" sz="2800" dirty="0">
              <a:solidFill>
                <a:srgbClr val="FF00FF"/>
              </a:solidFill>
              <a:latin typeface="Abadi MT Condensed Extra Bold" pitchFamily="34" charset="0"/>
            </a:endParaRPr>
          </a:p>
        </p:txBody>
      </p:sp>
      <p:sp>
        <p:nvSpPr>
          <p:cNvPr id="7" name="6 Flecha izquierda y derecha"/>
          <p:cNvSpPr/>
          <p:nvPr/>
        </p:nvSpPr>
        <p:spPr>
          <a:xfrm>
            <a:off x="6156176" y="3645024"/>
            <a:ext cx="1152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6" name="Picture 4" descr="Resultado de imagen de MOTIVACION"/>
          <p:cNvPicPr>
            <a:picLocks noChangeAspect="1" noChangeArrowheads="1"/>
          </p:cNvPicPr>
          <p:nvPr/>
        </p:nvPicPr>
        <p:blipFill>
          <a:blip r:embed="rId4" cstate="print"/>
          <a:srcRect l="26345" r="19819"/>
          <a:stretch>
            <a:fillRect/>
          </a:stretch>
        </p:blipFill>
        <p:spPr bwMode="auto">
          <a:xfrm>
            <a:off x="7020272" y="4581128"/>
            <a:ext cx="1835696" cy="170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7092280" y="6334780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FF"/>
                </a:solidFill>
                <a:latin typeface="Abadi MT Condensed Extra Bold" pitchFamily="34" charset="0"/>
              </a:rPr>
              <a:t>MOTIVACIÓN</a:t>
            </a:r>
            <a:endParaRPr lang="es-ES" sz="2800" dirty="0">
              <a:solidFill>
                <a:srgbClr val="FF00FF"/>
              </a:solidFill>
              <a:latin typeface="Abadi MT Condensed Extra Bold" pitchFamily="34" charset="0"/>
            </a:endParaRPr>
          </a:p>
        </p:txBody>
      </p:sp>
      <p:sp>
        <p:nvSpPr>
          <p:cNvPr id="10" name="9 Flecha izquierda y derecha"/>
          <p:cNvSpPr/>
          <p:nvPr/>
        </p:nvSpPr>
        <p:spPr>
          <a:xfrm>
            <a:off x="6084168" y="4941168"/>
            <a:ext cx="1152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FASE DE ACCIÓN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pic>
        <p:nvPicPr>
          <p:cNvPr id="26626" name="Picture 2" descr="Resultado de imagen de fase de accion motivacion DIBUJ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4210050" cy="336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Resultado de imagen de fase de accion motivacion DIBUJ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4991"/>
          <a:stretch>
            <a:fillRect/>
          </a:stretch>
        </p:blipFill>
        <p:spPr bwMode="auto">
          <a:xfrm>
            <a:off x="5364088" y="2276872"/>
            <a:ext cx="2800350" cy="2858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74744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NUESTROS OBJETIVOS DE</a:t>
            </a:r>
            <a:b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</a:br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LA FASE ACCIÓN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pic>
        <p:nvPicPr>
          <p:cNvPr id="5" name="Marcador de contenido 4" descr="OBJETIV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" r="343"/>
          <a:stretch/>
        </p:blipFill>
        <p:spPr>
          <a:xfrm>
            <a:off x="1115616" y="1556792"/>
            <a:ext cx="4844993" cy="4525963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6084168" y="3068960"/>
            <a:ext cx="305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CC"/>
                </a:solidFill>
                <a:latin typeface="Abadi MT Condensed Extra Bold" pitchFamily="34" charset="0"/>
              </a:rPr>
              <a:t>EDAD 3-4-5 AÑOS. </a:t>
            </a:r>
          </a:p>
          <a:p>
            <a:r>
              <a:rPr lang="es-ES" sz="2800" dirty="0" smtClean="0">
                <a:solidFill>
                  <a:srgbClr val="0000CC"/>
                </a:solidFill>
                <a:latin typeface="Abadi MT Condensed Extra Bold" pitchFamily="34" charset="0"/>
              </a:rPr>
              <a:t>CICLO INFANTIL</a:t>
            </a:r>
            <a:endParaRPr lang="es-ES" sz="2800" dirty="0">
              <a:solidFill>
                <a:srgbClr val="0000CC"/>
              </a:solidFill>
              <a:latin typeface="Abadi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744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00CC"/>
                </a:solidFill>
                <a:latin typeface="Cooper Std Black" pitchFamily="18" charset="0"/>
              </a:rPr>
              <a:t>OBJ. 1: MANTENER EL INTERÉS POR LAS INVESTIGACIONES Y DESCUBRIMIENTOS CIENTÍFICOS</a:t>
            </a:r>
            <a:endParaRPr lang="es-ES" sz="3600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280831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s-ES" sz="2400" dirty="0" smtClean="0">
                <a:solidFill>
                  <a:srgbClr val="0070C0"/>
                </a:solidFill>
              </a:rPr>
              <a:t>A lo largo de la </a:t>
            </a:r>
            <a:r>
              <a:rPr lang="es-ES" sz="2400" u="sng" dirty="0" smtClean="0">
                <a:solidFill>
                  <a:srgbClr val="0070C0"/>
                </a:solidFill>
              </a:rPr>
              <a:t>FASE INICIAL </a:t>
            </a:r>
            <a:r>
              <a:rPr lang="es-ES" sz="2400" dirty="0" smtClean="0">
                <a:solidFill>
                  <a:srgbClr val="0070C0"/>
                </a:solidFill>
              </a:rPr>
              <a:t>del proyecto: motivamos presentando todos los días a la </a:t>
            </a:r>
            <a:r>
              <a:rPr lang="es-ES" sz="2400" u="sng" dirty="0" smtClean="0">
                <a:solidFill>
                  <a:srgbClr val="0070C0"/>
                </a:solidFill>
              </a:rPr>
              <a:t>CIENTÍFICA DEL DÍA con efecto Sorpresa</a:t>
            </a:r>
            <a:r>
              <a:rPr lang="es-ES" sz="2400" dirty="0" smtClean="0">
                <a:solidFill>
                  <a:srgbClr val="0070C0"/>
                </a:solidFill>
              </a:rPr>
              <a:t>: ( su vida, sus inventos, </a:t>
            </a:r>
            <a:r>
              <a:rPr lang="es-ES" sz="2400" dirty="0" err="1" smtClean="0">
                <a:solidFill>
                  <a:srgbClr val="0070C0"/>
                </a:solidFill>
              </a:rPr>
              <a:t>presentacion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power</a:t>
            </a:r>
            <a:r>
              <a:rPr lang="es-ES" sz="2400" dirty="0" smtClean="0">
                <a:solidFill>
                  <a:srgbClr val="0070C0"/>
                </a:solidFill>
              </a:rPr>
              <a:t>- </a:t>
            </a:r>
            <a:r>
              <a:rPr lang="es-ES" sz="2400" dirty="0" err="1" smtClean="0">
                <a:solidFill>
                  <a:srgbClr val="0070C0"/>
                </a:solidFill>
              </a:rPr>
              <a:t>point</a:t>
            </a:r>
            <a:r>
              <a:rPr lang="es-ES" sz="2400" dirty="0" smtClean="0">
                <a:solidFill>
                  <a:srgbClr val="0070C0"/>
                </a:solidFill>
              </a:rPr>
              <a:t> con dibujos e historias…)</a:t>
            </a:r>
          </a:p>
        </p:txBody>
      </p:sp>
      <p:pic>
        <p:nvPicPr>
          <p:cNvPr id="6" name="Picture 2" descr="Tiny Pink Fangirling Rob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1595140" cy="2392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5 Marcador de contenido" descr="J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284984"/>
            <a:ext cx="3250704" cy="1625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4" descr="Resultado de imagen de DIBUJO WI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9812" y="4293096"/>
            <a:ext cx="1964188" cy="256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2" name="Picture 2" descr="Resultado de imagen de DIBUJO marie curi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236312"/>
            <a:ext cx="2885042" cy="1621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niñas cientificas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652120" y="2374444"/>
            <a:ext cx="3491880" cy="4483555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00CC"/>
                </a:solidFill>
                <a:latin typeface="Cooper Std Black" pitchFamily="18" charset="0"/>
              </a:rPr>
              <a:t>¿¿CÓMO MANTENEMOS LA MOTIVACIÓN EN LA FASE DE ACCIÓN??</a:t>
            </a:r>
            <a:endParaRPr lang="es-ES" sz="2800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5076056" cy="5733256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s-ES" sz="1600" b="1" u="sng" dirty="0" smtClean="0">
                <a:solidFill>
                  <a:srgbClr val="0070C0"/>
                </a:solidFill>
                <a:latin typeface="Comic Sans MS"/>
                <a:cs typeface="Comic Sans MS"/>
              </a:rPr>
              <a:t>EXPLICACIÓN PARTICIPATIVA</a:t>
            </a:r>
            <a:r>
              <a:rPr lang="es-E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: explicamos utilizando preguntas abiertas: Que pasaría si…?, Por qué…?</a:t>
            </a:r>
          </a:p>
          <a:p>
            <a:pPr marL="342900" indent="-342900">
              <a:buAutoNum type="arabicPeriod"/>
            </a:pPr>
            <a:endParaRPr lang="es-ES" sz="1600" dirty="0" smtClean="0">
              <a:solidFill>
                <a:srgbClr val="0070C0"/>
              </a:solidFill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s-ES" sz="1600" b="1" u="sng" dirty="0" smtClean="0">
                <a:solidFill>
                  <a:srgbClr val="0070C0"/>
                </a:solidFill>
                <a:latin typeface="Comic Sans MS"/>
                <a:cs typeface="Comic Sans MS"/>
              </a:rPr>
              <a:t>MANIPULACIÓN PREVIA SIN EXPLICACIÓN</a:t>
            </a:r>
            <a:r>
              <a:rPr lang="es-E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: dejarles los materiales….</a:t>
            </a:r>
          </a:p>
          <a:p>
            <a:pPr marL="342900" indent="-342900">
              <a:buAutoNum type="arabicPeriod"/>
            </a:pPr>
            <a:endParaRPr lang="es-ES" sz="1600" dirty="0" smtClean="0">
              <a:solidFill>
                <a:srgbClr val="0070C0"/>
              </a:solidFill>
              <a:latin typeface="Comic Sans MS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s-ES" sz="1600" b="1" u="sng" dirty="0" smtClean="0">
                <a:solidFill>
                  <a:srgbClr val="0070C0"/>
                </a:solidFill>
                <a:latin typeface="Comic Sans MS"/>
                <a:cs typeface="Comic Sans MS"/>
              </a:rPr>
              <a:t>PALABRAS MÁGICAS</a:t>
            </a:r>
            <a:r>
              <a:rPr lang="es-E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: genial!!, lo has hecho muy bien!!, campeón!!!, eres mi ayudante!!! (autoestima)…</a:t>
            </a:r>
          </a:p>
          <a:p>
            <a:pPr marL="342900" indent="-342900">
              <a:buAutoNum type="arabicPeriod"/>
            </a:pPr>
            <a:endParaRPr lang="es-ES" sz="16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s-ES" sz="1600" b="1" u="sng" dirty="0" smtClean="0">
                <a:solidFill>
                  <a:srgbClr val="0070C0"/>
                </a:solidFill>
                <a:latin typeface="Comic Sans MS"/>
                <a:cs typeface="Comic Sans MS"/>
              </a:rPr>
              <a:t>BOCA ABIERTA – EFECTO INTRIGA</a:t>
            </a:r>
            <a:r>
              <a:rPr lang="es-E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: investigar, dejar que se equivoque y resuelva, trabajo en grupo, dejar intriga para el día siguiente …</a:t>
            </a:r>
          </a:p>
          <a:p>
            <a:pPr marL="342900" indent="-342900">
              <a:buAutoNum type="arabicPeriod"/>
            </a:pPr>
            <a:endParaRPr lang="es-ES" sz="1600" dirty="0" smtClean="0">
              <a:solidFill>
                <a:srgbClr val="0070C0"/>
              </a:solidFill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s-ES" sz="1600" b="1" u="sng" dirty="0" smtClean="0">
                <a:solidFill>
                  <a:srgbClr val="0070C0"/>
                </a:solidFill>
                <a:latin typeface="Comic Sans MS"/>
                <a:cs typeface="Comic Sans MS"/>
              </a:rPr>
              <a:t>PLASMAR Y HACER VISIBLE SU TRABAJO</a:t>
            </a:r>
            <a:r>
              <a:rPr lang="es-ES" sz="1600" b="1" dirty="0" smtClean="0">
                <a:solidFill>
                  <a:srgbClr val="0070C0"/>
                </a:solidFill>
                <a:latin typeface="Comic Sans MS"/>
                <a:cs typeface="Comic Sans MS"/>
              </a:rPr>
              <a:t>: </a:t>
            </a:r>
            <a:r>
              <a:rPr lang="es-E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exposición de sus trabajos, utilidad, participar en la decoración de pasillos, enseñarlos a los familiares…</a:t>
            </a:r>
          </a:p>
          <a:p>
            <a:pPr marL="342900" indent="-342900">
              <a:buAutoNum type="arabicPeriod"/>
            </a:pPr>
            <a:endParaRPr lang="es-ES" sz="1600" dirty="0" smtClean="0">
              <a:solidFill>
                <a:srgbClr val="0070C0"/>
              </a:solidFill>
              <a:latin typeface="Comic Sans MS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s-ES" sz="1600" b="1" u="sng" dirty="0" smtClean="0">
                <a:solidFill>
                  <a:srgbClr val="0070C0"/>
                </a:solidFill>
                <a:latin typeface="Comic Sans MS"/>
                <a:cs typeface="Comic Sans MS"/>
              </a:rPr>
              <a:t>FAMILIAS IMPLICADAS</a:t>
            </a:r>
            <a:r>
              <a:rPr lang="es-E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: participar en casa y en clase disfrazándose …</a:t>
            </a:r>
          </a:p>
          <a:p>
            <a:pPr marL="342900" indent="-342900"/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5220072" y="1556792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 rot="1419055">
            <a:off x="6327015" y="122863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00FF"/>
                </a:solidFill>
                <a:latin typeface="Abadi MT Condensed Extra Bold" pitchFamily="34" charset="0"/>
              </a:rPr>
              <a:t>GRAN GRUPO</a:t>
            </a:r>
            <a:endParaRPr lang="es-ES" sz="3600" dirty="0">
              <a:solidFill>
                <a:srgbClr val="FF00FF"/>
              </a:solidFill>
              <a:latin typeface="Abadi MT Condensed Extra Bold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00CC"/>
                </a:solidFill>
                <a:latin typeface="Cooper Std Black" pitchFamily="18" charset="0"/>
              </a:rPr>
              <a:t>ACTIVIDADES MOTIVADORAS</a:t>
            </a:r>
            <a:br>
              <a:rPr lang="es-ES" sz="3200" b="1" dirty="0" smtClean="0">
                <a:solidFill>
                  <a:srgbClr val="0000CC"/>
                </a:solidFill>
                <a:latin typeface="Cooper Std Black" pitchFamily="18" charset="0"/>
              </a:rPr>
            </a:br>
            <a:r>
              <a:rPr lang="es-ES" sz="3200" b="1" dirty="0" smtClean="0">
                <a:solidFill>
                  <a:srgbClr val="0000CC"/>
                </a:solidFill>
                <a:latin typeface="Cooper Std Black" pitchFamily="18" charset="0"/>
              </a:rPr>
              <a:t> DE LA FASE DE ACCIÓN</a:t>
            </a:r>
            <a:endParaRPr lang="es-ES" sz="3200" b="1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19695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s-ES" sz="2400" dirty="0" smtClean="0">
                <a:solidFill>
                  <a:srgbClr val="0070C0"/>
                </a:solidFill>
                <a:latin typeface="Cooper Std Black" pitchFamily="18" charset="0"/>
              </a:rPr>
              <a:t>Actividad en el Centro con GUÍA de la maestra y con un seguimiento en el Tiempo. (Experimento Flores)</a:t>
            </a:r>
          </a:p>
          <a:p>
            <a:pPr marL="457200" indent="-457200" algn="just">
              <a:buAutoNum type="arabicPeriod"/>
            </a:pPr>
            <a:r>
              <a:rPr lang="es-ES" sz="2400" dirty="0" smtClean="0">
                <a:solidFill>
                  <a:srgbClr val="0070C0"/>
                </a:solidFill>
                <a:latin typeface="Cooper Std Black" pitchFamily="18" charset="0"/>
              </a:rPr>
              <a:t>Actividad implicando a la FAMILIA (programa de experimentos en directo con los padres- científicos).</a:t>
            </a:r>
          </a:p>
          <a:p>
            <a:pPr marL="457200" indent="-457200" algn="just">
              <a:buAutoNum type="arabicPeriod"/>
            </a:pPr>
            <a:r>
              <a:rPr lang="es-ES" sz="2400" dirty="0" smtClean="0">
                <a:solidFill>
                  <a:srgbClr val="0070C0"/>
                </a:solidFill>
                <a:latin typeface="Cooper Std Black" pitchFamily="18" charset="0"/>
              </a:rPr>
              <a:t>Actividad de cada niño presentando su experimento a sus compañeros.</a:t>
            </a:r>
            <a:endParaRPr lang="es-ES" sz="2400" dirty="0">
              <a:solidFill>
                <a:srgbClr val="0070C0"/>
              </a:solidFill>
              <a:latin typeface="Cooper Std Black" pitchFamily="18" charset="0"/>
            </a:endParaRPr>
          </a:p>
        </p:txBody>
      </p:sp>
      <p:pic>
        <p:nvPicPr>
          <p:cNvPr id="8196" name="Picture 4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509120"/>
            <a:ext cx="4563041" cy="227687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Flecha abajo"/>
          <p:cNvSpPr/>
          <p:nvPr/>
        </p:nvSpPr>
        <p:spPr>
          <a:xfrm rot="2482672">
            <a:off x="3608417" y="4412683"/>
            <a:ext cx="504056" cy="1150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01317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FF00FF"/>
                </a:solidFill>
                <a:latin typeface="Abadi MT Condensed Extra Bold" pitchFamily="34" charset="0"/>
              </a:rPr>
              <a:t>Temporalización</a:t>
            </a:r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Una semana</a:t>
            </a:r>
          </a:p>
          <a:p>
            <a:pPr marL="342900" indent="-342900">
              <a:buAutoNum type="arabicPeriod"/>
            </a:pPr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Sesión de 1h</a:t>
            </a:r>
          </a:p>
          <a:p>
            <a:pPr marL="342900" indent="-342900">
              <a:buAutoNum type="arabicPeriod"/>
            </a:pPr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Sesión de 1h</a:t>
            </a:r>
            <a:endParaRPr lang="es-ES" sz="2400" dirty="0">
              <a:solidFill>
                <a:srgbClr val="FF00FF"/>
              </a:solidFill>
              <a:latin typeface="Abadi MT Condensed Extra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MÁS MOTIVACIÓN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s-ES" dirty="0" smtClean="0">
                <a:solidFill>
                  <a:srgbClr val="0070C0"/>
                </a:solidFill>
                <a:latin typeface="Cooper Std Black" pitchFamily="18" charset="0"/>
              </a:rPr>
              <a:t>Realizamos videos caseros con los niños/as del Colegio para hacer visible la Utilidad de las Ciencias.</a:t>
            </a:r>
          </a:p>
          <a:p>
            <a:pPr algn="just">
              <a:buNone/>
            </a:pPr>
            <a:endParaRPr lang="es-ES" sz="1600" dirty="0" smtClean="0">
              <a:solidFill>
                <a:srgbClr val="FF00FF"/>
              </a:solidFill>
              <a:latin typeface="Cooper Std Black" pitchFamily="18" charset="0"/>
            </a:endParaRPr>
          </a:p>
          <a:p>
            <a:pPr algn="just">
              <a:buNone/>
            </a:pPr>
            <a:r>
              <a:rPr lang="es-ES" sz="1800" dirty="0" smtClean="0">
                <a:solidFill>
                  <a:srgbClr val="FF00FF"/>
                </a:solidFill>
                <a:latin typeface="Cooper Std Black" pitchFamily="18" charset="0"/>
              </a:rPr>
              <a:t>Difundidlos en las redes sociales etiquetándolos como </a:t>
            </a:r>
            <a:r>
              <a:rPr lang="es-ES" sz="1800" b="1" u="sng" dirty="0" smtClean="0">
                <a:solidFill>
                  <a:srgbClr val="FF00FF"/>
                </a:solidFill>
                <a:latin typeface="Cooper Std Black" pitchFamily="18" charset="0"/>
              </a:rPr>
              <a:t>#Somos Futuras/os Científicas/os.</a:t>
            </a:r>
          </a:p>
          <a:p>
            <a:pPr marL="514350" indent="-514350" algn="just"/>
            <a:endParaRPr lang="es-ES" sz="1600" dirty="0" smtClean="0">
              <a:solidFill>
                <a:srgbClr val="FF00FF"/>
              </a:solidFill>
              <a:latin typeface="Cooper Std Black" pitchFamily="18" charset="0"/>
            </a:endParaRPr>
          </a:p>
          <a:p>
            <a:pPr marL="514350" indent="-514350" algn="r">
              <a:buNone/>
            </a:pPr>
            <a:endParaRPr lang="es-ES" sz="1600" dirty="0" smtClean="0">
              <a:solidFill>
                <a:srgbClr val="FF00FF"/>
              </a:solidFill>
              <a:latin typeface="Cooper Std Black" pitchFamily="18" charset="0"/>
            </a:endParaRPr>
          </a:p>
          <a:p>
            <a:pPr marL="514350" indent="-514350" algn="r">
              <a:buNone/>
            </a:pPr>
            <a:endParaRPr lang="es-ES" sz="1600" dirty="0" smtClean="0">
              <a:solidFill>
                <a:srgbClr val="FF00FF"/>
              </a:solidFill>
              <a:latin typeface="Cooper Std Black" pitchFamily="18" charset="0"/>
            </a:endParaRPr>
          </a:p>
          <a:p>
            <a:pPr marL="514350" indent="-514350" algn="r">
              <a:buNone/>
            </a:pPr>
            <a:r>
              <a:rPr lang="es-ES" sz="1600" dirty="0" smtClean="0">
                <a:solidFill>
                  <a:srgbClr val="FF00FF"/>
                </a:solidFill>
                <a:latin typeface="Cooper Std Black" pitchFamily="18" charset="0"/>
              </a:rPr>
              <a:t>Hay que ser ORIGINALES!!!</a:t>
            </a:r>
            <a:endParaRPr lang="es-ES" sz="1600" dirty="0" smtClean="0">
              <a:solidFill>
                <a:srgbClr val="FF00FF"/>
              </a:solidFill>
            </a:endParaRPr>
          </a:p>
          <a:p>
            <a:pPr marL="514350" indent="-514350" algn="just">
              <a:buNone/>
            </a:pPr>
            <a:endParaRPr lang="es-ES" i="1" dirty="0" smtClean="0">
              <a:solidFill>
                <a:srgbClr val="677BAC"/>
              </a:solidFill>
              <a:latin typeface="Cooper Std Black" pitchFamily="18" charset="0"/>
            </a:endParaRPr>
          </a:p>
          <a:p>
            <a:pPr marL="514350" indent="-514350">
              <a:buNone/>
            </a:pPr>
            <a:endParaRPr lang="es-ES" dirty="0"/>
          </a:p>
        </p:txBody>
      </p:sp>
      <p:pic>
        <p:nvPicPr>
          <p:cNvPr id="6146" name="Picture 2" descr="Resultado de imagen de 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3739002" cy="2315632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RECURSOS MATERIALES</a:t>
            </a:r>
            <a:endParaRPr lang="es-ES" dirty="0"/>
          </a:p>
        </p:txBody>
      </p:sp>
      <p:pic>
        <p:nvPicPr>
          <p:cNvPr id="4" name="3 Marcador de contenido" descr="CIENTIF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1857375" cy="304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sultado de imagen de DIBUJOS EXPERIMENTO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2124075" cy="2152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sultado de imagen de DIBUJOS EXPERIMENTO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789040"/>
            <a:ext cx="3810000" cy="28670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580112" y="2708920"/>
            <a:ext cx="356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MATERIALES LABORATORIO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4869161"/>
            <a:ext cx="356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PADRES-CIENTÍFICOS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228184" y="148478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NIÑOS/AS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059832" y="472514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FF00FF"/>
              </a:solidFill>
              <a:latin typeface="Abadi MT Condensed Extra Bold" pitchFamily="34" charset="0"/>
            </a:endParaRPr>
          </a:p>
          <a:p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MAESTRAS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5534561"/>
            <a:ext cx="356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FF00FF"/>
              </a:solidFill>
              <a:latin typeface="Abadi MT Condensed Extra Bold" pitchFamily="34" charset="0"/>
            </a:endParaRPr>
          </a:p>
          <a:p>
            <a:r>
              <a:rPr lang="es-ES" sz="2400" dirty="0" smtClean="0">
                <a:solidFill>
                  <a:srgbClr val="FF00FF"/>
                </a:solidFill>
                <a:latin typeface="Abadi MT Condensed Extra Bold" pitchFamily="34" charset="0"/>
              </a:rPr>
              <a:t>EMOCIONES POSITIVAS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Cooper Std Black" pitchFamily="18" charset="0"/>
              </a:rPr>
              <a:t>EXPERIMENTOS</a:t>
            </a:r>
            <a:endParaRPr lang="es-ES" dirty="0">
              <a:solidFill>
                <a:srgbClr val="0000CC"/>
              </a:solidFill>
              <a:latin typeface="Cooper Std Black" pitchFamily="18" charset="0"/>
            </a:endParaRPr>
          </a:p>
        </p:txBody>
      </p:sp>
      <p:pic>
        <p:nvPicPr>
          <p:cNvPr id="7170" name="Picture 2" descr="Resultado de imagen de dibujo experimento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522" y="2016224"/>
            <a:ext cx="945705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074744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329</Words>
  <Application>Microsoft Office PowerPoint</Application>
  <PresentationFormat>Presentación en pantalla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CIENTÍFICAS Y CIENTÍFICOS EN INFANTIL</vt:lpstr>
      <vt:lpstr>FASE DE ACCIÓN</vt:lpstr>
      <vt:lpstr>NUESTROS OBJETIVOS DE LA FASE ACCIÓN</vt:lpstr>
      <vt:lpstr>OBJ. 1: MANTENER EL INTERÉS POR LAS INVESTIGACIONES Y DESCUBRIMIENTOS CIENTÍFICOS</vt:lpstr>
      <vt:lpstr>¿¿CÓMO MANTENEMOS LA MOTIVACIÓN EN LA FASE DE ACCIÓN??</vt:lpstr>
      <vt:lpstr>ACTIVIDADES MOTIVADORAS  DE LA FASE DE ACCIÓN</vt:lpstr>
      <vt:lpstr>MÁS MOTIVACIÓN</vt:lpstr>
      <vt:lpstr>RECURSOS MATERIALES</vt:lpstr>
      <vt:lpstr>EXPERIMENTOS</vt:lpstr>
      <vt:lpstr>TELÉFONO CASERO</vt:lpstr>
      <vt:lpstr>FLORES DE COLORES</vt:lpstr>
      <vt:lpstr>HUEVO </vt:lpstr>
      <vt:lpstr>ACEITE Y AGUA</vt:lpstr>
      <vt:lpstr>MEZCLA DE COLORES</vt:lpstr>
      <vt:lpstr>CONCLUSIÓN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NIÑAS EN LA CIENCIA</dc:title>
  <dc:creator>direccion</dc:creator>
  <cp:lastModifiedBy>direccion</cp:lastModifiedBy>
  <cp:revision>73</cp:revision>
  <dcterms:created xsi:type="dcterms:W3CDTF">2018-02-01T10:26:59Z</dcterms:created>
  <dcterms:modified xsi:type="dcterms:W3CDTF">2018-04-13T10:04:38Z</dcterms:modified>
</cp:coreProperties>
</file>