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D0B49D7-7E97-40DB-B0D3-58337CDB63C2}" type="datetimeFigureOut">
              <a:rPr lang="es-ES" smtClean="0"/>
              <a:t>15/02/2018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10A4FC0-954B-41AB-BC23-CFEFE027D2D9}"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D0B49D7-7E97-40DB-B0D3-58337CDB63C2}" type="datetimeFigureOut">
              <a:rPr lang="es-ES" smtClean="0"/>
              <a:t>15/02/2018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10A4FC0-954B-41AB-BC23-CFEFE027D2D9}"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D0B49D7-7E97-40DB-B0D3-58337CDB63C2}" type="datetimeFigureOut">
              <a:rPr lang="es-ES" smtClean="0"/>
              <a:t>15/02/2018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10A4FC0-954B-41AB-BC23-CFEFE027D2D9}"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D0B49D7-7E97-40DB-B0D3-58337CDB63C2}" type="datetimeFigureOut">
              <a:rPr lang="es-ES" smtClean="0"/>
              <a:t>15/02/2018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10A4FC0-954B-41AB-BC23-CFEFE027D2D9}"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D0B49D7-7E97-40DB-B0D3-58337CDB63C2}" type="datetimeFigureOut">
              <a:rPr lang="es-ES" smtClean="0"/>
              <a:t>15/02/2018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10A4FC0-954B-41AB-BC23-CFEFE027D2D9}"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D0B49D7-7E97-40DB-B0D3-58337CDB63C2}" type="datetimeFigureOut">
              <a:rPr lang="es-ES" smtClean="0"/>
              <a:t>15/02/2018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10A4FC0-954B-41AB-BC23-CFEFE027D2D9}"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D0B49D7-7E97-40DB-B0D3-58337CDB63C2}" type="datetimeFigureOut">
              <a:rPr lang="es-ES" smtClean="0"/>
              <a:t>15/02/2018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10A4FC0-954B-41AB-BC23-CFEFE027D2D9}"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D0B49D7-7E97-40DB-B0D3-58337CDB63C2}" type="datetimeFigureOut">
              <a:rPr lang="es-ES" smtClean="0"/>
              <a:t>15/02/2018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10A4FC0-954B-41AB-BC23-CFEFE027D2D9}"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0B49D7-7E97-40DB-B0D3-58337CDB63C2}" type="datetimeFigureOut">
              <a:rPr lang="es-ES" smtClean="0"/>
              <a:t>15/02/2018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10A4FC0-954B-41AB-BC23-CFEFE027D2D9}"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0B49D7-7E97-40DB-B0D3-58337CDB63C2}" type="datetimeFigureOut">
              <a:rPr lang="es-ES" smtClean="0"/>
              <a:t>15/02/2018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10A4FC0-954B-41AB-BC23-CFEFE027D2D9}"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0B49D7-7E97-40DB-B0D3-58337CDB63C2}" type="datetimeFigureOut">
              <a:rPr lang="es-ES" smtClean="0"/>
              <a:t>15/02/2018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10A4FC0-954B-41AB-BC23-CFEFE027D2D9}"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B49D7-7E97-40DB-B0D3-58337CDB63C2}" type="datetimeFigureOut">
              <a:rPr lang="es-ES" smtClean="0"/>
              <a:t>15/02/2018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A4FC0-954B-41AB-BC23-CFEFE027D2D9}"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548680"/>
            <a:ext cx="7772400" cy="3024336"/>
          </a:xfrm>
        </p:spPr>
        <p:txBody>
          <a:bodyPr>
            <a:noAutofit/>
          </a:bodyPr>
          <a:lstStyle/>
          <a:p>
            <a:r>
              <a:rPr lang="es-ES" sz="6000" dirty="0" smtClean="0">
                <a:solidFill>
                  <a:srgbClr val="0070C0"/>
                </a:solidFill>
                <a:latin typeface="Cooper Std Black" pitchFamily="18" charset="0"/>
              </a:rPr>
              <a:t>¿QUIÉN INVENTO EL TELÉFONO?</a:t>
            </a:r>
            <a:endParaRPr lang="es-ES" sz="6000" dirty="0">
              <a:solidFill>
                <a:srgbClr val="0070C0"/>
              </a:solidFill>
              <a:latin typeface="Cooper Std Black" pitchFamily="18" charset="0"/>
            </a:endParaRPr>
          </a:p>
        </p:txBody>
      </p:sp>
      <p:pic>
        <p:nvPicPr>
          <p:cNvPr id="11266" name="Picture 2" descr="Resultado de imagen de DIBUJO TELEFONO"/>
          <p:cNvPicPr>
            <a:picLocks noChangeAspect="1" noChangeArrowheads="1"/>
          </p:cNvPicPr>
          <p:nvPr/>
        </p:nvPicPr>
        <p:blipFill>
          <a:blip r:embed="rId2" cstate="print"/>
          <a:srcRect/>
          <a:stretch>
            <a:fillRect/>
          </a:stretch>
        </p:blipFill>
        <p:spPr bwMode="auto">
          <a:xfrm>
            <a:off x="2771800" y="3068960"/>
            <a:ext cx="3506738" cy="350673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8000" dirty="0" smtClean="0">
                <a:solidFill>
                  <a:srgbClr val="0070C0"/>
                </a:solidFill>
                <a:latin typeface="Cooper Std Black" pitchFamily="18" charset="0"/>
              </a:rPr>
              <a:t>WIFI</a:t>
            </a:r>
            <a:endParaRPr lang="es-ES" sz="8000" dirty="0">
              <a:solidFill>
                <a:srgbClr val="0070C0"/>
              </a:solidFill>
              <a:latin typeface="Cooper Std Black" pitchFamily="18" charset="0"/>
            </a:endParaRPr>
          </a:p>
        </p:txBody>
      </p:sp>
      <p:sp>
        <p:nvSpPr>
          <p:cNvPr id="3" name="2 Marcador de contenido"/>
          <p:cNvSpPr>
            <a:spLocks noGrp="1"/>
          </p:cNvSpPr>
          <p:nvPr>
            <p:ph idx="1"/>
          </p:nvPr>
        </p:nvSpPr>
        <p:spPr>
          <a:xfrm>
            <a:off x="457200" y="1600201"/>
            <a:ext cx="8229600" cy="2908919"/>
          </a:xfrm>
        </p:spPr>
        <p:txBody>
          <a:bodyPr>
            <a:normAutofit fontScale="70000" lnSpcReduction="20000"/>
          </a:bodyPr>
          <a:lstStyle/>
          <a:p>
            <a:pPr algn="just">
              <a:buNone/>
            </a:pPr>
            <a:r>
              <a:rPr lang="es-ES" dirty="0" smtClean="0">
                <a:solidFill>
                  <a:srgbClr val="0070C0"/>
                </a:solidFill>
                <a:latin typeface="Cooper Std Black" pitchFamily="18" charset="0"/>
              </a:rPr>
              <a:t>Emplear rollos de papel perforado para que la frecuencia de la comunicación fuera saltando entre 88 valores distintos (el número de teclas del piano) según una secuencia que solo podrían conocer quienes poseyeran una clave. Eso impediría que el sistema fuera interceptado.</a:t>
            </a:r>
          </a:p>
          <a:p>
            <a:pPr algn="just">
              <a:buNone/>
            </a:pPr>
            <a:r>
              <a:rPr lang="es-ES" dirty="0" smtClean="0"/>
              <a:t>- </a:t>
            </a:r>
            <a:r>
              <a:rPr lang="es-ES" dirty="0" smtClean="0">
                <a:solidFill>
                  <a:srgbClr val="0070C0"/>
                </a:solidFill>
                <a:latin typeface="Cooper Std Black" pitchFamily="18" charset="0"/>
              </a:rPr>
              <a:t>La patente se utilizó para desarrollar </a:t>
            </a:r>
            <a:r>
              <a:rPr lang="es-ES" u="sng" dirty="0" smtClean="0">
                <a:solidFill>
                  <a:srgbClr val="0070C0"/>
                </a:solidFill>
                <a:latin typeface="Cooper Std Black" pitchFamily="18" charset="0"/>
              </a:rPr>
              <a:t>comunicaciones militares </a:t>
            </a:r>
            <a:r>
              <a:rPr lang="es-ES" dirty="0" smtClean="0">
                <a:solidFill>
                  <a:srgbClr val="0070C0"/>
                </a:solidFill>
                <a:latin typeface="Cooper Std Black" pitchFamily="18" charset="0"/>
              </a:rPr>
              <a:t>inalámbricas para </a:t>
            </a:r>
            <a:r>
              <a:rPr lang="es-ES" u="sng" dirty="0" smtClean="0">
                <a:solidFill>
                  <a:srgbClr val="0070C0"/>
                </a:solidFill>
                <a:latin typeface="Cooper Std Black" pitchFamily="18" charset="0"/>
              </a:rPr>
              <a:t>misiles guiados</a:t>
            </a:r>
            <a:r>
              <a:rPr lang="es-ES" dirty="0" smtClean="0">
                <a:solidFill>
                  <a:srgbClr val="0070C0"/>
                </a:solidFill>
                <a:latin typeface="Cooper Std Black" pitchFamily="18" charset="0"/>
              </a:rPr>
              <a:t>.</a:t>
            </a:r>
            <a:endParaRPr lang="es-ES" dirty="0">
              <a:solidFill>
                <a:srgbClr val="0070C0"/>
              </a:solidFill>
              <a:latin typeface="Cooper Std Black" pitchFamily="18" charset="0"/>
            </a:endParaRPr>
          </a:p>
        </p:txBody>
      </p:sp>
      <p:pic>
        <p:nvPicPr>
          <p:cNvPr id="22530" name="Picture 2" descr="Resultado de imagen de DIBUJO MISILES GUIADOS"/>
          <p:cNvPicPr>
            <a:picLocks noChangeAspect="1" noChangeArrowheads="1"/>
          </p:cNvPicPr>
          <p:nvPr/>
        </p:nvPicPr>
        <p:blipFill>
          <a:blip r:embed="rId2" cstate="print"/>
          <a:srcRect/>
          <a:stretch>
            <a:fillRect/>
          </a:stretch>
        </p:blipFill>
        <p:spPr bwMode="auto">
          <a:xfrm>
            <a:off x="5739102" y="4589486"/>
            <a:ext cx="3404898" cy="2268514"/>
          </a:xfrm>
          <a:prstGeom prst="rect">
            <a:avLst/>
          </a:prstGeom>
          <a:noFill/>
        </p:spPr>
      </p:pic>
      <p:pic>
        <p:nvPicPr>
          <p:cNvPr id="5" name="Picture 2" descr="Resultado de imagen de DIBUJO MISILES GUIADOS"/>
          <p:cNvPicPr>
            <a:picLocks noChangeAspect="1" noChangeArrowheads="1"/>
          </p:cNvPicPr>
          <p:nvPr/>
        </p:nvPicPr>
        <p:blipFill>
          <a:blip r:embed="rId2" cstate="print"/>
          <a:srcRect/>
          <a:stretch>
            <a:fillRect/>
          </a:stretch>
        </p:blipFill>
        <p:spPr bwMode="auto">
          <a:xfrm>
            <a:off x="3995936" y="4077072"/>
            <a:ext cx="3404898" cy="2268514"/>
          </a:xfrm>
          <a:prstGeom prst="rect">
            <a:avLst/>
          </a:prstGeom>
          <a:noFill/>
        </p:spPr>
      </p:pic>
      <p:pic>
        <p:nvPicPr>
          <p:cNvPr id="22532" name="Picture 4" descr="Resultado de imagen de DIBUJO COMUNICACIONES"/>
          <p:cNvPicPr>
            <a:picLocks noChangeAspect="1" noChangeArrowheads="1" noCrop="1"/>
          </p:cNvPicPr>
          <p:nvPr/>
        </p:nvPicPr>
        <p:blipFill>
          <a:blip r:embed="rId3" cstate="print"/>
          <a:srcRect/>
          <a:stretch>
            <a:fillRect/>
          </a:stretch>
        </p:blipFill>
        <p:spPr bwMode="auto">
          <a:xfrm>
            <a:off x="899592" y="4221088"/>
            <a:ext cx="2137420" cy="243665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600" dirty="0" err="1" smtClean="0">
                <a:solidFill>
                  <a:srgbClr val="0070C0"/>
                </a:solidFill>
                <a:latin typeface="Cooper Std Black" pitchFamily="18" charset="0"/>
              </a:rPr>
              <a:t>Hedy</a:t>
            </a:r>
            <a:r>
              <a:rPr lang="es-ES" sz="6600" dirty="0" smtClean="0">
                <a:solidFill>
                  <a:srgbClr val="0070C0"/>
                </a:solidFill>
                <a:latin typeface="Cooper Std Black" pitchFamily="18" charset="0"/>
              </a:rPr>
              <a:t> </a:t>
            </a:r>
            <a:r>
              <a:rPr lang="es-ES" sz="6600" dirty="0" err="1" smtClean="0">
                <a:solidFill>
                  <a:srgbClr val="0070C0"/>
                </a:solidFill>
                <a:latin typeface="Cooper Std Black" pitchFamily="18" charset="0"/>
              </a:rPr>
              <a:t>Lamarr</a:t>
            </a:r>
            <a:endParaRPr lang="es-ES" sz="6600" dirty="0"/>
          </a:p>
        </p:txBody>
      </p:sp>
      <p:sp>
        <p:nvSpPr>
          <p:cNvPr id="3" name="2 Marcador de contenido"/>
          <p:cNvSpPr>
            <a:spLocks noGrp="1"/>
          </p:cNvSpPr>
          <p:nvPr>
            <p:ph idx="1"/>
          </p:nvPr>
        </p:nvSpPr>
        <p:spPr>
          <a:xfrm>
            <a:off x="457200" y="1600201"/>
            <a:ext cx="8229600" cy="532656"/>
          </a:xfrm>
        </p:spPr>
        <p:txBody>
          <a:bodyPr>
            <a:normAutofit lnSpcReduction="10000"/>
          </a:bodyPr>
          <a:lstStyle/>
          <a:p>
            <a:r>
              <a:rPr lang="es-ES" dirty="0" smtClean="0">
                <a:solidFill>
                  <a:srgbClr val="0070C0"/>
                </a:solidFill>
                <a:latin typeface="Cooper Std Black" pitchFamily="18" charset="0"/>
              </a:rPr>
              <a:t>INVENTO LA WIFI</a:t>
            </a:r>
            <a:endParaRPr lang="es-ES" dirty="0">
              <a:solidFill>
                <a:srgbClr val="0070C0"/>
              </a:solidFill>
              <a:latin typeface="Cooper Std Black" pitchFamily="18" charset="0"/>
            </a:endParaRPr>
          </a:p>
        </p:txBody>
      </p:sp>
      <p:pic>
        <p:nvPicPr>
          <p:cNvPr id="4" name="Picture 4" descr="Resultado de imagen de DIBUJO WIFI"/>
          <p:cNvPicPr>
            <a:picLocks noChangeAspect="1" noChangeArrowheads="1"/>
          </p:cNvPicPr>
          <p:nvPr/>
        </p:nvPicPr>
        <p:blipFill>
          <a:blip r:embed="rId2" cstate="print"/>
          <a:srcRect/>
          <a:stretch>
            <a:fillRect/>
          </a:stretch>
        </p:blipFill>
        <p:spPr bwMode="auto">
          <a:xfrm>
            <a:off x="5449398" y="1340768"/>
            <a:ext cx="3694602" cy="5517232"/>
          </a:xfrm>
          <a:prstGeom prst="rect">
            <a:avLst/>
          </a:prstGeom>
          <a:noFill/>
        </p:spPr>
      </p:pic>
      <p:pic>
        <p:nvPicPr>
          <p:cNvPr id="5" name="Picture 6" descr="Resultado de imagen de DIBUJO WIFI"/>
          <p:cNvPicPr>
            <a:picLocks noChangeAspect="1" noChangeArrowheads="1"/>
          </p:cNvPicPr>
          <p:nvPr/>
        </p:nvPicPr>
        <p:blipFill>
          <a:blip r:embed="rId3" cstate="print"/>
          <a:srcRect b="6404"/>
          <a:stretch>
            <a:fillRect/>
          </a:stretch>
        </p:blipFill>
        <p:spPr bwMode="auto">
          <a:xfrm>
            <a:off x="3059832" y="3212976"/>
            <a:ext cx="2461922" cy="230425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23554" name="Picture 2" descr="Resultado de imagen de DIBUJO APLAUSOS"/>
          <p:cNvPicPr>
            <a:picLocks noChangeAspect="1" noChangeArrowheads="1"/>
          </p:cNvPicPr>
          <p:nvPr/>
        </p:nvPicPr>
        <p:blipFill>
          <a:blip r:embed="rId4" cstate="print"/>
          <a:srcRect/>
          <a:stretch>
            <a:fillRect/>
          </a:stretch>
        </p:blipFill>
        <p:spPr bwMode="auto">
          <a:xfrm>
            <a:off x="0" y="4437112"/>
            <a:ext cx="2420887" cy="2420888"/>
          </a:xfrm>
          <a:prstGeom prst="rect">
            <a:avLst/>
          </a:prstGeom>
          <a:noFill/>
        </p:spPr>
      </p:pic>
      <p:pic>
        <p:nvPicPr>
          <p:cNvPr id="7" name="Picture 2" descr="Resultado de imagen de DIBUJO APLAUSOS"/>
          <p:cNvPicPr>
            <a:picLocks noChangeAspect="1" noChangeArrowheads="1"/>
          </p:cNvPicPr>
          <p:nvPr/>
        </p:nvPicPr>
        <p:blipFill>
          <a:blip r:embed="rId4" cstate="print"/>
          <a:srcRect/>
          <a:stretch>
            <a:fillRect/>
          </a:stretch>
        </p:blipFill>
        <p:spPr bwMode="auto">
          <a:xfrm>
            <a:off x="0" y="2204864"/>
            <a:ext cx="2420887" cy="24208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5400" dirty="0">
                <a:solidFill>
                  <a:srgbClr val="0070C0"/>
                </a:solidFill>
                <a:latin typeface="Cooper Std Black" pitchFamily="18" charset="0"/>
              </a:rPr>
              <a:t>¡</a:t>
            </a:r>
            <a:r>
              <a:rPr lang="es-ES" sz="5400" dirty="0" smtClean="0">
                <a:solidFill>
                  <a:srgbClr val="0070C0"/>
                </a:solidFill>
                <a:latin typeface="Cooper Std Black" pitchFamily="18" charset="0"/>
              </a:rPr>
              <a:t>QUE QUEDE CLARO!</a:t>
            </a:r>
            <a:endParaRPr lang="es-ES" sz="5400" dirty="0">
              <a:solidFill>
                <a:srgbClr val="0070C0"/>
              </a:solidFill>
              <a:latin typeface="Cooper Std Black" pitchFamily="18" charset="0"/>
            </a:endParaRPr>
          </a:p>
        </p:txBody>
      </p:sp>
      <p:sp>
        <p:nvSpPr>
          <p:cNvPr id="3" name="2 Marcador de contenido"/>
          <p:cNvSpPr>
            <a:spLocks noGrp="1"/>
          </p:cNvSpPr>
          <p:nvPr>
            <p:ph idx="1"/>
          </p:nvPr>
        </p:nvSpPr>
        <p:spPr>
          <a:xfrm>
            <a:off x="457200" y="1600201"/>
            <a:ext cx="8229600" cy="1108720"/>
          </a:xfrm>
        </p:spPr>
        <p:txBody>
          <a:bodyPr>
            <a:normAutofit/>
          </a:bodyPr>
          <a:lstStyle/>
          <a:p>
            <a:pPr>
              <a:buNone/>
            </a:pPr>
            <a:r>
              <a:rPr lang="es-ES" sz="1800" dirty="0" smtClean="0">
                <a:solidFill>
                  <a:srgbClr val="0070C0"/>
                </a:solidFill>
                <a:latin typeface="Cooper Std Black" pitchFamily="18" charset="0"/>
              </a:rPr>
              <a:t>ALEXANDER BRAHAM                                    ANTONIO MEUCCI</a:t>
            </a:r>
            <a:endParaRPr lang="es-ES" sz="1800" dirty="0">
              <a:solidFill>
                <a:srgbClr val="0070C0"/>
              </a:solidFill>
              <a:latin typeface="Cooper Std Black" pitchFamily="18" charset="0"/>
            </a:endParaRPr>
          </a:p>
        </p:txBody>
      </p:sp>
      <p:pic>
        <p:nvPicPr>
          <p:cNvPr id="14338" name="Picture 2" descr="Resultado de imagen de DIBUJO HOMBRE"/>
          <p:cNvPicPr>
            <a:picLocks noChangeAspect="1" noChangeArrowheads="1"/>
          </p:cNvPicPr>
          <p:nvPr/>
        </p:nvPicPr>
        <p:blipFill>
          <a:blip r:embed="rId2" cstate="print"/>
          <a:srcRect/>
          <a:stretch>
            <a:fillRect/>
          </a:stretch>
        </p:blipFill>
        <p:spPr bwMode="auto">
          <a:xfrm>
            <a:off x="251520" y="2708920"/>
            <a:ext cx="3292624" cy="3292625"/>
          </a:xfrm>
          <a:prstGeom prst="rect">
            <a:avLst/>
          </a:prstGeom>
          <a:noFill/>
        </p:spPr>
      </p:pic>
      <p:pic>
        <p:nvPicPr>
          <p:cNvPr id="14340" name="Picture 4" descr="Resultado de imagen de DIBUJO HOMBRE"/>
          <p:cNvPicPr>
            <a:picLocks noChangeAspect="1" noChangeArrowheads="1"/>
          </p:cNvPicPr>
          <p:nvPr/>
        </p:nvPicPr>
        <p:blipFill>
          <a:blip r:embed="rId3" cstate="print"/>
          <a:srcRect/>
          <a:stretch>
            <a:fillRect/>
          </a:stretch>
        </p:blipFill>
        <p:spPr bwMode="auto">
          <a:xfrm>
            <a:off x="5868144" y="1916832"/>
            <a:ext cx="3059065" cy="4653136"/>
          </a:xfrm>
          <a:prstGeom prst="rect">
            <a:avLst/>
          </a:prstGeom>
          <a:noFill/>
        </p:spPr>
      </p:pic>
      <p:pic>
        <p:nvPicPr>
          <p:cNvPr id="6" name="Picture 2" descr="Resultado de imagen de DIBUJO TELEFONO"/>
          <p:cNvPicPr>
            <a:picLocks noChangeAspect="1" noChangeArrowheads="1"/>
          </p:cNvPicPr>
          <p:nvPr/>
        </p:nvPicPr>
        <p:blipFill>
          <a:blip r:embed="rId4" cstate="print"/>
          <a:srcRect/>
          <a:stretch>
            <a:fillRect/>
          </a:stretch>
        </p:blipFill>
        <p:spPr bwMode="auto">
          <a:xfrm>
            <a:off x="2987824" y="2687266"/>
            <a:ext cx="2880320" cy="2880321"/>
          </a:xfrm>
          <a:prstGeom prst="rect">
            <a:avLst/>
          </a:prstGeom>
          <a:noFill/>
        </p:spPr>
      </p:pic>
      <p:sp>
        <p:nvSpPr>
          <p:cNvPr id="7" name="6 Flecha derecha"/>
          <p:cNvSpPr/>
          <p:nvPr/>
        </p:nvSpPr>
        <p:spPr>
          <a:xfrm rot="1962456">
            <a:off x="3905024" y="2091489"/>
            <a:ext cx="25202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70C0"/>
                </a:solidFill>
                <a:latin typeface="Cooper Std Black" pitchFamily="18" charset="0"/>
              </a:rPr>
              <a:t>ALEXANDER BRAHAM</a:t>
            </a:r>
            <a:endParaRPr lang="es-ES" dirty="0"/>
          </a:p>
        </p:txBody>
      </p:sp>
      <p:sp>
        <p:nvSpPr>
          <p:cNvPr id="3" name="2 Marcador de contenido"/>
          <p:cNvSpPr>
            <a:spLocks noGrp="1"/>
          </p:cNvSpPr>
          <p:nvPr>
            <p:ph idx="1"/>
          </p:nvPr>
        </p:nvSpPr>
        <p:spPr>
          <a:xfrm>
            <a:off x="457200" y="1600201"/>
            <a:ext cx="8229600" cy="1252735"/>
          </a:xfrm>
        </p:spPr>
        <p:txBody>
          <a:bodyPr>
            <a:normAutofit lnSpcReduction="10000"/>
          </a:bodyPr>
          <a:lstStyle/>
          <a:p>
            <a:pPr>
              <a:buFontTx/>
              <a:buChar char="-"/>
            </a:pPr>
            <a:r>
              <a:rPr lang="es-ES" sz="1800" dirty="0" smtClean="0">
                <a:solidFill>
                  <a:srgbClr val="0070C0"/>
                </a:solidFill>
                <a:latin typeface="Cooper Std Black" pitchFamily="18" charset="0"/>
              </a:rPr>
              <a:t>MADRE SORDA</a:t>
            </a:r>
          </a:p>
          <a:p>
            <a:pPr>
              <a:buFontTx/>
              <a:buChar char="-"/>
            </a:pPr>
            <a:r>
              <a:rPr lang="es-ES" sz="1800" dirty="0" smtClean="0">
                <a:solidFill>
                  <a:srgbClr val="0070C0"/>
                </a:solidFill>
                <a:latin typeface="Cooper Std Black" pitchFamily="18" charset="0"/>
              </a:rPr>
              <a:t>LOCUCIÓN</a:t>
            </a:r>
          </a:p>
          <a:p>
            <a:pPr>
              <a:buFontTx/>
              <a:buChar char="-"/>
            </a:pPr>
            <a:r>
              <a:rPr lang="es-ES" sz="1800" dirty="0" smtClean="0">
                <a:solidFill>
                  <a:srgbClr val="0070C0"/>
                </a:solidFill>
                <a:latin typeface="Cooper Std Black" pitchFamily="18" charset="0"/>
              </a:rPr>
              <a:t>SONIDO-----IMPULSOS ELÉCTRICO</a:t>
            </a:r>
          </a:p>
          <a:p>
            <a:pPr>
              <a:buFontTx/>
              <a:buChar char="-"/>
            </a:pPr>
            <a:r>
              <a:rPr lang="es-ES" sz="1800" dirty="0" smtClean="0">
                <a:solidFill>
                  <a:srgbClr val="0070C0"/>
                </a:solidFill>
                <a:latin typeface="Cooper Std Black" pitchFamily="18" charset="0"/>
              </a:rPr>
              <a:t>DINERO</a:t>
            </a:r>
          </a:p>
          <a:p>
            <a:pPr>
              <a:buNone/>
            </a:pPr>
            <a:endParaRPr lang="es-ES" sz="1800" dirty="0">
              <a:latin typeface="Cooper Std Black" pitchFamily="18" charset="0"/>
            </a:endParaRPr>
          </a:p>
        </p:txBody>
      </p:sp>
      <p:pic>
        <p:nvPicPr>
          <p:cNvPr id="15362" name="Picture 2" descr="Resultado de imagen de DIBUJO MADRE SORDA"/>
          <p:cNvPicPr>
            <a:picLocks noChangeAspect="1" noChangeArrowheads="1"/>
          </p:cNvPicPr>
          <p:nvPr/>
        </p:nvPicPr>
        <p:blipFill>
          <a:blip r:embed="rId2" cstate="print"/>
          <a:srcRect/>
          <a:stretch>
            <a:fillRect/>
          </a:stretch>
        </p:blipFill>
        <p:spPr bwMode="auto">
          <a:xfrm>
            <a:off x="395536" y="3212976"/>
            <a:ext cx="2209929" cy="268567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5364" name="Picture 4" descr="Resultado de imagen de DIBUJO SONIDOS IMPULSOS ELECTRICOS"/>
          <p:cNvPicPr>
            <a:picLocks noChangeAspect="1" noChangeArrowheads="1" noCrop="1"/>
          </p:cNvPicPr>
          <p:nvPr/>
        </p:nvPicPr>
        <p:blipFill>
          <a:blip r:embed="rId3" cstate="print"/>
          <a:srcRect/>
          <a:stretch>
            <a:fillRect/>
          </a:stretch>
        </p:blipFill>
        <p:spPr bwMode="auto">
          <a:xfrm>
            <a:off x="2987824" y="2564904"/>
            <a:ext cx="3108226" cy="2062522"/>
          </a:xfrm>
          <a:prstGeom prst="rect">
            <a:avLst/>
          </a:prstGeom>
          <a:noFill/>
        </p:spPr>
      </p:pic>
      <p:pic>
        <p:nvPicPr>
          <p:cNvPr id="15366" name="Picture 6" descr="Resultado de imagen de DIBUJO  IMPULSOS ELECTRICOS"/>
          <p:cNvPicPr>
            <a:picLocks noChangeAspect="1" noChangeArrowheads="1"/>
          </p:cNvPicPr>
          <p:nvPr/>
        </p:nvPicPr>
        <p:blipFill>
          <a:blip r:embed="rId4" cstate="print"/>
          <a:srcRect t="22625" b="14962"/>
          <a:stretch>
            <a:fillRect/>
          </a:stretch>
        </p:blipFill>
        <p:spPr bwMode="auto">
          <a:xfrm>
            <a:off x="5796136" y="4869160"/>
            <a:ext cx="3076600" cy="1440160"/>
          </a:xfrm>
          <a:prstGeom prst="rect">
            <a:avLst/>
          </a:prstGeom>
          <a:noFill/>
        </p:spPr>
      </p:pic>
      <p:sp>
        <p:nvSpPr>
          <p:cNvPr id="7" name="6 Flecha curvada hacia la izquierda"/>
          <p:cNvSpPr/>
          <p:nvPr/>
        </p:nvSpPr>
        <p:spPr>
          <a:xfrm rot="17291369">
            <a:off x="6716605" y="2662029"/>
            <a:ext cx="1647806" cy="267603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5370" name="Picture 10" descr="Resultado de imagen de DIBUJO DINERO"/>
          <p:cNvPicPr>
            <a:picLocks noChangeAspect="1" noChangeArrowheads="1"/>
          </p:cNvPicPr>
          <p:nvPr/>
        </p:nvPicPr>
        <p:blipFill>
          <a:blip r:embed="rId5" cstate="print"/>
          <a:srcRect/>
          <a:stretch>
            <a:fillRect/>
          </a:stretch>
        </p:blipFill>
        <p:spPr bwMode="auto">
          <a:xfrm>
            <a:off x="3635896" y="4725144"/>
            <a:ext cx="1669488" cy="1795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5400" dirty="0" smtClean="0">
                <a:solidFill>
                  <a:srgbClr val="0070C0"/>
                </a:solidFill>
                <a:latin typeface="Cooper Std Black" pitchFamily="18" charset="0"/>
              </a:rPr>
              <a:t>ANTONIO MEUCCI</a:t>
            </a:r>
            <a:endParaRPr lang="es-ES" sz="5400" dirty="0"/>
          </a:p>
        </p:txBody>
      </p:sp>
      <p:sp>
        <p:nvSpPr>
          <p:cNvPr id="3" name="2 Marcador de contenido"/>
          <p:cNvSpPr>
            <a:spLocks noGrp="1"/>
          </p:cNvSpPr>
          <p:nvPr>
            <p:ph idx="1"/>
          </p:nvPr>
        </p:nvSpPr>
        <p:spPr>
          <a:xfrm>
            <a:off x="457200" y="1600201"/>
            <a:ext cx="8229600" cy="1252735"/>
          </a:xfrm>
        </p:spPr>
        <p:txBody>
          <a:bodyPr>
            <a:normAutofit lnSpcReduction="10000"/>
          </a:bodyPr>
          <a:lstStyle/>
          <a:p>
            <a:pPr>
              <a:buFontTx/>
              <a:buChar char="-"/>
            </a:pPr>
            <a:r>
              <a:rPr lang="es-ES" sz="1800" dirty="0" smtClean="0">
                <a:solidFill>
                  <a:srgbClr val="0070C0"/>
                </a:solidFill>
                <a:latin typeface="Cooper Std Black" pitchFamily="18" charset="0"/>
              </a:rPr>
              <a:t>MUJER CON REUMA</a:t>
            </a:r>
          </a:p>
          <a:p>
            <a:pPr>
              <a:buFontTx/>
              <a:buChar char="-"/>
            </a:pPr>
            <a:r>
              <a:rPr lang="es-ES" sz="1800" dirty="0" smtClean="0">
                <a:solidFill>
                  <a:srgbClr val="0070C0"/>
                </a:solidFill>
                <a:latin typeface="Cooper Std Black" pitchFamily="18" charset="0"/>
              </a:rPr>
              <a:t>OFICINA A LA HABITACIÓN DORMITORIO DE SU MUJER</a:t>
            </a:r>
          </a:p>
          <a:p>
            <a:pPr>
              <a:buFontTx/>
              <a:buChar char="-"/>
            </a:pPr>
            <a:r>
              <a:rPr lang="es-ES" sz="1800" dirty="0" smtClean="0">
                <a:solidFill>
                  <a:srgbClr val="0070C0"/>
                </a:solidFill>
                <a:latin typeface="Cooper Std Black" pitchFamily="18" charset="0"/>
              </a:rPr>
              <a:t>SONIDO-----IMPULSOS ELÉCTRICO</a:t>
            </a:r>
          </a:p>
          <a:p>
            <a:pPr>
              <a:buFontTx/>
              <a:buChar char="-"/>
            </a:pPr>
            <a:r>
              <a:rPr lang="es-ES" sz="1800" dirty="0" smtClean="0">
                <a:solidFill>
                  <a:srgbClr val="0070C0"/>
                </a:solidFill>
                <a:latin typeface="Cooper Std Black" pitchFamily="18" charset="0"/>
              </a:rPr>
              <a:t>NO DINERO</a:t>
            </a:r>
          </a:p>
          <a:p>
            <a:pPr>
              <a:buNone/>
            </a:pPr>
            <a:endParaRPr lang="es-ES" sz="1800" dirty="0">
              <a:latin typeface="Cooper Std Black" pitchFamily="18" charset="0"/>
            </a:endParaRPr>
          </a:p>
        </p:txBody>
      </p:sp>
      <p:pic>
        <p:nvPicPr>
          <p:cNvPr id="15364" name="Picture 4" descr="Resultado de imagen de DIBUJO SONIDOS IMPULSOS ELECTRICOS"/>
          <p:cNvPicPr>
            <a:picLocks noChangeAspect="1" noChangeArrowheads="1" noCrop="1"/>
          </p:cNvPicPr>
          <p:nvPr/>
        </p:nvPicPr>
        <p:blipFill>
          <a:blip r:embed="rId2" cstate="print"/>
          <a:srcRect/>
          <a:stretch>
            <a:fillRect/>
          </a:stretch>
        </p:blipFill>
        <p:spPr bwMode="auto">
          <a:xfrm>
            <a:off x="4499992" y="2492896"/>
            <a:ext cx="1914547" cy="1270434"/>
          </a:xfrm>
          <a:prstGeom prst="rect">
            <a:avLst/>
          </a:prstGeom>
          <a:noFill/>
        </p:spPr>
      </p:pic>
      <p:pic>
        <p:nvPicPr>
          <p:cNvPr id="15366" name="Picture 6" descr="Resultado de imagen de DIBUJO  IMPULSOS ELECTRICOS"/>
          <p:cNvPicPr>
            <a:picLocks noChangeAspect="1" noChangeArrowheads="1"/>
          </p:cNvPicPr>
          <p:nvPr/>
        </p:nvPicPr>
        <p:blipFill>
          <a:blip r:embed="rId3" cstate="print"/>
          <a:srcRect t="22625" b="14962"/>
          <a:stretch>
            <a:fillRect/>
          </a:stretch>
        </p:blipFill>
        <p:spPr bwMode="auto">
          <a:xfrm>
            <a:off x="6067400" y="4797152"/>
            <a:ext cx="3076600" cy="1440160"/>
          </a:xfrm>
          <a:prstGeom prst="rect">
            <a:avLst/>
          </a:prstGeom>
          <a:noFill/>
        </p:spPr>
      </p:pic>
      <p:sp>
        <p:nvSpPr>
          <p:cNvPr id="7" name="6 Flecha curvada hacia la izquierda"/>
          <p:cNvSpPr/>
          <p:nvPr/>
        </p:nvSpPr>
        <p:spPr>
          <a:xfrm rot="18960909">
            <a:off x="7319768" y="2418428"/>
            <a:ext cx="946259" cy="267603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6386" name="Picture 2" descr="Resultado de imagen de DIBUJO NO DINERO"/>
          <p:cNvPicPr>
            <a:picLocks noChangeAspect="1" noChangeArrowheads="1"/>
          </p:cNvPicPr>
          <p:nvPr/>
        </p:nvPicPr>
        <p:blipFill>
          <a:blip r:embed="rId4" cstate="print"/>
          <a:srcRect/>
          <a:stretch>
            <a:fillRect/>
          </a:stretch>
        </p:blipFill>
        <p:spPr bwMode="auto">
          <a:xfrm>
            <a:off x="3059832" y="3861048"/>
            <a:ext cx="2376264" cy="2815872"/>
          </a:xfrm>
          <a:prstGeom prst="rect">
            <a:avLst/>
          </a:prstGeom>
          <a:noFill/>
        </p:spPr>
      </p:pic>
      <p:pic>
        <p:nvPicPr>
          <p:cNvPr id="16388" name="Picture 4" descr="Resultado de imagen de DIBUJO MUJER ENFERMA"/>
          <p:cNvPicPr>
            <a:picLocks noChangeAspect="1" noChangeArrowheads="1"/>
          </p:cNvPicPr>
          <p:nvPr/>
        </p:nvPicPr>
        <p:blipFill>
          <a:blip r:embed="rId5" cstate="print"/>
          <a:srcRect/>
          <a:stretch>
            <a:fillRect/>
          </a:stretch>
        </p:blipFill>
        <p:spPr bwMode="auto">
          <a:xfrm>
            <a:off x="323528" y="2852936"/>
            <a:ext cx="2644134" cy="25922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6390" name="Picture 6" descr="Resultado de imagen de DIBUJO DINERO"/>
          <p:cNvPicPr>
            <a:picLocks noChangeAspect="1" noChangeArrowheads="1"/>
          </p:cNvPicPr>
          <p:nvPr/>
        </p:nvPicPr>
        <p:blipFill>
          <a:blip r:embed="rId6" cstate="print"/>
          <a:srcRect/>
          <a:stretch>
            <a:fillRect/>
          </a:stretch>
        </p:blipFill>
        <p:spPr bwMode="auto">
          <a:xfrm>
            <a:off x="4932040" y="5517232"/>
            <a:ext cx="1479468" cy="13407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70C0"/>
                </a:solidFill>
                <a:latin typeface="Cooper Std Black" pitchFamily="18" charset="0"/>
              </a:rPr>
              <a:t>ALEXANDER BRAHAM</a:t>
            </a:r>
            <a:endParaRPr lang="es-ES" dirty="0"/>
          </a:p>
        </p:txBody>
      </p:sp>
      <p:sp>
        <p:nvSpPr>
          <p:cNvPr id="3" name="2 Marcador de contenido"/>
          <p:cNvSpPr>
            <a:spLocks noGrp="1"/>
          </p:cNvSpPr>
          <p:nvPr>
            <p:ph idx="1"/>
          </p:nvPr>
        </p:nvSpPr>
        <p:spPr>
          <a:xfrm>
            <a:off x="457200" y="1600201"/>
            <a:ext cx="8229600" cy="604663"/>
          </a:xfrm>
        </p:spPr>
        <p:txBody>
          <a:bodyPr>
            <a:normAutofit fontScale="85000" lnSpcReduction="10000"/>
          </a:bodyPr>
          <a:lstStyle/>
          <a:p>
            <a:r>
              <a:rPr lang="es-ES" dirty="0" smtClean="0">
                <a:solidFill>
                  <a:srgbClr val="0070C0"/>
                </a:solidFill>
                <a:latin typeface="Cooper Std Black" pitchFamily="18" charset="0"/>
              </a:rPr>
              <a:t>PATENTÓ EL INVENTO DEL TELÉFONO.</a:t>
            </a:r>
            <a:endParaRPr lang="es-ES" dirty="0">
              <a:solidFill>
                <a:srgbClr val="0070C0"/>
              </a:solidFill>
              <a:latin typeface="Cooper Std Black" pitchFamily="18" charset="0"/>
            </a:endParaRPr>
          </a:p>
        </p:txBody>
      </p:sp>
      <p:pic>
        <p:nvPicPr>
          <p:cNvPr id="4" name="Picture 2" descr="Resultado de imagen de DIBUJO HOMBRE"/>
          <p:cNvPicPr>
            <a:picLocks noChangeAspect="1" noChangeArrowheads="1"/>
          </p:cNvPicPr>
          <p:nvPr/>
        </p:nvPicPr>
        <p:blipFill>
          <a:blip r:embed="rId2" cstate="print"/>
          <a:srcRect/>
          <a:stretch>
            <a:fillRect/>
          </a:stretch>
        </p:blipFill>
        <p:spPr bwMode="auto">
          <a:xfrm>
            <a:off x="0" y="2492896"/>
            <a:ext cx="3888432" cy="3888433"/>
          </a:xfrm>
          <a:prstGeom prst="rect">
            <a:avLst/>
          </a:prstGeom>
          <a:noFill/>
        </p:spPr>
      </p:pic>
      <p:pic>
        <p:nvPicPr>
          <p:cNvPr id="5" name="Picture 2" descr="Resultado de imagen de DIBUJO TELEFONO"/>
          <p:cNvPicPr>
            <a:picLocks noChangeAspect="1" noChangeArrowheads="1"/>
          </p:cNvPicPr>
          <p:nvPr/>
        </p:nvPicPr>
        <p:blipFill>
          <a:blip r:embed="rId3" cstate="print"/>
          <a:srcRect/>
          <a:stretch>
            <a:fillRect/>
          </a:stretch>
        </p:blipFill>
        <p:spPr bwMode="auto">
          <a:xfrm>
            <a:off x="3491880" y="2420888"/>
            <a:ext cx="2880320" cy="2880321"/>
          </a:xfrm>
          <a:prstGeom prst="rect">
            <a:avLst/>
          </a:prstGeom>
          <a:noFill/>
        </p:spPr>
      </p:pic>
      <p:sp>
        <p:nvSpPr>
          <p:cNvPr id="6" name="5 Flecha derecha"/>
          <p:cNvSpPr/>
          <p:nvPr/>
        </p:nvSpPr>
        <p:spPr>
          <a:xfrm>
            <a:off x="2843808" y="3573016"/>
            <a:ext cx="93610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410" name="Picture 2" descr="Resultado de imagen de DIBUJO HOMBRE GANADOR"/>
          <p:cNvPicPr>
            <a:picLocks noChangeAspect="1" noChangeArrowheads="1"/>
          </p:cNvPicPr>
          <p:nvPr/>
        </p:nvPicPr>
        <p:blipFill>
          <a:blip r:embed="rId4" cstate="print"/>
          <a:srcRect/>
          <a:stretch>
            <a:fillRect/>
          </a:stretch>
        </p:blipFill>
        <p:spPr bwMode="auto">
          <a:xfrm>
            <a:off x="5940152" y="3501008"/>
            <a:ext cx="3010322" cy="30103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70C0"/>
                </a:solidFill>
                <a:latin typeface="Cooper Std Black" pitchFamily="18" charset="0"/>
              </a:rPr>
              <a:t>ANTONIO MEUCCI</a:t>
            </a:r>
            <a:endParaRPr lang="es-ES" dirty="0"/>
          </a:p>
        </p:txBody>
      </p:sp>
      <p:sp>
        <p:nvSpPr>
          <p:cNvPr id="3" name="2 Marcador de contenido"/>
          <p:cNvSpPr>
            <a:spLocks noGrp="1"/>
          </p:cNvSpPr>
          <p:nvPr>
            <p:ph idx="1"/>
          </p:nvPr>
        </p:nvSpPr>
        <p:spPr>
          <a:xfrm>
            <a:off x="457200" y="1600201"/>
            <a:ext cx="8229600" cy="964703"/>
          </a:xfrm>
        </p:spPr>
        <p:txBody>
          <a:bodyPr>
            <a:normAutofit fontScale="85000" lnSpcReduction="10000"/>
          </a:bodyPr>
          <a:lstStyle/>
          <a:p>
            <a:r>
              <a:rPr lang="es-ES" dirty="0" smtClean="0">
                <a:solidFill>
                  <a:srgbClr val="0070C0"/>
                </a:solidFill>
                <a:latin typeface="Cooper Std Black" pitchFamily="18" charset="0"/>
              </a:rPr>
              <a:t>AÑO 2002 EL CONGRESO DE EEUU RECONOCIÓ QUE FUE INVENTO DE ÉL.</a:t>
            </a:r>
            <a:endParaRPr lang="es-ES" dirty="0">
              <a:solidFill>
                <a:srgbClr val="0070C0"/>
              </a:solidFill>
              <a:latin typeface="Cooper Std Black" pitchFamily="18" charset="0"/>
            </a:endParaRPr>
          </a:p>
        </p:txBody>
      </p:sp>
      <p:pic>
        <p:nvPicPr>
          <p:cNvPr id="4" name="Picture 4" descr="Resultado de imagen de DIBUJO HOMBRE"/>
          <p:cNvPicPr>
            <a:picLocks noChangeAspect="1" noChangeArrowheads="1"/>
          </p:cNvPicPr>
          <p:nvPr/>
        </p:nvPicPr>
        <p:blipFill>
          <a:blip r:embed="rId2" cstate="print"/>
          <a:srcRect/>
          <a:stretch>
            <a:fillRect/>
          </a:stretch>
        </p:blipFill>
        <p:spPr bwMode="auto">
          <a:xfrm>
            <a:off x="1475656" y="2533458"/>
            <a:ext cx="2843041" cy="4324542"/>
          </a:xfrm>
          <a:prstGeom prst="rect">
            <a:avLst/>
          </a:prstGeom>
          <a:noFill/>
        </p:spPr>
      </p:pic>
      <p:pic>
        <p:nvPicPr>
          <p:cNvPr id="18434" name="Picture 2" descr="http://dibujosa.com/images/15276.jpg"/>
          <p:cNvPicPr>
            <a:picLocks noChangeAspect="1" noChangeArrowheads="1"/>
          </p:cNvPicPr>
          <p:nvPr/>
        </p:nvPicPr>
        <p:blipFill>
          <a:blip r:embed="rId3" cstate="print"/>
          <a:srcRect/>
          <a:stretch>
            <a:fillRect/>
          </a:stretch>
        </p:blipFill>
        <p:spPr bwMode="auto">
          <a:xfrm>
            <a:off x="5759241" y="3933056"/>
            <a:ext cx="3384759" cy="2924943"/>
          </a:xfrm>
          <a:prstGeom prst="rect">
            <a:avLst/>
          </a:prstGeom>
          <a:noFill/>
        </p:spPr>
      </p:pic>
      <p:pic>
        <p:nvPicPr>
          <p:cNvPr id="18436" name="Picture 4" descr="Resultado de imagen de DIBUJO APLAUSOS"/>
          <p:cNvPicPr>
            <a:picLocks noChangeAspect="1" noChangeArrowheads="1"/>
          </p:cNvPicPr>
          <p:nvPr/>
        </p:nvPicPr>
        <p:blipFill>
          <a:blip r:embed="rId4" cstate="print"/>
          <a:srcRect/>
          <a:stretch>
            <a:fillRect/>
          </a:stretch>
        </p:blipFill>
        <p:spPr bwMode="auto">
          <a:xfrm>
            <a:off x="4523504" y="3645024"/>
            <a:ext cx="1344640" cy="3029302"/>
          </a:xfrm>
          <a:prstGeom prst="rect">
            <a:avLst/>
          </a:prstGeom>
          <a:noFill/>
          <a:scene3d>
            <a:camera prst="orthographicFront">
              <a:rot lat="0" lon="11099976" rev="0"/>
            </a:camera>
            <a:lightRig rig="threePt" dir="t"/>
          </a:scene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70C0"/>
                </a:solidFill>
                <a:latin typeface="Cooper Std Black" pitchFamily="18" charset="0"/>
              </a:rPr>
              <a:t>¡QUE QUEDE CLARO!</a:t>
            </a:r>
            <a:endParaRPr lang="es-ES" dirty="0"/>
          </a:p>
        </p:txBody>
      </p:sp>
      <p:sp>
        <p:nvSpPr>
          <p:cNvPr id="3" name="2 Marcador de contenido"/>
          <p:cNvSpPr>
            <a:spLocks noGrp="1"/>
          </p:cNvSpPr>
          <p:nvPr>
            <p:ph idx="1"/>
          </p:nvPr>
        </p:nvSpPr>
        <p:spPr/>
        <p:txBody>
          <a:bodyPr/>
          <a:lstStyle/>
          <a:p>
            <a:r>
              <a:rPr lang="es-ES" dirty="0" smtClean="0">
                <a:solidFill>
                  <a:srgbClr val="FF0000"/>
                </a:solidFill>
                <a:latin typeface="Cooper Std Black" pitchFamily="18" charset="0"/>
              </a:rPr>
              <a:t>ANTONIO MEUCCI</a:t>
            </a:r>
            <a:endParaRPr lang="es-ES" dirty="0">
              <a:solidFill>
                <a:srgbClr val="FF0000"/>
              </a:solidFill>
            </a:endParaRPr>
          </a:p>
        </p:txBody>
      </p:sp>
      <p:pic>
        <p:nvPicPr>
          <p:cNvPr id="4" name="Picture 4" descr="Resultado de imagen de DIBUJO HOMBRE"/>
          <p:cNvPicPr>
            <a:picLocks noChangeAspect="1" noChangeArrowheads="1"/>
          </p:cNvPicPr>
          <p:nvPr/>
        </p:nvPicPr>
        <p:blipFill>
          <a:blip r:embed="rId2" cstate="print"/>
          <a:srcRect/>
          <a:stretch>
            <a:fillRect/>
          </a:stretch>
        </p:blipFill>
        <p:spPr bwMode="auto">
          <a:xfrm>
            <a:off x="683568" y="2204864"/>
            <a:ext cx="3059065" cy="4653136"/>
          </a:xfrm>
          <a:prstGeom prst="rect">
            <a:avLst/>
          </a:prstGeom>
          <a:noFill/>
        </p:spPr>
      </p:pic>
      <p:pic>
        <p:nvPicPr>
          <p:cNvPr id="5" name="Picture 2" descr="Resultado de imagen de DIBUJO TELEFONO"/>
          <p:cNvPicPr>
            <a:picLocks noChangeAspect="1" noChangeArrowheads="1"/>
          </p:cNvPicPr>
          <p:nvPr/>
        </p:nvPicPr>
        <p:blipFill>
          <a:blip r:embed="rId3" cstate="print"/>
          <a:srcRect/>
          <a:stretch>
            <a:fillRect/>
          </a:stretch>
        </p:blipFill>
        <p:spPr bwMode="auto">
          <a:xfrm>
            <a:off x="5868144" y="3977679"/>
            <a:ext cx="2880320" cy="2880321"/>
          </a:xfrm>
          <a:prstGeom prst="rect">
            <a:avLst/>
          </a:prstGeom>
          <a:noFill/>
        </p:spPr>
      </p:pic>
      <p:sp>
        <p:nvSpPr>
          <p:cNvPr id="6" name="5 Flecha derecha"/>
          <p:cNvSpPr/>
          <p:nvPr/>
        </p:nvSpPr>
        <p:spPr>
          <a:xfrm rot="897404">
            <a:off x="3826674" y="4451269"/>
            <a:ext cx="2232248"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fontScale="90000"/>
          </a:bodyPr>
          <a:lstStyle/>
          <a:p>
            <a:r>
              <a:rPr lang="es-ES" sz="7300" dirty="0" err="1" smtClean="0">
                <a:solidFill>
                  <a:srgbClr val="0070C0"/>
                </a:solidFill>
                <a:latin typeface="Cooper Std Black" pitchFamily="18" charset="0"/>
              </a:rPr>
              <a:t>Hedy</a:t>
            </a:r>
            <a:r>
              <a:rPr lang="es-ES" sz="7300" dirty="0" smtClean="0">
                <a:solidFill>
                  <a:srgbClr val="0070C0"/>
                </a:solidFill>
                <a:latin typeface="Cooper Std Black" pitchFamily="18" charset="0"/>
              </a:rPr>
              <a:t> </a:t>
            </a:r>
            <a:r>
              <a:rPr lang="es-ES" sz="7300" dirty="0" err="1" smtClean="0">
                <a:solidFill>
                  <a:srgbClr val="0070C0"/>
                </a:solidFill>
                <a:latin typeface="Cooper Std Black" pitchFamily="18" charset="0"/>
              </a:rPr>
              <a:t>Lamarr</a:t>
            </a:r>
            <a:r>
              <a:rPr lang="es-ES" dirty="0" smtClean="0"/>
              <a:t> </a:t>
            </a:r>
            <a:endParaRPr lang="es-ES" dirty="0"/>
          </a:p>
        </p:txBody>
      </p:sp>
      <p:sp>
        <p:nvSpPr>
          <p:cNvPr id="3" name="2 Marcador de contenido"/>
          <p:cNvSpPr>
            <a:spLocks noGrp="1"/>
          </p:cNvSpPr>
          <p:nvPr>
            <p:ph idx="1"/>
          </p:nvPr>
        </p:nvSpPr>
        <p:spPr>
          <a:xfrm>
            <a:off x="457200" y="1268761"/>
            <a:ext cx="8229600" cy="1008112"/>
          </a:xfrm>
        </p:spPr>
        <p:txBody>
          <a:bodyPr>
            <a:normAutofit fontScale="70000" lnSpcReduction="20000"/>
          </a:bodyPr>
          <a:lstStyle/>
          <a:p>
            <a:r>
              <a:rPr lang="es-ES" dirty="0" smtClean="0">
                <a:solidFill>
                  <a:srgbClr val="0070C0"/>
                </a:solidFill>
                <a:latin typeface="Cooper Std Black" pitchFamily="18" charset="0"/>
              </a:rPr>
              <a:t>INVENTÓ LA WIFI. </a:t>
            </a:r>
          </a:p>
          <a:p>
            <a:r>
              <a:rPr lang="es-ES" dirty="0" smtClean="0">
                <a:solidFill>
                  <a:srgbClr val="0070C0"/>
                </a:solidFill>
                <a:latin typeface="Cooper Std Black" pitchFamily="18" charset="0"/>
              </a:rPr>
              <a:t>Su labor como inventora no fue reconocida hasta después de su muerte, en el año 2000</a:t>
            </a:r>
            <a:endParaRPr lang="es-ES" dirty="0">
              <a:solidFill>
                <a:srgbClr val="0070C0"/>
              </a:solidFill>
              <a:latin typeface="Cooper Std Black" pitchFamily="18" charset="0"/>
            </a:endParaRPr>
          </a:p>
        </p:txBody>
      </p:sp>
      <p:pic>
        <p:nvPicPr>
          <p:cNvPr id="19458" name="Picture 2" descr="Resultado de imagen de DIBUJO WIFI"/>
          <p:cNvPicPr>
            <a:picLocks noChangeAspect="1" noChangeArrowheads="1"/>
          </p:cNvPicPr>
          <p:nvPr/>
        </p:nvPicPr>
        <p:blipFill>
          <a:blip r:embed="rId2" cstate="print"/>
          <a:srcRect/>
          <a:stretch>
            <a:fillRect/>
          </a:stretch>
        </p:blipFill>
        <p:spPr bwMode="auto">
          <a:xfrm>
            <a:off x="7884368" y="2204864"/>
            <a:ext cx="1043608" cy="1043608"/>
          </a:xfrm>
          <a:prstGeom prst="rect">
            <a:avLst/>
          </a:prstGeom>
          <a:noFill/>
        </p:spPr>
      </p:pic>
      <p:pic>
        <p:nvPicPr>
          <p:cNvPr id="19460" name="Picture 4" descr="Resultado de imagen de DIBUJO WIFI"/>
          <p:cNvPicPr>
            <a:picLocks noChangeAspect="1" noChangeArrowheads="1"/>
          </p:cNvPicPr>
          <p:nvPr/>
        </p:nvPicPr>
        <p:blipFill>
          <a:blip r:embed="rId3" cstate="print"/>
          <a:srcRect/>
          <a:stretch>
            <a:fillRect/>
          </a:stretch>
        </p:blipFill>
        <p:spPr bwMode="auto">
          <a:xfrm>
            <a:off x="1121152" y="2420888"/>
            <a:ext cx="3198312" cy="4176464"/>
          </a:xfrm>
          <a:prstGeom prst="rect">
            <a:avLst/>
          </a:prstGeom>
          <a:noFill/>
        </p:spPr>
      </p:pic>
      <p:pic>
        <p:nvPicPr>
          <p:cNvPr id="19462" name="Picture 6" descr="Resultado de imagen de DIBUJO WIFI"/>
          <p:cNvPicPr>
            <a:picLocks noChangeAspect="1" noChangeArrowheads="1"/>
          </p:cNvPicPr>
          <p:nvPr/>
        </p:nvPicPr>
        <p:blipFill>
          <a:blip r:embed="rId4" cstate="print"/>
          <a:srcRect b="6404"/>
          <a:stretch>
            <a:fillRect/>
          </a:stretch>
        </p:blipFill>
        <p:spPr bwMode="auto">
          <a:xfrm>
            <a:off x="5292080" y="3356992"/>
            <a:ext cx="3385143" cy="316835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rgbClr val="0070C0"/>
                </a:solidFill>
                <a:latin typeface="Cooper Std Black" pitchFamily="18" charset="0"/>
              </a:rPr>
              <a:t>Hedy</a:t>
            </a:r>
            <a:r>
              <a:rPr lang="es-ES" dirty="0" smtClean="0">
                <a:solidFill>
                  <a:srgbClr val="0070C0"/>
                </a:solidFill>
                <a:latin typeface="Cooper Std Black" pitchFamily="18" charset="0"/>
              </a:rPr>
              <a:t> </a:t>
            </a:r>
            <a:r>
              <a:rPr lang="es-ES" dirty="0" err="1" smtClean="0">
                <a:solidFill>
                  <a:srgbClr val="0070C0"/>
                </a:solidFill>
                <a:latin typeface="Cooper Std Black" pitchFamily="18" charset="0"/>
              </a:rPr>
              <a:t>Lamarr</a:t>
            </a:r>
            <a:endParaRPr lang="es-ES" dirty="0"/>
          </a:p>
        </p:txBody>
      </p:sp>
      <p:sp>
        <p:nvSpPr>
          <p:cNvPr id="3" name="2 Marcador de contenido"/>
          <p:cNvSpPr>
            <a:spLocks noGrp="1"/>
          </p:cNvSpPr>
          <p:nvPr>
            <p:ph idx="1"/>
          </p:nvPr>
        </p:nvSpPr>
        <p:spPr>
          <a:xfrm>
            <a:off x="457200" y="1600201"/>
            <a:ext cx="8229600" cy="1324744"/>
          </a:xfrm>
        </p:spPr>
        <p:txBody>
          <a:bodyPr>
            <a:normAutofit/>
          </a:bodyPr>
          <a:lstStyle/>
          <a:p>
            <a:r>
              <a:rPr lang="es-ES" sz="2400" dirty="0" smtClean="0">
                <a:solidFill>
                  <a:srgbClr val="0070C0"/>
                </a:solidFill>
                <a:latin typeface="Cooper Std Black" pitchFamily="18" charset="0"/>
              </a:rPr>
              <a:t>ACTRIZ</a:t>
            </a:r>
          </a:p>
          <a:p>
            <a:r>
              <a:rPr lang="es-ES" sz="2400" dirty="0" smtClean="0">
                <a:solidFill>
                  <a:srgbClr val="0070C0"/>
                </a:solidFill>
                <a:latin typeface="Cooper Std Black" pitchFamily="18" charset="0"/>
              </a:rPr>
              <a:t>Se casó con un compositor y pianista George </a:t>
            </a:r>
            <a:r>
              <a:rPr lang="es-ES" sz="2400" dirty="0" err="1" smtClean="0">
                <a:solidFill>
                  <a:srgbClr val="0070C0"/>
                </a:solidFill>
                <a:latin typeface="Cooper Std Black" pitchFamily="18" charset="0"/>
              </a:rPr>
              <a:t>Antheil</a:t>
            </a:r>
            <a:r>
              <a:rPr lang="es-ES" sz="2400" dirty="0" smtClean="0">
                <a:solidFill>
                  <a:srgbClr val="0070C0"/>
                </a:solidFill>
                <a:latin typeface="Cooper Std Black" pitchFamily="18" charset="0"/>
              </a:rPr>
              <a:t>.</a:t>
            </a:r>
            <a:endParaRPr lang="es-ES" sz="2400" dirty="0">
              <a:solidFill>
                <a:srgbClr val="0070C0"/>
              </a:solidFill>
              <a:latin typeface="Cooper Std Black" pitchFamily="18" charset="0"/>
            </a:endParaRPr>
          </a:p>
        </p:txBody>
      </p:sp>
      <p:pic>
        <p:nvPicPr>
          <p:cNvPr id="21508" name="Picture 4" descr="Resultado de imagen de DIBUJO actriz"/>
          <p:cNvPicPr>
            <a:picLocks noChangeAspect="1" noChangeArrowheads="1"/>
          </p:cNvPicPr>
          <p:nvPr/>
        </p:nvPicPr>
        <p:blipFill>
          <a:blip r:embed="rId2" cstate="print"/>
          <a:srcRect/>
          <a:stretch>
            <a:fillRect/>
          </a:stretch>
        </p:blipFill>
        <p:spPr bwMode="auto">
          <a:xfrm>
            <a:off x="0" y="3140968"/>
            <a:ext cx="5116596" cy="3384376"/>
          </a:xfrm>
          <a:prstGeom prst="rect">
            <a:avLst/>
          </a:prstGeom>
          <a:noFill/>
        </p:spPr>
      </p:pic>
      <p:sp>
        <p:nvSpPr>
          <p:cNvPr id="6" name="5 Rectángulo"/>
          <p:cNvSpPr/>
          <p:nvPr/>
        </p:nvSpPr>
        <p:spPr>
          <a:xfrm>
            <a:off x="3059832" y="5157192"/>
            <a:ext cx="201622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FF0000"/>
                </a:solidFill>
                <a:latin typeface="Cooper Std Black" pitchFamily="18" charset="0"/>
              </a:rPr>
              <a:t>ACCIÓN</a:t>
            </a:r>
            <a:endParaRPr lang="es-ES" dirty="0">
              <a:solidFill>
                <a:srgbClr val="FF0000"/>
              </a:solidFill>
              <a:latin typeface="Cooper Std Black" pitchFamily="18" charset="0"/>
            </a:endParaRPr>
          </a:p>
        </p:txBody>
      </p:sp>
      <p:pic>
        <p:nvPicPr>
          <p:cNvPr id="21510" name="Picture 6" descr="Resultado de imagen de DIBUJO PIANISTA"/>
          <p:cNvPicPr>
            <a:picLocks noChangeAspect="1" noChangeArrowheads="1"/>
          </p:cNvPicPr>
          <p:nvPr/>
        </p:nvPicPr>
        <p:blipFill>
          <a:blip r:embed="rId3" cstate="print"/>
          <a:srcRect/>
          <a:stretch>
            <a:fillRect/>
          </a:stretch>
        </p:blipFill>
        <p:spPr bwMode="auto">
          <a:xfrm>
            <a:off x="6516216" y="4469752"/>
            <a:ext cx="2353519" cy="175903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21512" name="Picture 8" descr="Resultado de imagen de DIBUJO BODA"/>
          <p:cNvPicPr>
            <a:picLocks noChangeAspect="1" noChangeArrowheads="1"/>
          </p:cNvPicPr>
          <p:nvPr/>
        </p:nvPicPr>
        <p:blipFill>
          <a:blip r:embed="rId4" cstate="print"/>
          <a:srcRect/>
          <a:stretch>
            <a:fillRect/>
          </a:stretch>
        </p:blipFill>
        <p:spPr bwMode="auto">
          <a:xfrm>
            <a:off x="4860032" y="2564904"/>
            <a:ext cx="2313772" cy="18124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10" name="9 Conector curvado"/>
          <p:cNvCxnSpPr/>
          <p:nvPr/>
        </p:nvCxnSpPr>
        <p:spPr>
          <a:xfrm>
            <a:off x="6732240" y="3429000"/>
            <a:ext cx="1584176" cy="1080120"/>
          </a:xfrm>
          <a:prstGeom prst="curvedConnector3">
            <a:avLst>
              <a:gd name="adj1" fmla="val 74864"/>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177</Words>
  <Application>Microsoft Office PowerPoint</Application>
  <PresentationFormat>Presentación en pantalla (4:3)</PresentationFormat>
  <Paragraphs>31</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¿QUIÉN INVENTO EL TELÉFONO?</vt:lpstr>
      <vt:lpstr>¡QUE QUEDE CLARO!</vt:lpstr>
      <vt:lpstr>ALEXANDER BRAHAM</vt:lpstr>
      <vt:lpstr>ANTONIO MEUCCI</vt:lpstr>
      <vt:lpstr>ALEXANDER BRAHAM</vt:lpstr>
      <vt:lpstr>ANTONIO MEUCCI</vt:lpstr>
      <vt:lpstr>¡QUE QUEDE CLARO!</vt:lpstr>
      <vt:lpstr>Hedy Lamarr </vt:lpstr>
      <vt:lpstr>Hedy Lamarr</vt:lpstr>
      <vt:lpstr>WIFI</vt:lpstr>
      <vt:lpstr>Hedy Lamarr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¿QUIÉN INVENTO EL TELÉFONO?</dc:title>
  <dc:creator>direccion</dc:creator>
  <cp:lastModifiedBy>direccion</cp:lastModifiedBy>
  <cp:revision>7</cp:revision>
  <dcterms:created xsi:type="dcterms:W3CDTF">2018-02-15T08:56:29Z</dcterms:created>
  <dcterms:modified xsi:type="dcterms:W3CDTF">2018-02-15T10:01:38Z</dcterms:modified>
</cp:coreProperties>
</file>