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 saveSubsetFonts="1">
  <p:sldMasterIdLst>
    <p:sldMasterId id="2147483648" r:id="rId1"/>
  </p:sldMasterIdLst>
  <p:notesMasterIdLst>
    <p:notesMasterId r:id="rId25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ea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res.gema1@gmail.com" initials="t" lastIdx="1" clrIdx="0">
    <p:extLst>
      <p:ext uri="{19B8F6BF-5375-455C-9EA6-DF929625EA0E}">
        <p15:presenceInfo xmlns:p15="http://schemas.microsoft.com/office/powerpoint/2012/main" userId="1afe5c719b4266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47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1048648" name="Marcador de fecha 104864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9" name="Marcador de número de diapositiva 104864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0" name="Marcador de pie de página 104864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6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48664" name="Marcador de fecha 104866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5" name="Marcador de número de diapositiva 104866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6" name="Marcador de pie de página 104866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42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48643" name="Marcador de fecha 104864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4" name="Marcador de número de diapositiva 104864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5" name="Marcador de pie de página 104864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59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48593" name="Marcador de fecha 104859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4" name="Marcador de número de diapositiva 104859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5" name="Marcador de pie de página 104859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58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659" name="Marcador de fecha 104865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0" name="Marcador de número de diapositiva 104865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1" name="Marcador de pie de página 104866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24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48625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48626" name="Marcador de fecha 104862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7" name="Marcador de número de diapositiva 104862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8" name="Marcador de pie de página 104862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30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631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4863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633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48634" name="Marcador de fecha 104863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5" name="Marcador de número de diapositiva 104863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6" name="Marcador de pie de página 104863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38" name="Marcador de fecha 104863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9" name="Marcador de número de diapositiva 104863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0" name="Marcador de pie de página 104863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Marcador de fecha 104858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2" name="Marcador de número de diapositiva 104858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3" name="Marcador de pie de página 104858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68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1048669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670" name="Marcador de fecha 104866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71" name="Marcador de número de diapositiva 104867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72" name="Marcador de pie de página 104867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48652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es-ES_tradn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3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654" name="Marcador de fecha 104865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5" name="Marcador de número de diapositiva 104865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6" name="Marcador de pie de página 104865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48577" name="Marcador de texto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48578" name="Marcador de fecha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3/18/2018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Marcador de pie de página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Marcador de número de diapositiva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‹Nº›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ítulo 104859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VENTAJAS </a:t>
            </a:r>
            <a:br/>
            <a:r>
              <a:rPr lang="es-ES" altLang="en-US"/>
              <a:t>FRENTE AL MÉTODO TRADICIONAL</a:t>
            </a:r>
          </a:p>
        </p:txBody>
      </p:sp>
      <p:pic>
        <p:nvPicPr>
          <p:cNvPr id="2097157" name="Imagen 209715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3875" y="1547812"/>
            <a:ext cx="8242300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ítulo 104860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ACTIVIDADES DE CONTEO</a:t>
            </a:r>
          </a:p>
        </p:txBody>
      </p:sp>
      <p:pic>
        <p:nvPicPr>
          <p:cNvPr id="2097168" name="Marcador de contenido 209716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1189037"/>
            <a:ext cx="815657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9" name="Imagen 2097168" descr="http://image.slidesharecdn.com/tabladel100cruzconventanas-150123005155-conversion-gate02/95/tabla-del-100cruz-con-ventanas-3-638.jpg?cb=1421974371"/>
          <p:cNvPicPr>
            <a:picLocks/>
          </p:cNvPicPr>
          <p:nvPr/>
        </p:nvPicPr>
        <p:blipFill>
          <a:blip r:embed="rId3"/>
          <a:srcRect t="11708" b="11356"/>
          <a:stretch>
            <a:fillRect/>
          </a:stretch>
        </p:blipFill>
        <p:spPr>
          <a:xfrm>
            <a:off x="1533525" y="2852737"/>
            <a:ext cx="6076950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ítulo 1048608"/>
          <p:cNvSpPr>
            <a:spLocks noGrp="1"/>
          </p:cNvSpPr>
          <p:nvPr>
            <p:ph type="title"/>
          </p:nvPr>
        </p:nvSpPr>
        <p:spPr>
          <a:xfrm>
            <a:off x="468312" y="188912"/>
            <a:ext cx="8218487" cy="10795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JUEGOS DE CONTEO</a:t>
            </a:r>
          </a:p>
        </p:txBody>
      </p:sp>
      <p:pic>
        <p:nvPicPr>
          <p:cNvPr id="2097170" name="Imagen 2097169" descr="https://s-media-cache-ak0.pinimg.com/736x/e0/8e/55/e08e55a233b5c335293774c421c2214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2587" y="1781175"/>
            <a:ext cx="2195512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1" name="Imagen 209717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50" y="1365250"/>
            <a:ext cx="6375400" cy="4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ítulo 1048609"/>
          <p:cNvSpPr>
            <a:spLocks noGrp="1"/>
          </p:cNvSpPr>
          <p:nvPr>
            <p:ph type="title"/>
          </p:nvPr>
        </p:nvSpPr>
        <p:spPr>
          <a:xfrm>
            <a:off x="468312" y="0"/>
            <a:ext cx="8280400" cy="9810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JUEGOS DE CONTEO</a:t>
            </a:r>
          </a:p>
        </p:txBody>
      </p:sp>
      <p:pic>
        <p:nvPicPr>
          <p:cNvPr id="2097172" name="Imagen 20971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7825" y="963612"/>
            <a:ext cx="8388350" cy="57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3" name="Imagen 2097172" descr="http://www.actiludis.com/wp-content/uploads/2010/10/rectanumerica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5375" y="1125537"/>
            <a:ext cx="4286250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ítulo 1048610"/>
          <p:cNvSpPr>
            <a:spLocks noGrp="1"/>
          </p:cNvSpPr>
          <p:nvPr>
            <p:ph type="title"/>
          </p:nvPr>
        </p:nvSpPr>
        <p:spPr>
          <a:xfrm>
            <a:off x="468312" y="260350"/>
            <a:ext cx="6335712" cy="10080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EQUIVALENCIAS</a:t>
            </a:r>
          </a:p>
        </p:txBody>
      </p:sp>
      <p:pic>
        <p:nvPicPr>
          <p:cNvPr id="2097174" name="Imagen 209717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562" y="1377950"/>
            <a:ext cx="6405562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Imagen 2097174" descr="http://www.actiludis.com/wp-content/uploads/2013/03/fichasdeequivalencia3a%C3%B1os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48487" y="549275"/>
            <a:ext cx="1630362" cy="23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6" name="Imagen 2097175" descr="https://i.ytimg.com/vi/meIN9KfWoBA/hqdefault.jpg"/>
          <p:cNvPicPr>
            <a:picLocks/>
          </p:cNvPicPr>
          <p:nvPr/>
        </p:nvPicPr>
        <p:blipFill>
          <a:blip r:embed="rId4"/>
          <a:srcRect l="3149" t="21001" r="3926"/>
          <a:stretch>
            <a:fillRect/>
          </a:stretch>
        </p:blipFill>
        <p:spPr>
          <a:xfrm>
            <a:off x="6659562" y="3068637"/>
            <a:ext cx="2274887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7" name="Imagen 2097176" descr="http://3.bp.blogspot.com/-1DAfOmbzzNk/Ujm4RK4E83I/AAAAAAAAABw/Xksc9mNpZQ8/s1600/DSC_0030.JPG"/>
          <p:cNvPicPr>
            <a:picLocks/>
          </p:cNvPicPr>
          <p:nvPr/>
        </p:nvPicPr>
        <p:blipFill>
          <a:blip r:embed="rId5"/>
          <a:srcRect r="15579"/>
          <a:stretch>
            <a:fillRect/>
          </a:stretch>
        </p:blipFill>
        <p:spPr>
          <a:xfrm>
            <a:off x="6732587" y="4724400"/>
            <a:ext cx="2166937" cy="17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ítulo 10486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SUBITIZACIÓN Y ESTIMACIÓN</a:t>
            </a:r>
          </a:p>
        </p:txBody>
      </p:sp>
      <p:pic>
        <p:nvPicPr>
          <p:cNvPr id="2097178" name="Imagen 209717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837" y="1377950"/>
            <a:ext cx="7747000" cy="4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ítulo 104861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 sz="4000"/>
              <a:t>SUBITIZACIÓN CON IMÁGENES </a:t>
            </a:r>
            <a:br/>
            <a:r>
              <a:rPr lang="es-ES" altLang="en-US" sz="4000"/>
              <a:t>(hasta 12 imágenes)</a:t>
            </a:r>
          </a:p>
        </p:txBody>
      </p:sp>
      <p:pic>
        <p:nvPicPr>
          <p:cNvPr id="2097179" name="Imagen 209717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4950" y="1725612"/>
            <a:ext cx="6450012" cy="4125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ítulo 104861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 sz="4000"/>
              <a:t>SUBITIZACIÓN CON IMÁGENES </a:t>
            </a:r>
            <a:br/>
            <a:r>
              <a:rPr lang="es-ES" altLang="en-US" sz="4000"/>
              <a:t>(hasta 12 imágenes)</a:t>
            </a:r>
          </a:p>
        </p:txBody>
      </p:sp>
      <p:pic>
        <p:nvPicPr>
          <p:cNvPr id="2097180" name="Imagen 2097179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4950" y="1609725"/>
            <a:ext cx="6243637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ítulo 10486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JUEGOS DE SUBITIZACIÓN</a:t>
            </a:r>
          </a:p>
        </p:txBody>
      </p:sp>
      <p:pic>
        <p:nvPicPr>
          <p:cNvPr id="2097181" name="Imagen 209718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3837" y="1390650"/>
            <a:ext cx="6145212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ítulo 104861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LA RECTA NUMÉRICA</a:t>
            </a:r>
          </a:p>
        </p:txBody>
      </p:sp>
      <p:pic>
        <p:nvPicPr>
          <p:cNvPr id="2097182" name="Marcador de contenido 209718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0550" y="1560512"/>
            <a:ext cx="8321675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ítulo 1048616"/>
          <p:cNvSpPr>
            <a:spLocks noGrp="1"/>
          </p:cNvSpPr>
          <p:nvPr>
            <p:ph type="title"/>
          </p:nvPr>
        </p:nvSpPr>
        <p:spPr>
          <a:xfrm>
            <a:off x="755650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LA TABLA DEL 100</a:t>
            </a:r>
          </a:p>
        </p:txBody>
      </p:sp>
      <p:sp>
        <p:nvSpPr>
          <p:cNvPr id="1048618" name="Marcador de contenido 1048617"/>
          <p:cNvSpPr>
            <a:spLocks noGrp="1"/>
          </p:cNvSpPr>
          <p:nvPr>
            <p:ph idx="1"/>
          </p:nvPr>
        </p:nvSpPr>
        <p:spPr>
          <a:xfrm>
            <a:off x="250825" y="2565400"/>
            <a:ext cx="8642350" cy="3560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r>
              <a:rPr lang="es-ES" altLang="en-US" sz="2800"/>
              <a:t>Introducir a partir de 4 años y, en principio, hasta el 20.</a:t>
            </a:r>
          </a:p>
          <a:p>
            <a:pPr lvl="0" eaLnBrk="1" latinLnBrk="1" hangingPunct="1">
              <a:buNone/>
            </a:pPr>
            <a:endParaRPr lang="es-ES" altLang="en-US" sz="2800"/>
          </a:p>
          <a:p>
            <a:pPr lvl="0" eaLnBrk="1" latinLnBrk="1" hangingPunct="1"/>
            <a:r>
              <a:rPr lang="es-ES" altLang="en-US" sz="2800"/>
              <a:t>En cinco años, avanzar hasta conocer todas las familias y las pandillas de los números.</a:t>
            </a:r>
          </a:p>
          <a:p>
            <a:pPr lvl="0" eaLnBrk="1" latinLnBrk="1" hangingPunct="1">
              <a:buNone/>
            </a:pPr>
            <a:endParaRPr lang="es-ES" altLang="en-US" sz="2800"/>
          </a:p>
          <a:p>
            <a:pPr lvl="0" eaLnBrk="1" latinLnBrk="1" hangingPunct="1"/>
            <a:r>
              <a:rPr lang="es-ES" altLang="en-US" sz="2800"/>
              <a:t>Importante para trabajar: las series hacia delante y hacia detrás, hacia arriba y hacia abajo.</a:t>
            </a:r>
          </a:p>
        </p:txBody>
      </p:sp>
      <p:pic>
        <p:nvPicPr>
          <p:cNvPr id="2097183" name="Imagen 2097182" descr="Inf-5-tabla-n-C3-BAmeros-comp1.jpg"/>
          <p:cNvPicPr>
            <a:picLocks/>
          </p:cNvPicPr>
          <p:nvPr/>
        </p:nvPicPr>
        <p:blipFill>
          <a:blip r:embed="rId2"/>
          <a:srcRect l="17564" t="11099" r="10355"/>
          <a:stretch>
            <a:fillRect/>
          </a:stretch>
        </p:blipFill>
        <p:spPr>
          <a:xfrm>
            <a:off x="323850" y="260350"/>
            <a:ext cx="2447925" cy="226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4" name="Imagen 2097183" descr="Tabla-del-100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96112" y="260350"/>
            <a:ext cx="2147887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ítulo 104859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SENTIDO GLOBAL DEL NÚMERO</a:t>
            </a:r>
          </a:p>
        </p:txBody>
      </p:sp>
      <p:pic>
        <p:nvPicPr>
          <p:cNvPr id="2097158" name="Imagen 209715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0912" y="1547812"/>
            <a:ext cx="7381875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ítulo 10486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LA DECENA</a:t>
            </a:r>
          </a:p>
        </p:txBody>
      </p:sp>
      <p:pic>
        <p:nvPicPr>
          <p:cNvPr id="2097185" name="Marcador de contenido 209718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97025"/>
            <a:ext cx="826770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ítulo 104861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LA DECENA</a:t>
            </a:r>
          </a:p>
        </p:txBody>
      </p:sp>
      <p:pic>
        <p:nvPicPr>
          <p:cNvPr id="2097186" name="Marcador de contenido 209718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97025"/>
            <a:ext cx="826770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ítulo 1048620"/>
          <p:cNvSpPr>
            <a:spLocks noGrp="1"/>
          </p:cNvSpPr>
          <p:nvPr>
            <p:ph type="title"/>
          </p:nvPr>
        </p:nvSpPr>
        <p:spPr>
          <a:xfrm>
            <a:off x="250825" y="274637"/>
            <a:ext cx="864235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 sz="4000"/>
              <a:t>REPRESENTACIÓN GRÁFICA-CANTIDAD</a:t>
            </a:r>
          </a:p>
        </p:txBody>
      </p:sp>
      <p:pic>
        <p:nvPicPr>
          <p:cNvPr id="2097187" name="Marcador de contenido 209718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97025"/>
            <a:ext cx="826770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ítulo 1048621"/>
          <p:cNvSpPr>
            <a:spLocks noGrp="1"/>
          </p:cNvSpPr>
          <p:nvPr>
            <p:ph type="title"/>
          </p:nvPr>
        </p:nvSpPr>
        <p:spPr>
          <a:xfrm>
            <a:off x="250825" y="274637"/>
            <a:ext cx="864235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 b="1"/>
              <a:t>CÁLCULO</a:t>
            </a:r>
          </a:p>
        </p:txBody>
      </p:sp>
      <p:pic>
        <p:nvPicPr>
          <p:cNvPr id="2097188" name="Marcador de contenido 209718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97025"/>
            <a:ext cx="826770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ítulo 104860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SENTIDO GLOBAL DEL NÚMERO</a:t>
            </a:r>
          </a:p>
        </p:txBody>
      </p:sp>
      <p:pic>
        <p:nvPicPr>
          <p:cNvPr id="2097159" name="Marcador de contenido 209715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481137"/>
            <a:ext cx="8328025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ítulo 104860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SENTIDO GLOBAL DEL NÚMERO</a:t>
            </a:r>
          </a:p>
        </p:txBody>
      </p:sp>
      <p:pic>
        <p:nvPicPr>
          <p:cNvPr id="2097160" name="Imagen 2097159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0912" y="1536700"/>
            <a:ext cx="7381875" cy="419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ítulo 104860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NIVELES DE CONTEO</a:t>
            </a:r>
          </a:p>
        </p:txBody>
      </p:sp>
      <p:pic>
        <p:nvPicPr>
          <p:cNvPr id="2097161" name="Marcador de contenido 209716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54162"/>
            <a:ext cx="826770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ítulo 104860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NIVELES DE CONTEO</a:t>
            </a:r>
          </a:p>
        </p:txBody>
      </p:sp>
      <p:pic>
        <p:nvPicPr>
          <p:cNvPr id="2097162" name="Marcador de contenido 209716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543050"/>
            <a:ext cx="8267700" cy="46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ítulo 104860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ACTIVIDADES DE CONTEO</a:t>
            </a:r>
          </a:p>
        </p:txBody>
      </p:sp>
      <p:pic>
        <p:nvPicPr>
          <p:cNvPr id="2097163" name="Marcador de contenido 209716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1584325"/>
            <a:ext cx="9156700" cy="456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ítulo 104860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ACTIVIDADES DE CONTEO</a:t>
            </a:r>
          </a:p>
        </p:txBody>
      </p:sp>
      <p:pic>
        <p:nvPicPr>
          <p:cNvPr id="2097164" name="Marcador de contenido 209716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1584325"/>
            <a:ext cx="9156700" cy="456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ítulo 104860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latinLnBrk="1" hangingPunct="1"/>
            <a:r>
              <a:rPr lang="es-ES" altLang="en-US"/>
              <a:t>ACTIVIDADES DE CONTEO</a:t>
            </a:r>
          </a:p>
        </p:txBody>
      </p:sp>
      <p:pic>
        <p:nvPicPr>
          <p:cNvPr id="2097165" name="Marcador de contenido 209716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231900"/>
            <a:ext cx="8267700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6" name="Imagen 2097165" descr="https://s-media-cache-ak0.pinimg.com/736x/de/3d/55/de3d556db18fb3576023370af3f8d3da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429000"/>
            <a:ext cx="439261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7" name="Imagen 2097166" descr="http://2.bp.blogspot.com/-4DF6gqzuShM/VkcIIA8neII/AAAAAAAADSs/rgluyxwOSy8/s1600/image1.jpeg"/>
          <p:cNvPicPr>
            <a:picLocks/>
          </p:cNvPicPr>
          <p:nvPr/>
        </p:nvPicPr>
        <p:blipFill>
          <a:blip r:embed="rId4"/>
          <a:srcRect b="36430"/>
          <a:stretch>
            <a:fillRect/>
          </a:stretch>
        </p:blipFill>
        <p:spPr>
          <a:xfrm>
            <a:off x="4572000" y="3789362"/>
            <a:ext cx="4213225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23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Office 主题</vt:lpstr>
      <vt:lpstr>VENTAJAS  FRENTE AL MÉTODO TRADICIONAL</vt:lpstr>
      <vt:lpstr>SENTIDO GLOBAL DEL NÚMERO</vt:lpstr>
      <vt:lpstr>SENTIDO GLOBAL DEL NÚMERO</vt:lpstr>
      <vt:lpstr>SENTIDO GLOBAL DEL NÚMERO</vt:lpstr>
      <vt:lpstr>NIVELES DE CONTEO</vt:lpstr>
      <vt:lpstr>NIVELES DE CONTEO</vt:lpstr>
      <vt:lpstr>ACTIVIDADES DE CONTEO</vt:lpstr>
      <vt:lpstr>ACTIVIDADES DE CONTEO</vt:lpstr>
      <vt:lpstr>ACTIVIDADES DE CONTEO</vt:lpstr>
      <vt:lpstr>ACTIVIDADES DE CONTEO</vt:lpstr>
      <vt:lpstr>JUEGOS DE CONTEO</vt:lpstr>
      <vt:lpstr>JUEGOS DE CONTEO</vt:lpstr>
      <vt:lpstr>EQUIVALENCIAS</vt:lpstr>
      <vt:lpstr>SUBITIZACIÓN Y ESTIMACIÓN</vt:lpstr>
      <vt:lpstr>SUBITIZACIÓN CON IMÁGENES  (hasta 12 imágenes)</vt:lpstr>
      <vt:lpstr>SUBITIZACIÓN CON IMÁGENES  (hasta 12 imágenes)</vt:lpstr>
      <vt:lpstr>JUEGOS DE SUBITIZACIÓN</vt:lpstr>
      <vt:lpstr>LA RECTA NUMÉRICA</vt:lpstr>
      <vt:lpstr>LA TABLA DEL 100</vt:lpstr>
      <vt:lpstr>LA DECENA</vt:lpstr>
      <vt:lpstr>LA DECENA</vt:lpstr>
      <vt:lpstr>REPRESENTACIÓN GRÁFICA-CANTIDAD</vt:lpstr>
      <vt:lpstr>CÁLCULO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senormunoz</dc:creator>
  <cp:lastModifiedBy>ANA MARÍA</cp:lastModifiedBy>
  <cp:revision>2</cp:revision>
  <dcterms:created xsi:type="dcterms:W3CDTF">2015-10-07T10:31:09Z</dcterms:created>
  <dcterms:modified xsi:type="dcterms:W3CDTF">2018-03-18T07:58:24Z</dcterms:modified>
</cp:coreProperties>
</file>