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8" r:id="rId3"/>
    <p:sldId id="257" r:id="rId4"/>
    <p:sldId id="260" r:id="rId5"/>
    <p:sldId id="259" r:id="rId6"/>
  </p:sldIdLst>
  <p:sldSz cx="9144000" cy="6858000" type="screen4x3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9382F-AF1F-493A-BC4C-5A07BF0137C6}" type="datetimeFigureOut">
              <a:rPr lang="es-ES" smtClean="0"/>
              <a:pPr/>
              <a:t>23/05/2018</a:t>
            </a:fld>
            <a:endParaRPr lang="es-ES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1A7AB38-0E0F-4285-917D-899498C0EC8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9382F-AF1F-493A-BC4C-5A07BF0137C6}" type="datetimeFigureOut">
              <a:rPr lang="es-ES" smtClean="0"/>
              <a:pPr/>
              <a:t>23/05/2018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7AB38-0E0F-4285-917D-899498C0EC8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9382F-AF1F-493A-BC4C-5A07BF0137C6}" type="datetimeFigureOut">
              <a:rPr lang="es-ES" smtClean="0"/>
              <a:pPr/>
              <a:t>23/05/2018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7AB38-0E0F-4285-917D-899498C0EC8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9382F-AF1F-493A-BC4C-5A07BF0137C6}" type="datetimeFigureOut">
              <a:rPr lang="es-ES" smtClean="0"/>
              <a:pPr/>
              <a:t>23/05/2018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1A7AB38-0E0F-4285-917D-899498C0EC8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9382F-AF1F-493A-BC4C-5A07BF0137C6}" type="datetimeFigureOut">
              <a:rPr lang="es-ES" smtClean="0"/>
              <a:pPr/>
              <a:t>23/05/2018</a:t>
            </a:fld>
            <a:endParaRPr lang="es-ES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7AB38-0E0F-4285-917D-899498C0EC8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9382F-AF1F-493A-BC4C-5A07BF0137C6}" type="datetimeFigureOut">
              <a:rPr lang="es-ES" smtClean="0"/>
              <a:pPr/>
              <a:t>23/05/2018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7AB38-0E0F-4285-917D-899498C0EC8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9382F-AF1F-493A-BC4C-5A07BF0137C6}" type="datetimeFigureOut">
              <a:rPr lang="es-ES" smtClean="0"/>
              <a:pPr/>
              <a:t>23/05/2018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1A7AB38-0E0F-4285-917D-899498C0EC8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9382F-AF1F-493A-BC4C-5A07BF0137C6}" type="datetimeFigureOut">
              <a:rPr lang="es-ES" smtClean="0"/>
              <a:pPr/>
              <a:t>23/05/2018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7AB38-0E0F-4285-917D-899498C0EC8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9382F-AF1F-493A-BC4C-5A07BF0137C6}" type="datetimeFigureOut">
              <a:rPr lang="es-ES" smtClean="0"/>
              <a:pPr/>
              <a:t>23/05/2018</a:t>
            </a:fld>
            <a:endParaRPr lang="es-ES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7AB38-0E0F-4285-917D-899498C0EC8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9382F-AF1F-493A-BC4C-5A07BF0137C6}" type="datetimeFigureOut">
              <a:rPr lang="es-ES" smtClean="0"/>
              <a:pPr/>
              <a:t>23/05/2018</a:t>
            </a:fld>
            <a:endParaRPr lang="es-ES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7AB38-0E0F-4285-917D-899498C0EC8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9382F-AF1F-493A-BC4C-5A07BF0137C6}" type="datetimeFigureOut">
              <a:rPr lang="es-ES" smtClean="0"/>
              <a:pPr/>
              <a:t>23/05/2018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7AB38-0E0F-4285-917D-899498C0EC8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659382F-AF1F-493A-BC4C-5A07BF0137C6}" type="datetimeFigureOut">
              <a:rPr lang="es-ES" smtClean="0"/>
              <a:pPr/>
              <a:t>23/05/2018</a:t>
            </a:fld>
            <a:endParaRPr lang="es-ES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1A7AB38-0E0F-4285-917D-899498C0EC8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656184"/>
          </a:xfrm>
          <a:ln w="127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s-ES" dirty="0" smtClean="0"/>
              <a:t>TEMA 9: ESTRUCTURAS MULTIPLICATIVAS. PRODUCTO Y DIVISIÓN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03648" y="2348880"/>
            <a:ext cx="6400800" cy="2808312"/>
          </a:xfrm>
        </p:spPr>
        <p:txBody>
          <a:bodyPr>
            <a:normAutofit/>
          </a:bodyPr>
          <a:lstStyle/>
          <a:p>
            <a:pPr marL="514350" indent="-514350" algn="just"/>
            <a:r>
              <a:rPr lang="es-ES" sz="2800" dirty="0" smtClean="0">
                <a:solidFill>
                  <a:schemeClr val="tx1"/>
                </a:solidFill>
              </a:rPr>
              <a:t>ÍNDICE</a:t>
            </a:r>
          </a:p>
          <a:p>
            <a:pPr marL="514350" indent="-514350" algn="just">
              <a:buAutoNum type="arabicPeriod"/>
            </a:pPr>
            <a:r>
              <a:rPr lang="es-ES" sz="2800" dirty="0" smtClean="0">
                <a:solidFill>
                  <a:schemeClr val="tx1"/>
                </a:solidFill>
              </a:rPr>
              <a:t>Producto y división por 2</a:t>
            </a:r>
          </a:p>
          <a:p>
            <a:pPr marL="514350" indent="-514350" algn="just">
              <a:buAutoNum type="arabicPeriod"/>
            </a:pPr>
            <a:r>
              <a:rPr lang="es-ES" sz="2800" dirty="0" smtClean="0">
                <a:solidFill>
                  <a:schemeClr val="tx1"/>
                </a:solidFill>
              </a:rPr>
              <a:t>Producto y división por 10</a:t>
            </a:r>
          </a:p>
          <a:p>
            <a:pPr marL="514350" indent="-514350" algn="just">
              <a:buAutoNum type="arabicPeriod"/>
            </a:pPr>
            <a:r>
              <a:rPr lang="es-ES" sz="2800" dirty="0" smtClean="0">
                <a:solidFill>
                  <a:schemeClr val="tx1"/>
                </a:solidFill>
              </a:rPr>
              <a:t>Producto y división por 5</a:t>
            </a:r>
          </a:p>
          <a:p>
            <a:pPr marL="514350" indent="-514350" algn="just">
              <a:buAutoNum type="arabicPeriod"/>
            </a:pPr>
            <a:r>
              <a:rPr lang="es-ES" sz="2800" dirty="0" smtClean="0">
                <a:solidFill>
                  <a:schemeClr val="tx1"/>
                </a:solidFill>
              </a:rPr>
              <a:t>Producto </a:t>
            </a:r>
            <a:r>
              <a:rPr lang="es-ES" sz="2800" dirty="0" smtClean="0">
                <a:solidFill>
                  <a:schemeClr val="tx1"/>
                </a:solidFill>
              </a:rPr>
              <a:t>cartesiano</a:t>
            </a:r>
            <a:endParaRPr lang="es-ES" sz="2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476672"/>
            <a:ext cx="8686800" cy="838200"/>
          </a:xfrm>
        </p:spPr>
        <p:txBody>
          <a:bodyPr>
            <a:noAutofit/>
          </a:bodyPr>
          <a:lstStyle/>
          <a:p>
            <a:r>
              <a:rPr lang="es-ES" sz="2800" b="1" dirty="0" smtClean="0"/>
              <a:t>SECUENCIA DE </a:t>
            </a:r>
            <a:r>
              <a:rPr lang="es-ES" sz="2800" b="1" dirty="0" smtClean="0"/>
              <a:t>TRABAJO para producto y división</a:t>
            </a:r>
            <a:endParaRPr lang="es-ES" sz="2800" b="1" dirty="0"/>
          </a:p>
        </p:txBody>
      </p:sp>
      <p:sp>
        <p:nvSpPr>
          <p:cNvPr id="4" name="2 Subtítulo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ln w="9525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ES" sz="24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ES" sz="2000" dirty="0" smtClean="0"/>
              <a:t>1º Multiplicación: </a:t>
            </a:r>
            <a:r>
              <a:rPr lang="es-ES" sz="2000" b="1" dirty="0" smtClean="0"/>
              <a:t>aplicación directa</a:t>
            </a:r>
            <a:r>
              <a:rPr lang="es-ES" sz="2000" dirty="0" smtClean="0"/>
              <a:t>. ¿Cuántas manos hay en 1 niño? ¿Y en 2 y en 3? (hasta que se infiere el conteo de 2 en 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s-ES" sz="20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20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2º División: </a:t>
            </a:r>
            <a:r>
              <a:rPr kumimoji="0" lang="es-ES" sz="20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aplicación inversa:</a:t>
            </a:r>
            <a:r>
              <a:rPr kumimoji="0" lang="es-ES" sz="2000" b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ES" sz="20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¿cuántos niños necesitamos para reunir x manos? (no es la mitad)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ES" sz="2000" b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ES" sz="2000" baseline="0" dirty="0" smtClean="0"/>
              <a:t>3º </a:t>
            </a:r>
            <a:r>
              <a:rPr lang="es-ES" sz="2000" b="1" baseline="0" dirty="0" smtClean="0"/>
              <a:t>Generalización: </a:t>
            </a:r>
            <a:r>
              <a:rPr lang="es-ES" sz="2000" dirty="0"/>
              <a:t> </a:t>
            </a:r>
            <a:r>
              <a:rPr lang="es-ES" sz="2000" dirty="0" smtClean="0"/>
              <a:t>se trabaja lo estrechamente relacionado con los pies o manos (zapatos, mangas de una camiseta..)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s-ES" sz="20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20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4º</a:t>
            </a:r>
            <a:r>
              <a:rPr kumimoji="0" lang="es-ES" sz="2000" b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Con material no manipulativo: </a:t>
            </a:r>
            <a:r>
              <a:rPr kumimoji="0" lang="es-ES" sz="200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barajas, tarjetas</a:t>
            </a:r>
            <a:endParaRPr kumimoji="0" lang="es-ES" sz="200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79512" y="188641"/>
            <a:ext cx="8568952" cy="720080"/>
          </a:xfrm>
        </p:spPr>
        <p:txBody>
          <a:bodyPr>
            <a:normAutofit/>
          </a:bodyPr>
          <a:lstStyle/>
          <a:p>
            <a:r>
              <a:rPr lang="es-ES" sz="4000" b="1" u="sng" dirty="0" smtClean="0"/>
              <a:t>MULTIPLICAR Y DIVIDIR POR 2</a:t>
            </a:r>
            <a:endParaRPr lang="es-ES" sz="4000" b="1" u="sng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79512" y="980728"/>
            <a:ext cx="4032448" cy="2664296"/>
          </a:xfrm>
          <a:ln w="952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l"/>
            <a:r>
              <a:rPr lang="es-ES" sz="2400" i="1" dirty="0" smtClean="0">
                <a:solidFill>
                  <a:schemeClr val="tx1"/>
                </a:solidFill>
              </a:rPr>
              <a:t>Diferencia con doble y mitad</a:t>
            </a:r>
            <a:r>
              <a:rPr lang="es-ES" sz="2400" dirty="0" smtClean="0">
                <a:solidFill>
                  <a:schemeClr val="tx1"/>
                </a:solidFill>
              </a:rPr>
              <a:t>:</a:t>
            </a:r>
          </a:p>
          <a:p>
            <a:pPr algn="l"/>
            <a:r>
              <a:rPr lang="es-ES" sz="2400" dirty="0" smtClean="0">
                <a:solidFill>
                  <a:schemeClr val="tx1"/>
                </a:solidFill>
              </a:rPr>
              <a:t>Doble: 3x2; 5x2… </a:t>
            </a:r>
            <a:r>
              <a:rPr lang="es-ES" sz="1800" dirty="0" smtClean="0">
                <a:solidFill>
                  <a:schemeClr val="tx1"/>
                </a:solidFill>
              </a:rPr>
              <a:t>(cualquier número x2)</a:t>
            </a:r>
          </a:p>
          <a:p>
            <a:pPr algn="l"/>
            <a:r>
              <a:rPr lang="es-ES" sz="2400" dirty="0" smtClean="0">
                <a:solidFill>
                  <a:schemeClr val="tx1"/>
                </a:solidFill>
              </a:rPr>
              <a:t>Multiplicar x2: 2x3; 2x5… No siempre origina dobles </a:t>
            </a:r>
            <a:r>
              <a:rPr lang="es-ES" sz="1800" dirty="0" smtClean="0">
                <a:solidFill>
                  <a:schemeClr val="tx1"/>
                </a:solidFill>
              </a:rPr>
              <a:t>(1      tiene 2       ¿cuántas       tienen 8     ? 16 no es el doble de 2 manos)</a:t>
            </a:r>
            <a:endParaRPr lang="es-ES" sz="1800" dirty="0">
              <a:solidFill>
                <a:schemeClr val="tx1"/>
              </a:solidFill>
            </a:endParaRPr>
          </a:p>
        </p:txBody>
      </p:sp>
      <p:sp>
        <p:nvSpPr>
          <p:cNvPr id="1026" name="AutoShape 2" descr="Resultado de imagen de dibujo esquema persona"/>
          <p:cNvSpPr>
            <a:spLocks noChangeAspect="1" noChangeArrowheads="1"/>
          </p:cNvSpPr>
          <p:nvPr/>
        </p:nvSpPr>
        <p:spPr bwMode="auto">
          <a:xfrm>
            <a:off x="155575" y="-1233488"/>
            <a:ext cx="2781300" cy="25717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l="27288" t="11501" r="33777" b="8001"/>
          <a:stretch>
            <a:fillRect/>
          </a:stretch>
        </p:blipFill>
        <p:spPr bwMode="auto">
          <a:xfrm flipH="1">
            <a:off x="3563888" y="2708920"/>
            <a:ext cx="187847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AutoShape 5" descr="Resultado de imagen de dibujo mano"/>
          <p:cNvSpPr>
            <a:spLocks noChangeAspect="1" noChangeArrowheads="1"/>
          </p:cNvSpPr>
          <p:nvPr/>
        </p:nvSpPr>
        <p:spPr bwMode="auto">
          <a:xfrm>
            <a:off x="155575" y="-1851025"/>
            <a:ext cx="3371850" cy="38671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971600" y="3068960"/>
            <a:ext cx="294563" cy="337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2267744" y="2996952"/>
            <a:ext cx="294563" cy="337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 cstate="print"/>
          <a:srcRect l="27288" t="11501" r="33777" b="8001"/>
          <a:stretch>
            <a:fillRect/>
          </a:stretch>
        </p:blipFill>
        <p:spPr bwMode="auto">
          <a:xfrm flipH="1">
            <a:off x="3419872" y="3068960"/>
            <a:ext cx="187847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2 Subtítulo"/>
          <p:cNvSpPr txBox="1">
            <a:spLocks/>
          </p:cNvSpPr>
          <p:nvPr/>
        </p:nvSpPr>
        <p:spPr>
          <a:xfrm>
            <a:off x="4427984" y="980728"/>
            <a:ext cx="4320480" cy="5184576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SECUENCIA (</a:t>
            </a:r>
            <a:r>
              <a:rPr kumimoji="0" lang="es-ES" sz="24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ejem</a:t>
            </a:r>
            <a:r>
              <a:rPr lang="es-ES" sz="2400" i="1" dirty="0" err="1" smtClean="0"/>
              <a:t>plos</a:t>
            </a:r>
            <a:r>
              <a:rPr lang="es-ES" sz="2400" i="1" dirty="0" smtClean="0"/>
              <a:t>)</a:t>
            </a:r>
            <a:r>
              <a:rPr kumimoji="0" lang="es-E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kumimoji="0" lang="es-ES" sz="24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ES" dirty="0" smtClean="0"/>
              <a:t>1º Multiplicación: </a:t>
            </a:r>
            <a:r>
              <a:rPr lang="es-ES" b="1" dirty="0" smtClean="0"/>
              <a:t>aplicación directa</a:t>
            </a:r>
            <a:r>
              <a:rPr lang="es-ES" dirty="0" smtClean="0"/>
              <a:t>. ¿Cuántas manos hay en 1 niño? ¿Y en 2 y en 3? (hasta que se infiere el conteo de 2 en 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s-ES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2º División: </a:t>
            </a:r>
            <a:r>
              <a:rPr kumimoji="0" lang="es-ES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aplicación inversa:</a:t>
            </a:r>
            <a:r>
              <a:rPr kumimoji="0" lang="es-ES" b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ES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¿cuántos niños necesitamos para reunir x manos? (no es la mitad)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ES" b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ES" baseline="0" dirty="0" smtClean="0"/>
              <a:t>3º </a:t>
            </a:r>
            <a:r>
              <a:rPr lang="es-ES" b="1" baseline="0" dirty="0" smtClean="0"/>
              <a:t>Generalización: </a:t>
            </a:r>
            <a:r>
              <a:rPr lang="es-ES" dirty="0"/>
              <a:t> </a:t>
            </a:r>
            <a:r>
              <a:rPr lang="es-ES" dirty="0" smtClean="0"/>
              <a:t>se trabaja lo estrechamente relacionado con los pies o manos (zapatos, mangas de una camiseta..)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s-ES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4º</a:t>
            </a:r>
            <a:r>
              <a:rPr kumimoji="0" lang="es-ES" b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Con material no manipulativo: </a:t>
            </a:r>
            <a:r>
              <a:rPr kumimoji="0" lang="es-ES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barajas, tarjetas</a:t>
            </a:r>
            <a:endParaRPr kumimoji="0" lang="es-ES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179512" y="4437112"/>
            <a:ext cx="4032448" cy="923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smtClean="0"/>
              <a:t>Se aprovechan objetos o elementos que tengan la propiedad de ser 2 : manos, orejas, ojos…</a:t>
            </a:r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4000" b="1" u="sng" dirty="0" smtClean="0"/>
              <a:t>SECUENCIA DE PRODUCTOS Y DIVISIONES</a:t>
            </a:r>
            <a:endParaRPr lang="es-ES" sz="4000" b="1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s-ES" dirty="0" smtClean="0"/>
              <a:t>Se aborda en el siguiente orden:</a:t>
            </a:r>
          </a:p>
          <a:p>
            <a:pPr>
              <a:buFontTx/>
              <a:buChar char="-"/>
            </a:pPr>
            <a:r>
              <a:rPr lang="es-ES" dirty="0" smtClean="0"/>
              <a:t>Producto y división por 2</a:t>
            </a:r>
          </a:p>
          <a:p>
            <a:pPr>
              <a:buNone/>
            </a:pPr>
            <a:endParaRPr lang="es-ES" dirty="0" smtClean="0"/>
          </a:p>
          <a:p>
            <a:pPr>
              <a:buFontTx/>
              <a:buChar char="-"/>
            </a:pPr>
            <a:r>
              <a:rPr lang="es-ES" dirty="0" smtClean="0"/>
              <a:t>Producto y división por 10 </a:t>
            </a:r>
            <a:r>
              <a:rPr lang="es-ES" sz="2500" dirty="0" smtClean="0"/>
              <a:t>(partiendo del número de dedos de las manos)</a:t>
            </a:r>
          </a:p>
          <a:p>
            <a:pPr>
              <a:buNone/>
            </a:pPr>
            <a:endParaRPr lang="es-ES" dirty="0" smtClean="0"/>
          </a:p>
          <a:p>
            <a:pPr>
              <a:buFontTx/>
              <a:buChar char="-"/>
            </a:pPr>
            <a:r>
              <a:rPr lang="es-ES" dirty="0" smtClean="0"/>
              <a:t>Producto y división por 5 </a:t>
            </a:r>
            <a:r>
              <a:rPr lang="es-ES" sz="2500" dirty="0" smtClean="0"/>
              <a:t>(partiendo del número de dedos de una mano)</a:t>
            </a:r>
          </a:p>
          <a:p>
            <a:pPr>
              <a:buFontTx/>
              <a:buChar char="-"/>
            </a:pPr>
            <a:endParaRPr lang="es-ES" sz="2500" dirty="0" smtClean="0"/>
          </a:p>
          <a:p>
            <a:pPr>
              <a:buFontTx/>
              <a:buChar char="-"/>
            </a:pPr>
            <a:r>
              <a:rPr lang="es-ES" dirty="0" smtClean="0"/>
              <a:t>Producto cartesiano de la 1ª decena</a:t>
            </a:r>
          </a:p>
          <a:p>
            <a:pPr>
              <a:buFontTx/>
              <a:buChar char="-"/>
            </a:pPr>
            <a:endParaRPr lang="es-ES" sz="2500" dirty="0" smtClean="0"/>
          </a:p>
          <a:p>
            <a:pPr>
              <a:buFontTx/>
              <a:buChar char="-"/>
            </a:pPr>
            <a:endParaRPr lang="es-ES" sz="2500" dirty="0" smtClean="0"/>
          </a:p>
          <a:p>
            <a:pPr>
              <a:buFontTx/>
              <a:buChar char="-"/>
            </a:pPr>
            <a:endParaRPr lang="es-ES" sz="25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404665"/>
            <a:ext cx="8496944" cy="648072"/>
          </a:xfrm>
          <a:ln w="1270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s-ES" sz="3000" dirty="0" smtClean="0"/>
              <a:t>PRODUCTO CARTESIANO DE LA PRIMERA DECENA</a:t>
            </a:r>
            <a:endParaRPr lang="es-ES" sz="3000" dirty="0"/>
          </a:p>
        </p:txBody>
      </p:sp>
      <p:sp>
        <p:nvSpPr>
          <p:cNvPr id="4" name="3 CuadroTexto"/>
          <p:cNvSpPr txBox="1"/>
          <p:nvPr/>
        </p:nvSpPr>
        <p:spPr>
          <a:xfrm>
            <a:off x="539552" y="1340768"/>
            <a:ext cx="41044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Se trata de rellenar superficies </a:t>
            </a:r>
            <a:r>
              <a:rPr lang="es-ES" dirty="0" err="1" smtClean="0"/>
              <a:t>subitizando</a:t>
            </a:r>
            <a:r>
              <a:rPr lang="es-ES" dirty="0" smtClean="0"/>
              <a:t> el número de elementos que son necesarios para rellenar los cuadrados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539552" y="2636912"/>
            <a:ext cx="4032448" cy="34778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2000" b="1" i="1" dirty="0" smtClean="0"/>
              <a:t>Situaciones de producto cartesiano</a:t>
            </a:r>
          </a:p>
          <a:p>
            <a:pPr>
              <a:buFontTx/>
              <a:buChar char="-"/>
            </a:pPr>
            <a:r>
              <a:rPr lang="es-ES" sz="2000" dirty="0" smtClean="0"/>
              <a:t>2x2</a:t>
            </a:r>
          </a:p>
          <a:p>
            <a:pPr>
              <a:buFontTx/>
              <a:buChar char="-"/>
            </a:pPr>
            <a:endParaRPr lang="es-ES" sz="2000" dirty="0" smtClean="0"/>
          </a:p>
          <a:p>
            <a:endParaRPr lang="es-ES" sz="2000" dirty="0" smtClean="0"/>
          </a:p>
          <a:p>
            <a:pPr>
              <a:buFontTx/>
              <a:buChar char="-"/>
            </a:pPr>
            <a:r>
              <a:rPr lang="es-ES" sz="2000" dirty="0"/>
              <a:t> </a:t>
            </a:r>
            <a:r>
              <a:rPr lang="es-ES" sz="2000" dirty="0" smtClean="0"/>
              <a:t>2x3 y 3x2</a:t>
            </a:r>
          </a:p>
          <a:p>
            <a:pPr>
              <a:buFontTx/>
              <a:buChar char="-"/>
            </a:pPr>
            <a:endParaRPr lang="es-ES" sz="2000" dirty="0" smtClean="0"/>
          </a:p>
          <a:p>
            <a:endParaRPr lang="es-ES" sz="2000" dirty="0"/>
          </a:p>
          <a:p>
            <a:pPr>
              <a:buFontTx/>
              <a:buChar char="-"/>
            </a:pPr>
            <a:r>
              <a:rPr lang="es-ES" sz="2000" dirty="0" smtClean="0"/>
              <a:t>2x4 y 4x2</a:t>
            </a:r>
          </a:p>
          <a:p>
            <a:pPr>
              <a:buFontTx/>
              <a:buChar char="-"/>
            </a:pPr>
            <a:r>
              <a:rPr lang="es-ES" sz="2000" dirty="0" smtClean="0"/>
              <a:t>2x5 y 5x2</a:t>
            </a:r>
          </a:p>
          <a:p>
            <a:pPr>
              <a:buFontTx/>
              <a:buChar char="-"/>
            </a:pPr>
            <a:r>
              <a:rPr lang="es-ES" sz="2000" dirty="0" smtClean="0"/>
              <a:t>3x3</a:t>
            </a:r>
          </a:p>
          <a:p>
            <a:pPr>
              <a:buFontTx/>
              <a:buChar char="-"/>
            </a:pPr>
            <a:r>
              <a:rPr lang="es-ES" sz="2000" dirty="0" smtClean="0"/>
              <a:t>3x4 y 4x3</a:t>
            </a:r>
            <a:endParaRPr lang="es-ES" sz="2000" dirty="0"/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1475656" y="3068960"/>
          <a:ext cx="576064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032"/>
                <a:gridCol w="288032"/>
              </a:tblGrid>
              <a:tr h="29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29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2051720" y="4149080"/>
          <a:ext cx="959769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9923"/>
                <a:gridCol w="319923"/>
                <a:gridCol w="319923"/>
              </a:tblGrid>
              <a:tr h="331924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31924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8 Tabla"/>
          <p:cNvGraphicFramePr>
            <a:graphicFrameLocks noGrp="1"/>
          </p:cNvGraphicFramePr>
          <p:nvPr/>
        </p:nvGraphicFramePr>
        <p:xfrm>
          <a:off x="3275856" y="3717032"/>
          <a:ext cx="648072" cy="11679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4036"/>
                <a:gridCol w="324036"/>
              </a:tblGrid>
              <a:tr h="389301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89301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89301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9 CuadroTexto"/>
          <p:cNvSpPr txBox="1"/>
          <p:nvPr/>
        </p:nvSpPr>
        <p:spPr>
          <a:xfrm>
            <a:off x="4788024" y="1484784"/>
            <a:ext cx="4176464" cy="37856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b="1" i="1" dirty="0" smtClean="0"/>
              <a:t>Problemas con objetos que pueden ser iterados</a:t>
            </a:r>
          </a:p>
          <a:p>
            <a:pPr>
              <a:buFontTx/>
              <a:buChar char="-"/>
            </a:pPr>
            <a:r>
              <a:rPr lang="es-ES" sz="1400" dirty="0" smtClean="0"/>
              <a:t>Preparamos unos refrescos con 2 pajitas cada uno. Si tenemos 4 colores de pajitas ¿Cuántos vasos necesitamos para meter dos colores diferentes en cada vaso?</a:t>
            </a:r>
          </a:p>
          <a:p>
            <a:pPr>
              <a:buFontTx/>
              <a:buChar char="-"/>
            </a:pPr>
            <a:r>
              <a:rPr lang="es-ES" sz="1400" dirty="0" smtClean="0"/>
              <a:t>Primero se hace de forma manipulativa y después gráficamente con dibujos</a:t>
            </a:r>
          </a:p>
          <a:p>
            <a:pPr>
              <a:buFontTx/>
              <a:buChar char="-"/>
            </a:pPr>
            <a:endParaRPr lang="es-ES" sz="1400" dirty="0"/>
          </a:p>
          <a:p>
            <a:r>
              <a:rPr lang="es-ES" b="1" i="1" dirty="0" smtClean="0"/>
              <a:t>Problemas con objetos que no pueden ser iterados</a:t>
            </a:r>
          </a:p>
          <a:p>
            <a:pPr>
              <a:buFontTx/>
              <a:buChar char="-"/>
            </a:pPr>
            <a:r>
              <a:rPr lang="es-ES" sz="1400" dirty="0" smtClean="0"/>
              <a:t>Tengo </a:t>
            </a:r>
            <a:r>
              <a:rPr lang="es-ES" sz="1400" dirty="0"/>
              <a:t>tres pantalones y tres  camisetas. ¿De cuántas formas distintas nos  podemos vestir</a:t>
            </a:r>
            <a:r>
              <a:rPr lang="es-ES" sz="1400" dirty="0" smtClean="0"/>
              <a:t>? (En este caso hay que imaginar, no se pueden ver en realidad porque para cada nueva combinación hay que destruir la anterior. Pero conviene representarla</a:t>
            </a:r>
            <a:endParaRPr lang="es-ES" sz="1400" dirty="0"/>
          </a:p>
        </p:txBody>
      </p:sp>
      <p:sp>
        <p:nvSpPr>
          <p:cNvPr id="11" name="10 CuadroTexto"/>
          <p:cNvSpPr txBox="1"/>
          <p:nvPr/>
        </p:nvSpPr>
        <p:spPr>
          <a:xfrm>
            <a:off x="4788024" y="5517232"/>
            <a:ext cx="4176464" cy="83099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1600" dirty="0" smtClean="0"/>
              <a:t>PC1 : tenemos el factor 1 y 2 y queremos conocer el resultado. </a:t>
            </a:r>
            <a:r>
              <a:rPr lang="es-ES" sz="1600" smtClean="0"/>
              <a:t>Ej¿Cuántas</a:t>
            </a:r>
            <a:r>
              <a:rPr lang="es-ES" sz="1600" dirty="0" smtClean="0"/>
              <a:t> parejas podemos formar con 3 niñas y 2 niños?</a:t>
            </a:r>
            <a:endParaRPr lang="es-ES" sz="1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498</TotalTime>
  <Words>455</Words>
  <Application>Microsoft Office PowerPoint</Application>
  <PresentationFormat>Presentación en pantalla (4:3)</PresentationFormat>
  <Paragraphs>58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Viajes</vt:lpstr>
      <vt:lpstr>TEMA 9: ESTRUCTURAS MULTIPLICATIVAS. PRODUCTO Y DIVISIÓN</vt:lpstr>
      <vt:lpstr>SECUENCIA DE TRABAJO para producto y división</vt:lpstr>
      <vt:lpstr>MULTIPLICAR Y DIVIDIR POR 2</vt:lpstr>
      <vt:lpstr>SECUENCIA DE PRODUCTOS Y DIVISIONES</vt:lpstr>
      <vt:lpstr>PRODUCTO CARTESIANO DE LA PRIMERA DECENA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 9: ESTRUCTURAS MULTIPLICATIVAS. PRODUCTO Y DIVISIÓN</dc:title>
  <dc:creator>Yo</dc:creator>
  <cp:lastModifiedBy>Usuario</cp:lastModifiedBy>
  <cp:revision>52</cp:revision>
  <dcterms:created xsi:type="dcterms:W3CDTF">2018-05-07T08:16:41Z</dcterms:created>
  <dcterms:modified xsi:type="dcterms:W3CDTF">2018-05-23T16:27:24Z</dcterms:modified>
</cp:coreProperties>
</file>