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6FF2-0B54-420B-92BF-44419136BCB3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04EC-198A-4AEA-AA41-3FF1676555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22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6FF2-0B54-420B-92BF-44419136BCB3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04EC-198A-4AEA-AA41-3FF1676555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17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6FF2-0B54-420B-92BF-44419136BCB3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04EC-198A-4AEA-AA41-3FF1676555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3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6FF2-0B54-420B-92BF-44419136BCB3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04EC-198A-4AEA-AA41-3FF1676555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06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6FF2-0B54-420B-92BF-44419136BCB3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04EC-198A-4AEA-AA41-3FF1676555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8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6FF2-0B54-420B-92BF-44419136BCB3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04EC-198A-4AEA-AA41-3FF1676555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23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6FF2-0B54-420B-92BF-44419136BCB3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04EC-198A-4AEA-AA41-3FF1676555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67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6FF2-0B54-420B-92BF-44419136BCB3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04EC-198A-4AEA-AA41-3FF1676555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63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6FF2-0B54-420B-92BF-44419136BCB3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04EC-198A-4AEA-AA41-3FF1676555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68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6FF2-0B54-420B-92BF-44419136BCB3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04EC-198A-4AEA-AA41-3FF1676555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39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6FF2-0B54-420B-92BF-44419136BCB3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04EC-198A-4AEA-AA41-3FF1676555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29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66FF2-0B54-420B-92BF-44419136BCB3}" type="datetimeFigureOut">
              <a:rPr lang="es-ES" smtClean="0"/>
              <a:t>04/05/2018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04EC-198A-4AEA-AA41-3FF1676555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95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uscapalabras.com.ar/sopa-de-letras-de-toys_24.html" TargetMode="External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2.wdp"/><Relationship Id="rId10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microsoft.com/office/2007/relationships/hdphoto" Target="../media/hdphoto1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3.wdp"/><Relationship Id="rId7" Type="http://schemas.microsoft.com/office/2007/relationships/hdphoto" Target="../media/hdphoto1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4.jpeg"/><Relationship Id="rId5" Type="http://schemas.microsoft.com/office/2007/relationships/hdphoto" Target="../media/hdphoto4.wdp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IgeoM3mF7Q" TargetMode="External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6.wdp"/><Relationship Id="rId7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0.wdp"/><Relationship Id="rId4" Type="http://schemas.openxmlformats.org/officeDocument/2006/relationships/image" Target="../media/image21.jpe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3.wdp"/><Relationship Id="rId7" Type="http://schemas.microsoft.com/office/2007/relationships/hdphoto" Target="../media/hdphoto1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ESPIRAL 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8"/>
            <a:ext cx="9144000" cy="69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DIBUJO MAQUINA DEL TIEMPO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7" b="95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56255"/>
            <a:ext cx="6192688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21505" y="260648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UNIT </a:t>
            </a:r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5: THE MINISTRY OF TIME</a:t>
            </a:r>
            <a:endParaRPr lang="es-ES" sz="54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62115" y="6091263"/>
            <a:ext cx="777686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scolar1" panose="00000400000000000000" pitchFamily="2" charset="0"/>
              </a:rPr>
              <a:t>NAME: …………………………………………………………………………………………………………</a:t>
            </a:r>
          </a:p>
          <a:p>
            <a:r>
              <a:rPr lang="es-ES" dirty="0" smtClean="0">
                <a:latin typeface="Escolar1" panose="00000400000000000000" pitchFamily="2" charset="0"/>
              </a:rPr>
              <a:t>CLASS: ………………………………………………</a:t>
            </a:r>
            <a:endParaRPr lang="es-ES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54016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195736" y="1395099"/>
            <a:ext cx="511256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78465" y="332656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1. I LEARN TOYS.</a:t>
            </a:r>
            <a:endParaRPr lang="es-ES" sz="54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pic>
        <p:nvPicPr>
          <p:cNvPr id="5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4" b="89458" l="15702" r="86570">
                        <a14:foregroundMark x1="20333" y1="13818" x2="20333" y2="13818"/>
                        <a14:foregroundMark x1="34917" y1="11636" x2="34917" y2="11636"/>
                        <a14:foregroundMark x1="48417" y1="11152" x2="48417" y2="11152"/>
                        <a14:foregroundMark x1="62667" y1="11152" x2="62667" y2="11152"/>
                        <a14:foregroundMark x1="58500" y1="24121" x2="58500" y2="24121"/>
                        <a14:foregroundMark x1="62667" y1="20848" x2="62667" y2="18182"/>
                        <a14:foregroundMark x1="55500" y1="11152" x2="55917" y2="8364"/>
                        <a14:foregroundMark x1="77583" y1="11636" x2="77583" y2="11636"/>
                        <a14:foregroundMark x1="69417" y1="10061" x2="69417" y2="10061"/>
                        <a14:foregroundMark x1="82833" y1="12242" x2="82833" y2="12242"/>
                        <a14:backgroundMark x1="21833" y1="57939" x2="74250" y2="59030"/>
                        <a14:backgroundMark x1="70500" y1="50909" x2="61167" y2="40485"/>
                        <a14:backgroundMark x1="58917" y1="60121" x2="44667" y2="49818"/>
                        <a14:backgroundMark x1="16583" y1="45455" x2="65667" y2="48121"/>
                        <a14:backgroundMark x1="26667" y1="37212" x2="26667" y2="37212"/>
                        <a14:backgroundMark x1="49500" y1="42182" x2="49500" y2="42182"/>
                        <a14:backgroundMark x1="45000" y1="37212" x2="54750" y2="47636"/>
                        <a14:backgroundMark x1="25917" y1="43758" x2="28167" y2="34545"/>
                        <a14:backgroundMark x1="84750" y1="12727" x2="86250" y2="20364"/>
                        <a14:backgroundMark x1="43595" y1="18373" x2="79545" y2="22289"/>
                        <a14:backgroundMark x1="28512" y1="42771" x2="16322" y2="12349"/>
                        <a14:backgroundMark x1="43595" y1="78313" x2="70661" y2="74398"/>
                        <a14:backgroundMark x1="55785" y1="69578" x2="23140" y2="73494"/>
                        <a14:backgroundMark x1="43595" y1="37048" x2="46901" y2="301"/>
                        <a14:backgroundMark x1="72727" y1="70482" x2="53099" y2="70482"/>
                        <a14:backgroundMark x1="51033" y1="53916" x2="70041" y2="64759"/>
                        <a14:backgroundMark x1="35331" y1="51807" x2="23140" y2="53916"/>
                        <a14:backgroundMark x1="53099" y1="13253" x2="65909" y2="28012"/>
                        <a14:backgroundMark x1="52273" y1="56627" x2="65289" y2="52711"/>
                        <a14:backgroundMark x1="19008" y1="59639" x2="38017" y2="60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92392"/>
            <a:ext cx="2010365" cy="1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300192" y="1492392"/>
            <a:ext cx="936104" cy="639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968044" y="1430056"/>
            <a:ext cx="936104" cy="639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91" y="1482029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042077" y="4581128"/>
            <a:ext cx="6469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8"/>
              </a:rPr>
              <a:t>https://buscapalabras.com.ar/sopa-de-letras-de-toys_24.html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379556" y="239746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ES" sz="2800" dirty="0" smtClean="0">
                <a:latin typeface="Escolar1" pitchFamily="2" charset="0"/>
              </a:rPr>
              <a:t>GAMES</a:t>
            </a:r>
          </a:p>
          <a:p>
            <a:pPr marL="457200" indent="-457200">
              <a:spcBef>
                <a:spcPct val="0"/>
              </a:spcBef>
              <a:buFontTx/>
              <a:buChar char="-"/>
            </a:pPr>
            <a:r>
              <a:rPr lang="es-ES" altLang="es-ES" sz="2800" dirty="0" err="1" smtClean="0">
                <a:latin typeface="Escolar1" pitchFamily="2" charset="0"/>
              </a:rPr>
              <a:t>Memory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game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1200" dirty="0" smtClean="0">
                <a:latin typeface="Escolar1" pitchFamily="2" charset="0"/>
              </a:rPr>
              <a:t>(***</a:t>
            </a:r>
            <a:r>
              <a:rPr lang="es-ES" altLang="es-ES" sz="1200" dirty="0" err="1" smtClean="0">
                <a:latin typeface="Escolar1" pitchFamily="2" charset="0"/>
              </a:rPr>
              <a:t>using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cards</a:t>
            </a:r>
            <a:r>
              <a:rPr lang="es-ES" altLang="es-ES" sz="1200" dirty="0" smtClean="0">
                <a:latin typeface="Escolar1" pitchFamily="2" charset="0"/>
              </a:rPr>
              <a:t>)</a:t>
            </a:r>
          </a:p>
        </p:txBody>
      </p:sp>
      <p:pic>
        <p:nvPicPr>
          <p:cNvPr id="13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4" b="89458" l="15702" r="86570">
                        <a14:foregroundMark x1="20333" y1="13818" x2="20333" y2="13818"/>
                        <a14:foregroundMark x1="34917" y1="11636" x2="34917" y2="11636"/>
                        <a14:foregroundMark x1="48417" y1="11152" x2="48417" y2="11152"/>
                        <a14:foregroundMark x1="62667" y1="11152" x2="62667" y2="11152"/>
                        <a14:foregroundMark x1="58500" y1="24121" x2="58500" y2="24121"/>
                        <a14:foregroundMark x1="62667" y1="20848" x2="62667" y2="18182"/>
                        <a14:foregroundMark x1="55500" y1="11152" x2="55917" y2="8364"/>
                        <a14:foregroundMark x1="77583" y1="11636" x2="77583" y2="11636"/>
                        <a14:foregroundMark x1="69417" y1="10061" x2="69417" y2="10061"/>
                        <a14:foregroundMark x1="82833" y1="12242" x2="82833" y2="12242"/>
                        <a14:backgroundMark x1="21833" y1="57939" x2="74250" y2="59030"/>
                        <a14:backgroundMark x1="70500" y1="50909" x2="61167" y2="40485"/>
                        <a14:backgroundMark x1="58917" y1="60121" x2="44667" y2="49818"/>
                        <a14:backgroundMark x1="16583" y1="45455" x2="65667" y2="48121"/>
                        <a14:backgroundMark x1="26667" y1="37212" x2="26667" y2="37212"/>
                        <a14:backgroundMark x1="49500" y1="42182" x2="49500" y2="42182"/>
                        <a14:backgroundMark x1="45000" y1="37212" x2="54750" y2="47636"/>
                        <a14:backgroundMark x1="25917" y1="43758" x2="28167" y2="34545"/>
                        <a14:backgroundMark x1="84750" y1="12727" x2="86250" y2="20364"/>
                        <a14:backgroundMark x1="43595" y1="18373" x2="79545" y2="22289"/>
                        <a14:backgroundMark x1="28512" y1="42771" x2="16322" y2="12349"/>
                        <a14:backgroundMark x1="43595" y1="78313" x2="70661" y2="74398"/>
                        <a14:backgroundMark x1="55785" y1="69578" x2="23140" y2="73494"/>
                        <a14:backgroundMark x1="43595" y1="37048" x2="46901" y2="301"/>
                        <a14:backgroundMark x1="72727" y1="70482" x2="53099" y2="70482"/>
                        <a14:backgroundMark x1="51033" y1="53916" x2="70041" y2="64759"/>
                        <a14:backgroundMark x1="35331" y1="51807" x2="23140" y2="53916"/>
                        <a14:backgroundMark x1="53099" y1="13253" x2="65909" y2="28012"/>
                        <a14:backgroundMark x1="52273" y1="56627" x2="65289" y2="52711"/>
                        <a14:backgroundMark x1="19008" y1="59639" x2="38017" y2="60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61" y="1492392"/>
            <a:ext cx="2010365" cy="1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6584744" y="1492391"/>
            <a:ext cx="651552" cy="584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1999736" y="3645024"/>
            <a:ext cx="511256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53" y="3731954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988375" y="3694716"/>
            <a:ext cx="1304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Escolar1" panose="00000400000000000000" pitchFamily="2" charset="0"/>
              </a:rPr>
              <a:t>NUMBERED HEADS TOGETHER</a:t>
            </a:r>
            <a:endParaRPr lang="es-ES" sz="1400" dirty="0">
              <a:latin typeface="Escolar1" panose="00000400000000000000" pitchFamily="2" charset="0"/>
            </a:endParaRPr>
          </a:p>
        </p:txBody>
      </p:sp>
      <p:pic>
        <p:nvPicPr>
          <p:cNvPr id="22" name="Picture 6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4" b="89458" l="15702" r="86570">
                        <a14:foregroundMark x1="20333" y1="13818" x2="20333" y2="13818"/>
                        <a14:foregroundMark x1="34917" y1="11636" x2="34917" y2="11636"/>
                        <a14:foregroundMark x1="48417" y1="11152" x2="48417" y2="11152"/>
                        <a14:foregroundMark x1="62667" y1="11152" x2="62667" y2="11152"/>
                        <a14:foregroundMark x1="58500" y1="24121" x2="58500" y2="24121"/>
                        <a14:foregroundMark x1="62667" y1="20848" x2="62667" y2="18182"/>
                        <a14:foregroundMark x1="55500" y1="11152" x2="55917" y2="8364"/>
                        <a14:foregroundMark x1="77583" y1="11636" x2="77583" y2="11636"/>
                        <a14:foregroundMark x1="69417" y1="10061" x2="69417" y2="10061"/>
                        <a14:foregroundMark x1="82833" y1="12242" x2="82833" y2="12242"/>
                        <a14:backgroundMark x1="21833" y1="57939" x2="74250" y2="59030"/>
                        <a14:backgroundMark x1="70500" y1="50909" x2="61167" y2="40485"/>
                        <a14:backgroundMark x1="58917" y1="60121" x2="44667" y2="49818"/>
                        <a14:backgroundMark x1="16583" y1="45455" x2="65667" y2="48121"/>
                        <a14:backgroundMark x1="26667" y1="37212" x2="26667" y2="37212"/>
                        <a14:backgroundMark x1="49500" y1="42182" x2="49500" y2="42182"/>
                        <a14:backgroundMark x1="45000" y1="37212" x2="54750" y2="47636"/>
                        <a14:backgroundMark x1="25917" y1="43758" x2="28167" y2="34545"/>
                        <a14:backgroundMark x1="84750" y1="12727" x2="86250" y2="20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46" y="3697897"/>
            <a:ext cx="2010365" cy="1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96" y="3731954"/>
            <a:ext cx="633303" cy="63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34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78465" y="332656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2</a:t>
            </a:r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. I LEARN A NEW SENTENCE</a:t>
            </a:r>
            <a:endParaRPr lang="es-ES" sz="54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70825" y="2859129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ES" sz="5400" dirty="0" err="1" smtClean="0">
                <a:latin typeface="Escolar1" pitchFamily="2" charset="0"/>
              </a:rPr>
              <a:t>I’ve</a:t>
            </a:r>
            <a:r>
              <a:rPr lang="es-ES" altLang="es-ES" sz="5400" dirty="0" smtClean="0">
                <a:latin typeface="Escolar1" pitchFamily="2" charset="0"/>
              </a:rPr>
              <a:t> </a:t>
            </a:r>
            <a:r>
              <a:rPr lang="es-ES" altLang="es-ES" sz="5400" dirty="0" err="1" smtClean="0">
                <a:latin typeface="Escolar1" pitchFamily="2" charset="0"/>
              </a:rPr>
              <a:t>got</a:t>
            </a:r>
            <a:r>
              <a:rPr lang="es-ES" altLang="es-ES" sz="5400" dirty="0" smtClean="0">
                <a:latin typeface="Escolar1" pitchFamily="2" charset="0"/>
              </a:rPr>
              <a:t> a …</a:t>
            </a:r>
            <a:endParaRPr lang="es-ES" altLang="es-ES" sz="2800" dirty="0" smtClean="0">
              <a:latin typeface="Escolar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0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47" y="1895857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339752" y="1844824"/>
            <a:ext cx="4536504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49" y="1931754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24" b="89458" l="15702" r="86570">
                        <a14:foregroundMark x1="20333" y1="13818" x2="20333" y2="13818"/>
                        <a14:foregroundMark x1="34917" y1="11636" x2="34917" y2="11636"/>
                        <a14:foregroundMark x1="48417" y1="11152" x2="48417" y2="11152"/>
                        <a14:foregroundMark x1="62667" y1="11152" x2="62667" y2="11152"/>
                        <a14:foregroundMark x1="58500" y1="24121" x2="58500" y2="24121"/>
                        <a14:foregroundMark x1="62667" y1="20848" x2="62667" y2="18182"/>
                        <a14:foregroundMark x1="55500" y1="11152" x2="55917" y2="8364"/>
                        <a14:foregroundMark x1="77583" y1="11636" x2="77583" y2="11636"/>
                        <a14:foregroundMark x1="69417" y1="10061" x2="69417" y2="10061"/>
                        <a14:foregroundMark x1="82833" y1="12242" x2="82833" y2="12242"/>
                        <a14:backgroundMark x1="21833" y1="57939" x2="74250" y2="59030"/>
                        <a14:backgroundMark x1="70500" y1="50909" x2="61167" y2="40485"/>
                        <a14:backgroundMark x1="58917" y1="60121" x2="44667" y2="49818"/>
                        <a14:backgroundMark x1="16583" y1="45455" x2="65667" y2="48121"/>
                        <a14:backgroundMark x1="26667" y1="37212" x2="26667" y2="37212"/>
                        <a14:backgroundMark x1="49500" y1="42182" x2="49500" y2="42182"/>
                        <a14:backgroundMark x1="45000" y1="37212" x2="54750" y2="47636"/>
                        <a14:backgroundMark x1="25917" y1="43758" x2="28167" y2="34545"/>
                        <a14:backgroundMark x1="84750" y1="12727" x2="86250" y2="20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42" y="1897697"/>
            <a:ext cx="2010365" cy="1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78465" y="177428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2</a:t>
            </a:r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. I LEARN A NEW SENTENCE</a:t>
            </a:r>
            <a:endParaRPr lang="es-ES" sz="54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9556" y="2852936"/>
            <a:ext cx="8352928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ES" sz="2800" dirty="0" smtClean="0">
                <a:latin typeface="Escolar1" pitchFamily="2" charset="0"/>
              </a:rPr>
              <a:t>GAMES</a:t>
            </a:r>
          </a:p>
          <a:p>
            <a:pPr marL="457200" indent="-457200">
              <a:spcBef>
                <a:spcPct val="0"/>
              </a:spcBef>
              <a:buFontTx/>
              <a:buChar char="-"/>
            </a:pPr>
            <a:r>
              <a:rPr lang="es-ES" altLang="es-ES" sz="2800" dirty="0" smtClean="0">
                <a:latin typeface="Escolar1" pitchFamily="2" charset="0"/>
              </a:rPr>
              <a:t>Pass </a:t>
            </a:r>
            <a:r>
              <a:rPr lang="es-ES" altLang="es-ES" sz="2800" dirty="0" err="1" smtClean="0">
                <a:latin typeface="Escolar1" pitchFamily="2" charset="0"/>
              </a:rPr>
              <a:t>the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ball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1200" dirty="0" smtClean="0">
                <a:latin typeface="Escolar1" pitchFamily="2" charset="0"/>
              </a:rPr>
              <a:t>(***</a:t>
            </a:r>
            <a:r>
              <a:rPr lang="es-ES" altLang="es-ES" sz="1200" dirty="0" err="1" smtClean="0">
                <a:latin typeface="Escolar1" pitchFamily="2" charset="0"/>
              </a:rPr>
              <a:t>Each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student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will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say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sentence</a:t>
            </a:r>
            <a:r>
              <a:rPr lang="es-ES" altLang="es-ES" sz="1200" dirty="0" smtClean="0">
                <a:latin typeface="Escolar1" pitchFamily="2" charset="0"/>
              </a:rPr>
              <a:t> «</a:t>
            </a:r>
            <a:r>
              <a:rPr lang="es-ES" altLang="es-ES" sz="1200" dirty="0" err="1" smtClean="0">
                <a:latin typeface="Escolar1" pitchFamily="2" charset="0"/>
              </a:rPr>
              <a:t>I’ve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got</a:t>
            </a:r>
            <a:r>
              <a:rPr lang="es-ES" altLang="es-ES" sz="1200" dirty="0" smtClean="0">
                <a:latin typeface="Escolar1" pitchFamily="2" charset="0"/>
              </a:rPr>
              <a:t> a …» and </a:t>
            </a:r>
            <a:r>
              <a:rPr lang="es-ES" altLang="es-ES" sz="1200" dirty="0" err="1" smtClean="0">
                <a:latin typeface="Escolar1" pitchFamily="2" charset="0"/>
              </a:rPr>
              <a:t>pass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ball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to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another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student</a:t>
            </a:r>
            <a:r>
              <a:rPr lang="es-ES" altLang="es-ES" sz="1200" dirty="0" smtClean="0">
                <a:latin typeface="Escolar1" pitchFamily="2" charset="0"/>
              </a:rPr>
              <a:t>.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teacher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will</a:t>
            </a:r>
            <a:r>
              <a:rPr lang="es-ES" altLang="es-ES" sz="1200" dirty="0" smtClean="0">
                <a:latin typeface="Escolar1" pitchFamily="2" charset="0"/>
              </a:rPr>
              <a:t> show </a:t>
            </a:r>
            <a:r>
              <a:rPr lang="es-ES" altLang="es-ES" sz="1200" dirty="0" err="1" smtClean="0">
                <a:latin typeface="Escolar1" pitchFamily="2" charset="0"/>
              </a:rPr>
              <a:t>flashcards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for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students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to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know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word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they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will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have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to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add</a:t>
            </a:r>
            <a:r>
              <a:rPr lang="es-ES" altLang="es-ES" sz="1200" dirty="0" smtClean="0">
                <a:latin typeface="Escolar1" pitchFamily="2" charset="0"/>
              </a:rPr>
              <a:t> at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end</a:t>
            </a:r>
            <a:r>
              <a:rPr lang="es-ES" altLang="es-ES" sz="1200" dirty="0" smtClean="0">
                <a:latin typeface="Escolar1" pitchFamily="2" charset="0"/>
              </a:rPr>
              <a:t> of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sentece</a:t>
            </a:r>
            <a:r>
              <a:rPr lang="es-ES" altLang="es-ES" sz="1200" dirty="0" smtClean="0">
                <a:latin typeface="Escolar1" pitchFamily="2" charset="0"/>
              </a:rPr>
              <a:t>).</a:t>
            </a:r>
          </a:p>
          <a:p>
            <a:pPr>
              <a:spcBef>
                <a:spcPct val="0"/>
              </a:spcBef>
            </a:pPr>
            <a:endParaRPr lang="es-ES" altLang="es-ES" sz="700" dirty="0">
              <a:latin typeface="Escolar1" pitchFamily="2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</a:pPr>
            <a:r>
              <a:rPr lang="es-ES" altLang="es-ES" sz="2800" dirty="0" err="1" smtClean="0">
                <a:latin typeface="Escolar1" pitchFamily="2" charset="0"/>
              </a:rPr>
              <a:t>Find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your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partners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1200" dirty="0" smtClean="0">
                <a:latin typeface="Escolar1" pitchFamily="2" charset="0"/>
              </a:rPr>
              <a:t>(***</a:t>
            </a:r>
            <a:r>
              <a:rPr lang="es-ES" altLang="es-ES" sz="1200" dirty="0" err="1" smtClean="0">
                <a:latin typeface="Escolar1" pitchFamily="2" charset="0"/>
              </a:rPr>
              <a:t>Students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will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walk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around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class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saying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sentence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they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have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learnt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to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find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children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with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same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cards</a:t>
            </a:r>
            <a:r>
              <a:rPr lang="es-ES" altLang="es-ES" sz="1200" dirty="0" smtClean="0">
                <a:latin typeface="Escolar1" pitchFamily="2" charset="0"/>
              </a:rPr>
              <a:t> as </a:t>
            </a:r>
            <a:r>
              <a:rPr lang="es-ES" altLang="es-ES" sz="1200" dirty="0" err="1" smtClean="0">
                <a:latin typeface="Escolar1" pitchFamily="2" charset="0"/>
              </a:rPr>
              <a:t>them</a:t>
            </a:r>
            <a:r>
              <a:rPr lang="es-ES" altLang="es-ES" sz="1200" dirty="0" smtClean="0">
                <a:latin typeface="Escolar1" pitchFamily="2" charset="0"/>
              </a:rPr>
              <a:t>).</a:t>
            </a:r>
          </a:p>
          <a:p>
            <a:pPr marL="457200" indent="-457200">
              <a:spcBef>
                <a:spcPct val="0"/>
              </a:spcBef>
              <a:buFontTx/>
              <a:buChar char="-"/>
            </a:pPr>
            <a:r>
              <a:rPr lang="es-ES" altLang="es-ES" sz="2800" dirty="0" smtClean="0">
                <a:latin typeface="Escolar1" pitchFamily="2" charset="0"/>
              </a:rPr>
              <a:t>Wild </a:t>
            </a:r>
            <a:r>
              <a:rPr lang="es-ES" altLang="es-ES" sz="2800" dirty="0" err="1" smtClean="0">
                <a:latin typeface="Escolar1" pitchFamily="2" charset="0"/>
              </a:rPr>
              <a:t>cards</a:t>
            </a:r>
            <a:r>
              <a:rPr lang="es-ES" altLang="es-ES" sz="1200" dirty="0" smtClean="0">
                <a:latin typeface="Escolar1" pitchFamily="2" charset="0"/>
              </a:rPr>
              <a:t>(***</a:t>
            </a:r>
            <a:r>
              <a:rPr lang="es-ES" altLang="es-ES" sz="1200" dirty="0" err="1" smtClean="0">
                <a:latin typeface="Escolar1" pitchFamily="2" charset="0"/>
              </a:rPr>
              <a:t>Students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shuffle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their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cards</a:t>
            </a:r>
            <a:r>
              <a:rPr lang="es-ES" altLang="es-ES" sz="1200" dirty="0" smtClean="0">
                <a:latin typeface="Escolar1" pitchFamily="2" charset="0"/>
              </a:rPr>
              <a:t> and place </a:t>
            </a:r>
            <a:r>
              <a:rPr lang="es-ES" altLang="es-ES" sz="1200" dirty="0" err="1" smtClean="0">
                <a:latin typeface="Escolar1" pitchFamily="2" charset="0"/>
              </a:rPr>
              <a:t>them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face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down</a:t>
            </a:r>
            <a:r>
              <a:rPr lang="es-ES" altLang="es-ES" sz="1200" dirty="0" smtClean="0">
                <a:latin typeface="Escolar1" pitchFamily="2" charset="0"/>
              </a:rPr>
              <a:t> in </a:t>
            </a:r>
            <a:r>
              <a:rPr lang="es-ES" altLang="es-ES" sz="1200" dirty="0" err="1" smtClean="0">
                <a:latin typeface="Escolar1" pitchFamily="2" charset="0"/>
              </a:rPr>
              <a:t>front</a:t>
            </a:r>
            <a:r>
              <a:rPr lang="es-ES" altLang="es-ES" sz="1200" dirty="0" smtClean="0">
                <a:latin typeface="Escolar1" pitchFamily="2" charset="0"/>
              </a:rPr>
              <a:t> of </a:t>
            </a:r>
            <a:r>
              <a:rPr lang="es-ES" altLang="es-ES" sz="1200" dirty="0" err="1" smtClean="0">
                <a:latin typeface="Escolar1" pitchFamily="2" charset="0"/>
              </a:rPr>
              <a:t>them</a:t>
            </a:r>
            <a:r>
              <a:rPr lang="es-ES" altLang="es-ES" sz="1200" dirty="0" smtClean="0">
                <a:latin typeface="Escolar1" pitchFamily="2" charset="0"/>
              </a:rPr>
              <a:t>. </a:t>
            </a:r>
            <a:r>
              <a:rPr lang="es-ES" altLang="es-ES" sz="1200" dirty="0" err="1" smtClean="0">
                <a:latin typeface="Escolar1" pitchFamily="2" charset="0"/>
              </a:rPr>
              <a:t>Each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student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takes</a:t>
            </a:r>
            <a:r>
              <a:rPr lang="es-ES" altLang="es-ES" sz="1200" dirty="0" smtClean="0">
                <a:latin typeface="Escolar1" pitchFamily="2" charset="0"/>
              </a:rPr>
              <a:t> a </a:t>
            </a:r>
            <a:r>
              <a:rPr lang="es-ES" altLang="es-ES" sz="1200" dirty="0" err="1" smtClean="0">
                <a:latin typeface="Escolar1" pitchFamily="2" charset="0"/>
              </a:rPr>
              <a:t>card</a:t>
            </a:r>
            <a:r>
              <a:rPr lang="es-ES" altLang="es-ES" sz="1200" dirty="0" smtClean="0">
                <a:latin typeface="Escolar1" pitchFamily="2" charset="0"/>
              </a:rPr>
              <a:t> and </a:t>
            </a:r>
            <a:r>
              <a:rPr lang="es-ES" altLang="es-ES" sz="1200" dirty="0" err="1" smtClean="0">
                <a:latin typeface="Escolar1" pitchFamily="2" charset="0"/>
              </a:rPr>
              <a:t>says</a:t>
            </a:r>
            <a:r>
              <a:rPr lang="es-ES" altLang="es-ES" sz="1200" dirty="0" smtClean="0">
                <a:latin typeface="Escolar1" pitchFamily="2" charset="0"/>
              </a:rPr>
              <a:t> «</a:t>
            </a:r>
            <a:r>
              <a:rPr lang="es-ES" altLang="es-ES" sz="1200" dirty="0" err="1" smtClean="0">
                <a:latin typeface="Escolar1" pitchFamily="2" charset="0"/>
              </a:rPr>
              <a:t>I’ve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got</a:t>
            </a:r>
            <a:r>
              <a:rPr lang="es-ES" altLang="es-ES" sz="1200" dirty="0" smtClean="0">
                <a:latin typeface="Escolar1" pitchFamily="2" charset="0"/>
              </a:rPr>
              <a:t> a …» at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same</a:t>
            </a:r>
            <a:r>
              <a:rPr lang="es-ES" altLang="es-ES" sz="1200" dirty="0" smtClean="0">
                <a:latin typeface="Escolar1" pitchFamily="2" charset="0"/>
              </a:rPr>
              <a:t> time s/he </a:t>
            </a:r>
            <a:r>
              <a:rPr lang="es-ES" altLang="es-ES" sz="1200" dirty="0" err="1" smtClean="0">
                <a:latin typeface="Escolar1" pitchFamily="2" charset="0"/>
              </a:rPr>
              <a:t>puts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it</a:t>
            </a:r>
            <a:r>
              <a:rPr lang="es-ES" altLang="es-ES" sz="1200" dirty="0" smtClean="0">
                <a:latin typeface="Escolar1" pitchFamily="2" charset="0"/>
              </a:rPr>
              <a:t> in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middle</a:t>
            </a:r>
            <a:r>
              <a:rPr lang="es-ES" altLang="es-ES" sz="1200" dirty="0" smtClean="0">
                <a:latin typeface="Escolar1" pitchFamily="2" charset="0"/>
              </a:rPr>
              <a:t>. </a:t>
            </a:r>
            <a:r>
              <a:rPr lang="es-ES" altLang="es-ES" sz="1200" dirty="0" err="1" smtClean="0">
                <a:latin typeface="Escolar1" pitchFamily="2" charset="0"/>
              </a:rPr>
              <a:t>If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next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student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puts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same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card</a:t>
            </a:r>
            <a:r>
              <a:rPr lang="es-ES" altLang="es-ES" sz="1200" dirty="0" smtClean="0">
                <a:latin typeface="Escolar1" pitchFamily="2" charset="0"/>
              </a:rPr>
              <a:t>, s/he </a:t>
            </a:r>
            <a:r>
              <a:rPr lang="es-ES" altLang="es-ES" sz="1200" dirty="0" err="1" smtClean="0">
                <a:latin typeface="Escolar1" pitchFamily="2" charset="0"/>
              </a:rPr>
              <a:t>collects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all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cards</a:t>
            </a:r>
            <a:r>
              <a:rPr lang="es-ES" altLang="es-ES" sz="1200" dirty="0" smtClean="0">
                <a:latin typeface="Escolar1" pitchFamily="2" charset="0"/>
              </a:rPr>
              <a:t> of </a:t>
            </a:r>
            <a:r>
              <a:rPr lang="es-ES" altLang="es-ES" sz="1200" dirty="0" err="1" smtClean="0">
                <a:latin typeface="Escolar1" pitchFamily="2" charset="0"/>
              </a:rPr>
              <a:t>the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s-ES" altLang="es-ES" sz="1200" dirty="0" err="1" smtClean="0">
                <a:latin typeface="Escolar1" pitchFamily="2" charset="0"/>
              </a:rPr>
              <a:t>middle</a:t>
            </a:r>
            <a:r>
              <a:rPr lang="es-ES" altLang="es-ES" sz="1200" dirty="0" smtClean="0">
                <a:latin typeface="Escolar1" pitchFamily="2" charset="0"/>
              </a:rPr>
              <a:t>.</a:t>
            </a:r>
            <a:r>
              <a:rPr lang="es-ES" altLang="es-ES" sz="1200" dirty="0" smtClean="0">
                <a:latin typeface="Escolar1" pitchFamily="2" charset="0"/>
              </a:rPr>
              <a:t> </a:t>
            </a:r>
            <a:r>
              <a:rPr lang="en-US" sz="1200" dirty="0">
                <a:latin typeface="Escolar1"/>
              </a:rPr>
              <a:t>The game ends when one player runs out of cards.</a:t>
            </a:r>
            <a:endParaRPr lang="es-ES" altLang="es-ES" sz="1200" dirty="0" smtClean="0">
              <a:latin typeface="Escolar1"/>
            </a:endParaRPr>
          </a:p>
        </p:txBody>
      </p:sp>
    </p:spTree>
    <p:extLst>
      <p:ext uri="{BB962C8B-B14F-4D97-AF65-F5344CB8AC3E}">
        <p14:creationId xmlns:p14="http://schemas.microsoft.com/office/powerpoint/2010/main" val="224755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82" y="1936049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83" y="1981524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1835696" y="1936049"/>
            <a:ext cx="6300574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24" b="89458" l="15702" r="86570">
                        <a14:foregroundMark x1="20333" y1="13818" x2="20333" y2="13818"/>
                        <a14:foregroundMark x1="34917" y1="11636" x2="34917" y2="11636"/>
                        <a14:foregroundMark x1="48417" y1="11152" x2="48417" y2="11152"/>
                        <a14:foregroundMark x1="62667" y1="11152" x2="62667" y2="11152"/>
                        <a14:foregroundMark x1="58500" y1="24121" x2="58500" y2="24121"/>
                        <a14:foregroundMark x1="62667" y1="20848" x2="62667" y2="18182"/>
                        <a14:foregroundMark x1="55500" y1="11152" x2="55917" y2="8364"/>
                        <a14:foregroundMark x1="77583" y1="11636" x2="77583" y2="11636"/>
                        <a14:foregroundMark x1="69417" y1="10061" x2="69417" y2="10061"/>
                        <a14:foregroundMark x1="82833" y1="12242" x2="82833" y2="12242"/>
                        <a14:backgroundMark x1="21833" y1="57939" x2="74250" y2="59030"/>
                        <a14:backgroundMark x1="70500" y1="50909" x2="61167" y2="40485"/>
                        <a14:backgroundMark x1="58917" y1="60121" x2="44667" y2="49818"/>
                        <a14:backgroundMark x1="16583" y1="45455" x2="65667" y2="48121"/>
                        <a14:backgroundMark x1="26667" y1="37212" x2="26667" y2="37212"/>
                        <a14:backgroundMark x1="49500" y1="42182" x2="49500" y2="42182"/>
                        <a14:backgroundMark x1="45000" y1="37212" x2="54750" y2="47636"/>
                        <a14:backgroundMark x1="25917" y1="43758" x2="28167" y2="34545"/>
                        <a14:backgroundMark x1="84750" y1="12727" x2="86250" y2="20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05" y="1992828"/>
            <a:ext cx="2010365" cy="1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033846" y="1960895"/>
            <a:ext cx="1304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Escolar1" panose="00000400000000000000" pitchFamily="2" charset="0"/>
              </a:rPr>
              <a:t>NUMBERED HEADS TOGETHER</a:t>
            </a:r>
            <a:endParaRPr lang="es-ES" sz="1400" dirty="0">
              <a:latin typeface="Escolar1" panose="00000400000000000000" pitchFamily="2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78465" y="177428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2</a:t>
            </a:r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. I LEARN A NEW SENTENCE</a:t>
            </a:r>
            <a:endParaRPr lang="es-ES" sz="54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481514" y="4293096"/>
            <a:ext cx="2484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Escolar1"/>
              </a:rPr>
              <a:t>WORKSHEET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14" y="2780928"/>
            <a:ext cx="5335536" cy="372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617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78465" y="177428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2</a:t>
            </a:r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. I LEARN A NEW SENTENCE</a:t>
            </a:r>
            <a:endParaRPr lang="es-ES" sz="54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25427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34952"/>
            <a:ext cx="17240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835696" y="1936049"/>
            <a:ext cx="6300574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159971" y="4290417"/>
            <a:ext cx="2484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Escolar1"/>
              </a:rPr>
              <a:t>WORKSHEET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90" y="2859629"/>
            <a:ext cx="2636378" cy="388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574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78465" y="177428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3. FINAL TASK</a:t>
            </a:r>
            <a:endParaRPr lang="es-ES" sz="54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42" y="1256985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43" y="1302460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475656" y="1256985"/>
            <a:ext cx="6300574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24" b="89458" l="15702" r="86570">
                        <a14:foregroundMark x1="20333" y1="13818" x2="20333" y2="13818"/>
                        <a14:foregroundMark x1="34917" y1="11636" x2="34917" y2="11636"/>
                        <a14:foregroundMark x1="48417" y1="11152" x2="48417" y2="11152"/>
                        <a14:foregroundMark x1="62667" y1="11152" x2="62667" y2="11152"/>
                        <a14:foregroundMark x1="58500" y1="24121" x2="58500" y2="24121"/>
                        <a14:foregroundMark x1="62667" y1="20848" x2="62667" y2="18182"/>
                        <a14:foregroundMark x1="55500" y1="11152" x2="55917" y2="8364"/>
                        <a14:foregroundMark x1="77583" y1="11636" x2="77583" y2="11636"/>
                        <a14:foregroundMark x1="69417" y1="10061" x2="69417" y2="10061"/>
                        <a14:foregroundMark x1="82833" y1="12242" x2="82833" y2="12242"/>
                        <a14:backgroundMark x1="21833" y1="57939" x2="74250" y2="59030"/>
                        <a14:backgroundMark x1="70500" y1="50909" x2="61167" y2="40485"/>
                        <a14:backgroundMark x1="58917" y1="60121" x2="44667" y2="49818"/>
                        <a14:backgroundMark x1="16583" y1="45455" x2="65667" y2="48121"/>
                        <a14:backgroundMark x1="26667" y1="37212" x2="26667" y2="37212"/>
                        <a14:backgroundMark x1="49500" y1="42182" x2="49500" y2="42182"/>
                        <a14:backgroundMark x1="45000" y1="37212" x2="54750" y2="47636"/>
                        <a14:backgroundMark x1="25917" y1="43758" x2="28167" y2="34545"/>
                        <a14:backgroundMark x1="84750" y1="12727" x2="86250" y2="20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65" y="1313764"/>
            <a:ext cx="2010365" cy="1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907704" y="1266163"/>
            <a:ext cx="1304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Escolar1" panose="00000400000000000000" pitchFamily="2" charset="0"/>
              </a:rPr>
              <a:t>NUMBERED HEADS TOGETHER</a:t>
            </a:r>
            <a:endParaRPr lang="es-ES" sz="1400" dirty="0">
              <a:latin typeface="Escolar1" panose="00000400000000000000" pitchFamily="2" charset="0"/>
            </a:endParaRPr>
          </a:p>
        </p:txBody>
      </p:sp>
      <p:pic>
        <p:nvPicPr>
          <p:cNvPr id="11266" name="Picture 2" descr="Resultado de imagen de coche con papel higienic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5" y="2420888"/>
            <a:ext cx="2552848" cy="199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n de muÃ±eco con papel HIGIENIC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3764697" cy="199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21" y="4082938"/>
            <a:ext cx="2128555" cy="221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 descr="Resultado de imagen de AVION CON PINZA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3003113" cy="20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4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de ESPIRAL 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894"/>
            <a:ext cx="9144000" cy="69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04633" y="731949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INDEX</a:t>
            </a:r>
            <a:endParaRPr lang="es-ES" sz="54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pic>
        <p:nvPicPr>
          <p:cNvPr id="8" name="Picture 2" descr="Resultado de imagen de DIBUJO MAQUINA DEL TIEM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7" b="95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5876"/>
            <a:ext cx="2974320" cy="22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403648" y="2204864"/>
            <a:ext cx="94685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I LEARN TOYS.</a:t>
            </a:r>
          </a:p>
          <a:p>
            <a:pPr marL="914400" indent="-914400">
              <a:buAutoNum type="arabicPeriod"/>
            </a:pPr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I LEARN A NEW SENTENCE.</a:t>
            </a:r>
          </a:p>
          <a:p>
            <a:pPr marL="914400" indent="-914400">
              <a:buAutoNum type="arabicPeriod"/>
            </a:pPr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FINAL TASK.</a:t>
            </a:r>
          </a:p>
        </p:txBody>
      </p:sp>
    </p:spTree>
    <p:extLst>
      <p:ext uri="{BB962C8B-B14F-4D97-AF65-F5344CB8AC3E}">
        <p14:creationId xmlns:p14="http://schemas.microsoft.com/office/powerpoint/2010/main" val="217536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97" y="1571651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09" y="1617012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952805" y="1526176"/>
            <a:ext cx="4752528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11" y="1590295"/>
            <a:ext cx="1033366" cy="7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04633" y="476672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1. I LEARN TOYS.</a:t>
            </a:r>
            <a:endParaRPr lang="es-ES" sz="54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9" y="2564904"/>
            <a:ext cx="5959650" cy="341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09883" y="6093296"/>
            <a:ext cx="6976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8"/>
              </a:rPr>
              <a:t>https://www.youtube.com/watch?v=BIgeoM3mF7Q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563361" y="2564904"/>
            <a:ext cx="184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latin typeface="Escolar1"/>
              </a:rPr>
              <a:t>***</a:t>
            </a:r>
            <a:r>
              <a:rPr lang="es-ES" sz="1200" dirty="0" err="1" smtClean="0">
                <a:latin typeface="Escolar1"/>
              </a:rPr>
              <a:t>We</a:t>
            </a:r>
            <a:r>
              <a:rPr lang="es-ES" sz="1200" dirty="0" smtClean="0">
                <a:latin typeface="Escolar1"/>
              </a:rPr>
              <a:t> use a </a:t>
            </a:r>
            <a:r>
              <a:rPr lang="es-ES" sz="1200" dirty="0" err="1" smtClean="0">
                <a:latin typeface="Escolar1"/>
              </a:rPr>
              <a:t>Peppa</a:t>
            </a:r>
            <a:r>
              <a:rPr lang="es-ES" sz="1200" dirty="0" smtClean="0">
                <a:latin typeface="Escolar1"/>
              </a:rPr>
              <a:t> </a:t>
            </a:r>
            <a:r>
              <a:rPr lang="es-ES" sz="1200" dirty="0" err="1" smtClean="0">
                <a:latin typeface="Escolar1"/>
              </a:rPr>
              <a:t>Pig</a:t>
            </a:r>
            <a:r>
              <a:rPr lang="es-ES" sz="1200" dirty="0" smtClean="0">
                <a:latin typeface="Escolar1"/>
              </a:rPr>
              <a:t> </a:t>
            </a:r>
            <a:r>
              <a:rPr lang="es-ES" sz="1200" dirty="0" err="1" smtClean="0">
                <a:latin typeface="Escolar1"/>
              </a:rPr>
              <a:t>episode</a:t>
            </a:r>
            <a:r>
              <a:rPr lang="es-ES" sz="1200" dirty="0" smtClean="0">
                <a:latin typeface="Escolar1"/>
              </a:rPr>
              <a:t> </a:t>
            </a:r>
            <a:r>
              <a:rPr lang="es-ES" sz="1200" dirty="0" err="1" smtClean="0">
                <a:latin typeface="Escolar1"/>
              </a:rPr>
              <a:t>to</a:t>
            </a:r>
            <a:r>
              <a:rPr lang="es-ES" sz="1200" dirty="0" smtClean="0">
                <a:latin typeface="Escolar1"/>
              </a:rPr>
              <a:t> introduce </a:t>
            </a:r>
            <a:r>
              <a:rPr lang="es-ES" sz="1200" dirty="0" err="1" smtClean="0">
                <a:latin typeface="Escolar1"/>
              </a:rPr>
              <a:t>the</a:t>
            </a:r>
            <a:r>
              <a:rPr lang="es-ES" sz="1200" dirty="0" smtClean="0">
                <a:latin typeface="Escolar1"/>
              </a:rPr>
              <a:t> </a:t>
            </a:r>
            <a:r>
              <a:rPr lang="es-ES" sz="1200" dirty="0" err="1" smtClean="0">
                <a:latin typeface="Escolar1"/>
              </a:rPr>
              <a:t>topic</a:t>
            </a:r>
            <a:r>
              <a:rPr lang="es-ES" sz="1200" dirty="0" smtClean="0">
                <a:latin typeface="Escolar1"/>
              </a:rPr>
              <a:t>.</a:t>
            </a:r>
          </a:p>
          <a:p>
            <a:pPr algn="just"/>
            <a:r>
              <a:rPr lang="es-ES" sz="1200" dirty="0" err="1" smtClean="0">
                <a:latin typeface="Escolar1"/>
              </a:rPr>
              <a:t>We</a:t>
            </a:r>
            <a:r>
              <a:rPr lang="es-ES" sz="1200" dirty="0" smtClean="0">
                <a:latin typeface="Escolar1"/>
              </a:rPr>
              <a:t> </a:t>
            </a:r>
            <a:r>
              <a:rPr lang="es-ES" sz="1200" dirty="0" err="1" smtClean="0">
                <a:latin typeface="Escolar1"/>
              </a:rPr>
              <a:t>ask</a:t>
            </a:r>
            <a:r>
              <a:rPr lang="es-ES" sz="1200" dirty="0" smtClean="0">
                <a:latin typeface="Escolar1"/>
              </a:rPr>
              <a:t> </a:t>
            </a:r>
            <a:r>
              <a:rPr lang="es-ES" sz="1200" dirty="0" err="1" smtClean="0">
                <a:latin typeface="Escolar1"/>
              </a:rPr>
              <a:t>students</a:t>
            </a:r>
            <a:r>
              <a:rPr lang="es-ES" sz="1200" dirty="0" smtClean="0">
                <a:latin typeface="Escolar1"/>
              </a:rPr>
              <a:t> </a:t>
            </a:r>
            <a:r>
              <a:rPr lang="es-ES" sz="1200" dirty="0" err="1" smtClean="0">
                <a:latin typeface="Escolar1"/>
              </a:rPr>
              <a:t>to</a:t>
            </a:r>
            <a:r>
              <a:rPr lang="es-ES" sz="1200" dirty="0" smtClean="0">
                <a:latin typeface="Escolar1"/>
              </a:rPr>
              <a:t> </a:t>
            </a:r>
            <a:r>
              <a:rPr lang="es-ES" sz="1200" dirty="0" err="1" smtClean="0">
                <a:latin typeface="Escolar1"/>
              </a:rPr>
              <a:t>guess</a:t>
            </a:r>
            <a:r>
              <a:rPr lang="es-ES" sz="1200" dirty="0" smtClean="0">
                <a:latin typeface="Escolar1"/>
              </a:rPr>
              <a:t> </a:t>
            </a:r>
            <a:r>
              <a:rPr lang="es-ES" sz="1200" dirty="0" err="1" smtClean="0">
                <a:latin typeface="Escolar1"/>
              </a:rPr>
              <a:t>the</a:t>
            </a:r>
            <a:r>
              <a:rPr lang="es-ES" sz="1200" dirty="0" smtClean="0">
                <a:latin typeface="Escolar1"/>
              </a:rPr>
              <a:t> </a:t>
            </a:r>
            <a:r>
              <a:rPr lang="es-ES" sz="1200" dirty="0" err="1" smtClean="0">
                <a:latin typeface="Escolar1"/>
              </a:rPr>
              <a:t>meaning</a:t>
            </a:r>
            <a:r>
              <a:rPr lang="es-ES" sz="1200" dirty="0" smtClean="0">
                <a:latin typeface="Escolar1"/>
              </a:rPr>
              <a:t> of </a:t>
            </a:r>
            <a:r>
              <a:rPr lang="es-ES" sz="1200" dirty="0" err="1" smtClean="0">
                <a:latin typeface="Escolar1"/>
              </a:rPr>
              <a:t>the</a:t>
            </a:r>
            <a:r>
              <a:rPr lang="es-ES" sz="1200" dirty="0" smtClean="0">
                <a:latin typeface="Escolar1"/>
              </a:rPr>
              <a:t> </a:t>
            </a:r>
            <a:r>
              <a:rPr lang="es-ES" sz="1200" dirty="0" err="1" smtClean="0">
                <a:latin typeface="Escolar1"/>
              </a:rPr>
              <a:t>word</a:t>
            </a:r>
            <a:r>
              <a:rPr lang="es-ES" sz="1200" dirty="0" smtClean="0">
                <a:latin typeface="Escolar1"/>
              </a:rPr>
              <a:t> «</a:t>
            </a:r>
            <a:r>
              <a:rPr lang="es-ES" sz="1200" dirty="0" err="1" smtClean="0">
                <a:latin typeface="Escolar1"/>
              </a:rPr>
              <a:t>toy</a:t>
            </a:r>
            <a:r>
              <a:rPr lang="es-ES" sz="1200" dirty="0" smtClean="0">
                <a:latin typeface="Escolar1"/>
              </a:rPr>
              <a:t>».</a:t>
            </a:r>
            <a:endParaRPr lang="es-ES" sz="1200" dirty="0">
              <a:latin typeface="Escolar1"/>
            </a:endParaRPr>
          </a:p>
        </p:txBody>
      </p:sp>
    </p:spTree>
    <p:extLst>
      <p:ext uri="{BB962C8B-B14F-4D97-AF65-F5344CB8AC3E}">
        <p14:creationId xmlns:p14="http://schemas.microsoft.com/office/powerpoint/2010/main" val="388616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4633" y="476672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1. I LEARN TOYS.</a:t>
            </a:r>
            <a:endParaRPr lang="es-ES" sz="54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pic>
        <p:nvPicPr>
          <p:cNvPr id="5122" name="Picture 2" descr="Resultado de imagen de dibujo 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3" y="1831503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de dibujo b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60" y="4473489"/>
            <a:ext cx="2857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de dibujo dol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17" y="1727595"/>
            <a:ext cx="2984376" cy="19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de dibujo scoo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1" y="4076997"/>
            <a:ext cx="1503071" cy="26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742518" y="2686309"/>
            <a:ext cx="217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Escolar1"/>
              </a:rPr>
              <a:t>BALL</a:t>
            </a:r>
            <a:endParaRPr lang="es-ES" sz="2800" dirty="0">
              <a:latin typeface="Escolar1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79712" y="5150673"/>
            <a:ext cx="217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Escolar1"/>
              </a:rPr>
              <a:t>SCOOTER</a:t>
            </a:r>
            <a:endParaRPr lang="es-ES" sz="2800" dirty="0">
              <a:latin typeface="Escolar1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372200" y="2460777"/>
            <a:ext cx="217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Escolar1"/>
              </a:rPr>
              <a:t>DOLL</a:t>
            </a:r>
            <a:endParaRPr lang="es-ES" sz="2800" dirty="0">
              <a:latin typeface="Escolar1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732240" y="5150673"/>
            <a:ext cx="217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Escolar1"/>
              </a:rPr>
              <a:t>BIKE</a:t>
            </a:r>
            <a:endParaRPr lang="es-ES" sz="2800" dirty="0">
              <a:latin typeface="Escolar1"/>
            </a:endParaRPr>
          </a:p>
        </p:txBody>
      </p:sp>
    </p:spTree>
    <p:extLst>
      <p:ext uri="{BB962C8B-B14F-4D97-AF65-F5344CB8AC3E}">
        <p14:creationId xmlns:p14="http://schemas.microsoft.com/office/powerpoint/2010/main" val="4097040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de dibujo skipping 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0" b="89844" l="59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3769"/>
            <a:ext cx="2267744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de dibujo bolsa de cani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2230348" cy="174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04633" y="476672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1. I LEARN TOYS.</a:t>
            </a:r>
            <a:endParaRPr lang="es-ES" sz="54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pic>
        <p:nvPicPr>
          <p:cNvPr id="5" name="Picture 10" descr="Resultado de imagen de dibujo c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8" y="4048311"/>
            <a:ext cx="2405063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98" y="4008903"/>
            <a:ext cx="2119220" cy="227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958107" y="2420888"/>
            <a:ext cx="2175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Escolar1"/>
              </a:rPr>
              <a:t>SKIPPING ROPE</a:t>
            </a:r>
            <a:endParaRPr lang="es-ES" sz="2800" dirty="0">
              <a:latin typeface="Escolar1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54906" y="4618776"/>
            <a:ext cx="217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Escolar1"/>
              </a:rPr>
              <a:t>CAR</a:t>
            </a:r>
            <a:endParaRPr lang="es-ES" sz="2800" dirty="0">
              <a:latin typeface="Escolar1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44348" y="2422848"/>
            <a:ext cx="217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Escolar1"/>
              </a:rPr>
              <a:t>MARBLES</a:t>
            </a:r>
            <a:endParaRPr lang="es-ES" sz="2800" dirty="0">
              <a:latin typeface="Escolar1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04248" y="4797152"/>
            <a:ext cx="217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Escolar1"/>
              </a:rPr>
              <a:t>TEDDY BEAR</a:t>
            </a:r>
            <a:endParaRPr lang="es-ES" sz="2800" dirty="0">
              <a:latin typeface="Escolar1"/>
            </a:endParaRPr>
          </a:p>
        </p:txBody>
      </p:sp>
    </p:spTree>
    <p:extLst>
      <p:ext uri="{BB962C8B-B14F-4D97-AF65-F5344CB8AC3E}">
        <p14:creationId xmlns:p14="http://schemas.microsoft.com/office/powerpoint/2010/main" val="56587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4633" y="476672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1. I LEARN TOYS.</a:t>
            </a:r>
            <a:endParaRPr lang="es-ES" sz="54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4633" y="269033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ES" sz="2800" dirty="0" smtClean="0">
                <a:latin typeface="Escolar1" pitchFamily="2" charset="0"/>
              </a:rPr>
              <a:t>GAMES</a:t>
            </a:r>
          </a:p>
          <a:p>
            <a:pPr marL="457200" indent="-457200" algn="just">
              <a:spcBef>
                <a:spcPct val="0"/>
              </a:spcBef>
              <a:buFontTx/>
              <a:buChar char="-"/>
            </a:pPr>
            <a:r>
              <a:rPr lang="es-ES" altLang="es-ES" sz="2800" dirty="0" smtClean="0">
                <a:latin typeface="Escolar1" pitchFamily="2" charset="0"/>
              </a:rPr>
              <a:t>Listen </a:t>
            </a:r>
            <a:r>
              <a:rPr lang="es-ES" altLang="es-ES" sz="2800" dirty="0" smtClean="0">
                <a:latin typeface="Escolar1" pitchFamily="2" charset="0"/>
              </a:rPr>
              <a:t>and </a:t>
            </a:r>
            <a:r>
              <a:rPr lang="es-ES" altLang="es-ES" sz="2800" dirty="0" err="1" smtClean="0">
                <a:latin typeface="Escolar1" pitchFamily="2" charset="0"/>
              </a:rPr>
              <a:t>repeat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with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different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voices</a:t>
            </a:r>
            <a:r>
              <a:rPr lang="es-ES" altLang="es-ES" sz="2800" dirty="0" smtClean="0">
                <a:latin typeface="Escolar1" pitchFamily="2" charset="0"/>
              </a:rPr>
              <a:t> and </a:t>
            </a:r>
            <a:r>
              <a:rPr lang="es-ES" altLang="es-ES" sz="2800" dirty="0" err="1" smtClean="0">
                <a:latin typeface="Escolar1" pitchFamily="2" charset="0"/>
              </a:rPr>
              <a:t>rhythms</a:t>
            </a:r>
            <a:r>
              <a:rPr lang="es-ES" altLang="es-ES" sz="2800" dirty="0" smtClean="0">
                <a:latin typeface="Escolar1" pitchFamily="2" charset="0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es-ES" altLang="es-ES" sz="2800" dirty="0" smtClean="0">
                <a:latin typeface="Escolar1" pitchFamily="2" charset="0"/>
              </a:rPr>
              <a:t>     (Mr. </a:t>
            </a:r>
            <a:r>
              <a:rPr lang="es-ES" altLang="es-ES" sz="2800" dirty="0" err="1" smtClean="0">
                <a:latin typeface="Escolar1" pitchFamily="2" charset="0"/>
              </a:rPr>
              <a:t>Sock</a:t>
            </a:r>
            <a:r>
              <a:rPr lang="es-ES" altLang="es-ES" sz="2800" dirty="0" smtClean="0">
                <a:latin typeface="Escolar1" pitchFamily="2" charset="0"/>
              </a:rPr>
              <a:t>, </a:t>
            </a:r>
            <a:r>
              <a:rPr lang="es-ES" altLang="es-ES" sz="2800" dirty="0" err="1" smtClean="0">
                <a:latin typeface="Escolar1" pitchFamily="2" charset="0"/>
              </a:rPr>
              <a:t>the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Class</a:t>
            </a:r>
            <a:r>
              <a:rPr lang="es-ES" altLang="es-ES" sz="2800" dirty="0" smtClean="0">
                <a:latin typeface="Escolar1" pitchFamily="2" charset="0"/>
              </a:rPr>
              <a:t> </a:t>
            </a:r>
            <a:r>
              <a:rPr lang="es-ES" altLang="es-ES" sz="2800" dirty="0" err="1" smtClean="0">
                <a:latin typeface="Escolar1" pitchFamily="2" charset="0"/>
              </a:rPr>
              <a:t>mascot</a:t>
            </a:r>
            <a:r>
              <a:rPr lang="es-ES" altLang="es-ES" sz="2800" dirty="0" smtClean="0">
                <a:latin typeface="Escolar1" pitchFamily="2" charset="0"/>
              </a:rPr>
              <a:t>) </a:t>
            </a:r>
            <a:r>
              <a:rPr lang="es-ES" altLang="es-ES" sz="1200" dirty="0" smtClean="0">
                <a:latin typeface="Escolar1" pitchFamily="2" charset="0"/>
              </a:rPr>
              <a:t>***</a:t>
            </a:r>
            <a:r>
              <a:rPr lang="es-ES" altLang="es-ES" sz="1200" b="1" dirty="0" smtClean="0">
                <a:latin typeface="Escolar1" pitchFamily="2" charset="0"/>
              </a:rPr>
              <a:t>(WE AGREE A GESTURE FOR EACH </a:t>
            </a:r>
            <a:r>
              <a:rPr lang="es-ES" altLang="es-ES" sz="1200" b="1" dirty="0" smtClean="0">
                <a:latin typeface="Escolar1" pitchFamily="2" charset="0"/>
              </a:rPr>
              <a:t>WORD)</a:t>
            </a:r>
            <a:endParaRPr lang="es-ES" altLang="es-ES" sz="1200" b="1" dirty="0" smtClean="0">
              <a:latin typeface="Escolar1"/>
            </a:endParaRPr>
          </a:p>
          <a:p>
            <a:pPr marL="457200" indent="-457200" algn="just">
              <a:spcBef>
                <a:spcPct val="0"/>
              </a:spcBef>
              <a:buFontTx/>
              <a:buChar char="-"/>
            </a:pPr>
            <a:r>
              <a:rPr lang="es-ES" altLang="es-ES" sz="2800" dirty="0" smtClean="0">
                <a:latin typeface="Escolar1"/>
              </a:rPr>
              <a:t>Hot &amp; </a:t>
            </a:r>
            <a:r>
              <a:rPr lang="es-ES" altLang="es-ES" sz="2800" dirty="0" err="1" smtClean="0">
                <a:latin typeface="Escolar1"/>
              </a:rPr>
              <a:t>Cold</a:t>
            </a:r>
            <a:r>
              <a:rPr lang="es-ES" altLang="es-ES" sz="2800" dirty="0" smtClean="0">
                <a:latin typeface="Escolar1"/>
              </a:rPr>
              <a:t>.</a:t>
            </a:r>
          </a:p>
          <a:p>
            <a:pPr marL="457200" indent="-457200" algn="just">
              <a:spcBef>
                <a:spcPct val="0"/>
              </a:spcBef>
              <a:buFontTx/>
              <a:buChar char="-"/>
            </a:pPr>
            <a:r>
              <a:rPr lang="es-ES" altLang="es-ES" sz="2800" dirty="0" err="1" smtClean="0">
                <a:latin typeface="Escolar1"/>
              </a:rPr>
              <a:t>Guess</a:t>
            </a:r>
            <a:r>
              <a:rPr lang="es-ES" altLang="es-ES" sz="2800" dirty="0" smtClean="0">
                <a:latin typeface="Escolar1"/>
              </a:rPr>
              <a:t> </a:t>
            </a:r>
            <a:r>
              <a:rPr lang="es-ES" altLang="es-ES" sz="2800" dirty="0" err="1" smtClean="0">
                <a:latin typeface="Escolar1"/>
              </a:rPr>
              <a:t>the</a:t>
            </a:r>
            <a:r>
              <a:rPr lang="es-ES" altLang="es-ES" sz="2800" dirty="0" smtClean="0">
                <a:latin typeface="Escolar1"/>
              </a:rPr>
              <a:t> </a:t>
            </a:r>
            <a:r>
              <a:rPr lang="es-ES" altLang="es-ES" sz="2800" dirty="0" err="1" smtClean="0">
                <a:latin typeface="Escolar1"/>
              </a:rPr>
              <a:t>toy</a:t>
            </a:r>
            <a:r>
              <a:rPr lang="es-ES" altLang="es-ES" sz="2800" dirty="0" smtClean="0">
                <a:latin typeface="Escolar1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27042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71" y="1543911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2087850" y="1498436"/>
            <a:ext cx="6300574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49" y="1537394"/>
            <a:ext cx="1033366" cy="7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2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dibujo ball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29" y="967406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n de dibujo bik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56" y="3609392"/>
            <a:ext cx="2857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sultado de imagen de dibujo doll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50" l="10000" r="90000"/>
                    </a14:imgEffect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13" y="863498"/>
            <a:ext cx="2984376" cy="19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sultado de imagen de dibujo scooter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37" y="3212900"/>
            <a:ext cx="1503071" cy="26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1232725" y="958190"/>
            <a:ext cx="1800200" cy="1800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85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dibujo skipping 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80" b="89844" l="5957" r="100000"/>
                    </a14:imgEffect>
                    <a14:imgEffect>
                      <a14:artisticGlowDiffused intensity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25" y="863174"/>
            <a:ext cx="2267744" cy="22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n de dibujo bolsa de canic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45" y="1206237"/>
            <a:ext cx="2230348" cy="174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Resultado de imagen de dibujo ca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 intensity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31" y="3337716"/>
            <a:ext cx="2405063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artisticGlowDiffused intensity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11" y="3298308"/>
            <a:ext cx="2119220" cy="227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5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9" b="99771" l="0" r="99557">
                        <a14:foregroundMark x1="18625" y1="57208" x2="77384" y2="49428"/>
                        <a14:foregroundMark x1="78936" y1="54233" x2="28160" y2="19451"/>
                        <a14:foregroundMark x1="28160" y1="19451" x2="57428" y2="11899"/>
                        <a14:foregroundMark x1="60532" y1="13272" x2="72506" y2="27460"/>
                        <a14:foregroundMark x1="76718" y1="50572" x2="67627" y2="14645"/>
                        <a14:foregroundMark x1="70288" y1="21281" x2="77827" y2="43478"/>
                        <a14:foregroundMark x1="75831" y1="47597" x2="76497" y2="34096"/>
                        <a14:foregroundMark x1="31707" y1="18535" x2="51220" y2="12128"/>
                        <a14:foregroundMark x1="49889" y1="9840" x2="30377" y2="14645"/>
                        <a14:foregroundMark x1="28603" y1="23112" x2="28603" y2="23112"/>
                        <a14:foregroundMark x1="28160" y1="20595" x2="23947" y2="33181"/>
                        <a14:foregroundMark x1="23503" y1="33181" x2="21951" y2="38444"/>
                        <a14:foregroundMark x1="23282" y1="38215" x2="23947" y2="54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00" y="1395099"/>
            <a:ext cx="706965" cy="6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16">
                        <a14:foregroundMark x1="28791" y1="37590" x2="60653" y2="40964"/>
                        <a14:foregroundMark x1="61228" y1="40964" x2="88868" y2="41687"/>
                        <a14:foregroundMark x1="71209" y1="61687" x2="92514" y2="29157"/>
                        <a14:foregroundMark x1="68330" y1="30602" x2="99040" y2="52530"/>
                        <a14:foregroundMark x1="77159" y1="56867" x2="93858" y2="44096"/>
                        <a14:foregroundMark x1="69866" y1="49880" x2="87140" y2="43855"/>
                        <a14:foregroundMark x1="77351" y1="32530" x2="96545" y2="38313"/>
                        <a14:foregroundMark x1="76775" y1="32530" x2="91363" y2="29880"/>
                        <a14:foregroundMark x1="74280" y1="29157" x2="92131" y2="2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01" y="1440574"/>
            <a:ext cx="824820" cy="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552614" y="1395099"/>
            <a:ext cx="6300574" cy="7883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24" b="89458" l="15702" r="86570">
                        <a14:foregroundMark x1="20333" y1="13818" x2="20333" y2="13818"/>
                        <a14:foregroundMark x1="34917" y1="11636" x2="34917" y2="11636"/>
                        <a14:foregroundMark x1="48417" y1="11152" x2="48417" y2="11152"/>
                        <a14:foregroundMark x1="62667" y1="11152" x2="62667" y2="11152"/>
                        <a14:foregroundMark x1="58500" y1="24121" x2="58500" y2="24121"/>
                        <a14:foregroundMark x1="62667" y1="20848" x2="62667" y2="18182"/>
                        <a14:foregroundMark x1="55500" y1="11152" x2="55917" y2="8364"/>
                        <a14:foregroundMark x1="77583" y1="11636" x2="77583" y2="11636"/>
                        <a14:foregroundMark x1="69417" y1="10061" x2="69417" y2="10061"/>
                        <a14:foregroundMark x1="82833" y1="12242" x2="82833" y2="12242"/>
                        <a14:backgroundMark x1="21833" y1="57939" x2="74250" y2="59030"/>
                        <a14:backgroundMark x1="70500" y1="50909" x2="61167" y2="40485"/>
                        <a14:backgroundMark x1="58917" y1="60121" x2="44667" y2="49818"/>
                        <a14:backgroundMark x1="16583" y1="45455" x2="65667" y2="48121"/>
                        <a14:backgroundMark x1="26667" y1="37212" x2="26667" y2="37212"/>
                        <a14:backgroundMark x1="49500" y1="42182" x2="49500" y2="42182"/>
                        <a14:backgroundMark x1="45000" y1="37212" x2="54750" y2="47636"/>
                        <a14:backgroundMark x1="25917" y1="43758" x2="28167" y2="34545"/>
                        <a14:backgroundMark x1="84750" y1="12727" x2="86250" y2="20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23" y="1451878"/>
            <a:ext cx="2010365" cy="1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50764" y="1419945"/>
            <a:ext cx="1304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Escolar1" panose="00000400000000000000" pitchFamily="2" charset="0"/>
              </a:rPr>
              <a:t>NUMBERED HEADS TOGETHER</a:t>
            </a:r>
            <a:endParaRPr lang="es-ES" sz="1400" dirty="0">
              <a:latin typeface="Escolar1" panose="00000400000000000000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4633" y="269033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ES" sz="2800" dirty="0" smtClean="0">
                <a:latin typeface="Escolar1" pitchFamily="2" charset="0"/>
              </a:rPr>
              <a:t>GAMES</a:t>
            </a:r>
          </a:p>
          <a:p>
            <a:pPr marL="457200" indent="-457200">
              <a:spcBef>
                <a:spcPct val="0"/>
              </a:spcBef>
              <a:buFontTx/>
              <a:buChar char="-"/>
            </a:pPr>
            <a:r>
              <a:rPr lang="es-ES" altLang="es-ES" sz="2800" dirty="0" smtClean="0">
                <a:latin typeface="Escolar1" pitchFamily="2" charset="0"/>
              </a:rPr>
              <a:t>Listen &amp; </a:t>
            </a:r>
            <a:r>
              <a:rPr lang="es-ES" altLang="es-ES" sz="2800" dirty="0" err="1" smtClean="0">
                <a:latin typeface="Escolar1" pitchFamily="2" charset="0"/>
              </a:rPr>
              <a:t>Clap</a:t>
            </a:r>
            <a:r>
              <a:rPr lang="es-ES" altLang="es-ES" sz="2800" dirty="0" smtClean="0">
                <a:latin typeface="Escolar1" pitchFamily="2" charset="0"/>
              </a:rPr>
              <a:t> (</a:t>
            </a:r>
            <a:r>
              <a:rPr lang="es-ES" altLang="es-ES" sz="2800" dirty="0" err="1" smtClean="0">
                <a:latin typeface="Escolar1" pitchFamily="2" charset="0"/>
              </a:rPr>
              <a:t>song</a:t>
            </a:r>
            <a:r>
              <a:rPr lang="es-ES" altLang="es-ES" sz="2800" dirty="0" smtClean="0">
                <a:latin typeface="Escolar1" pitchFamily="2" charset="0"/>
              </a:rPr>
              <a:t>)</a:t>
            </a:r>
            <a:endParaRPr lang="es-ES" altLang="es-ES" sz="2800" dirty="0">
              <a:latin typeface="Escolar1" pitchFamily="2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</a:pPr>
            <a:r>
              <a:rPr lang="es-ES" altLang="es-ES" sz="2800" dirty="0" smtClean="0">
                <a:latin typeface="Escolar1" pitchFamily="2" charset="0"/>
              </a:rPr>
              <a:t>Show me…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78465" y="332656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Escolar1" panose="00000400000000000000" pitchFamily="2" charset="0"/>
              </a:rPr>
              <a:t>1. I LEARN TOYS.</a:t>
            </a:r>
            <a:endParaRPr lang="es-ES" sz="5400" b="1" cap="none" spc="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Escolar1" panose="000004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97" y="2420887"/>
            <a:ext cx="4028689" cy="419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454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344</Words>
  <Application>Microsoft Office PowerPoint</Application>
  <PresentationFormat>Presentación en pantalla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Antonio García Rueda</dc:creator>
  <cp:lastModifiedBy>Pablo Antonio García Rueda</cp:lastModifiedBy>
  <cp:revision>16</cp:revision>
  <dcterms:created xsi:type="dcterms:W3CDTF">2018-05-04T15:43:56Z</dcterms:created>
  <dcterms:modified xsi:type="dcterms:W3CDTF">2018-05-04T19:01:36Z</dcterms:modified>
</cp:coreProperties>
</file>