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141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14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25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78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29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6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85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0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18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76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14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38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EE7C8-4A52-4919-9FA0-44441E3BB969}" type="datetimeFigureOut">
              <a:rPr lang="es-ES" smtClean="0"/>
              <a:t>11/03/2018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6FBD-E08D-4878-8554-F0ABAA598A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00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jpeg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hyperlink" Target="https://www.youtube.com/watch?v=Fe9bnYRzFv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hyperlink" Target="https://www.mes-games.com/months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0VLxWIHRD4E" TargetMode="External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jpeg"/><Relationship Id="rId7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microsoft.com/office/2007/relationships/hdphoto" Target="../media/hdphoto11.wdp"/><Relationship Id="rId4" Type="http://schemas.microsoft.com/office/2007/relationships/hdphoto" Target="../media/hdphoto4.wdp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hyperlink" Target="https://www.youtube.com/watch?v=mXMofxtDPU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slgamesplus.com/days-of-the-week-esl-vocabulary-game/" TargetMode="Externa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Resultado de imagen de BANDERA INGLATERR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21505" y="611783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UNIT 2: THE CALENDAR</a:t>
            </a:r>
            <a:endParaRPr lang="es-ES" sz="5400" b="1" cap="none" spc="0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5224" y="5958572"/>
            <a:ext cx="777686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scolar1" panose="00000400000000000000" pitchFamily="2" charset="0"/>
              </a:rPr>
              <a:t>NAME: ………………………………………………………………………………………………………………………………………………………………………CLASS: ………………………………..</a:t>
            </a:r>
            <a:endParaRPr lang="es-ES" dirty="0">
              <a:latin typeface="Escolar1" panose="00000400000000000000" pitchFamily="2" charset="0"/>
            </a:endParaRPr>
          </a:p>
        </p:txBody>
      </p:sp>
      <p:pic>
        <p:nvPicPr>
          <p:cNvPr id="1030" name="Picture 6" descr="Resultado de imagen de CARTOON CALENDA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26266"/>
            <a:ext cx="4758303" cy="45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71" y="2348880"/>
            <a:ext cx="5991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53010" y="49280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2. I LEARN MONTHS</a:t>
            </a:r>
            <a:endParaRPr lang="es-ES" sz="4400" dirty="0">
              <a:latin typeface="Escolar1" panose="00000400000000000000" pitchFamily="2" charset="0"/>
            </a:endParaRPr>
          </a:p>
        </p:txBody>
      </p:sp>
      <p:pic>
        <p:nvPicPr>
          <p:cNvPr id="4" name="Picture 2" descr="Resultado de imagen de NUMERO 2 ANIM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68928"/>
            <a:ext cx="2210900" cy="17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50" y="1472634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62" y="1517995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524558" y="1427159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64" y="1491278"/>
            <a:ext cx="1033366" cy="7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24558" y="6021288"/>
            <a:ext cx="6309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Escolar1" panose="00000400000000000000" pitchFamily="2" charset="0"/>
                <a:hlinkClick r:id="rId9"/>
              </a:rPr>
              <a:t>https://www.youtube.com/watch?v=Fe9bnYRzFvk</a:t>
            </a:r>
            <a:endParaRPr lang="es-ES" sz="2400" dirty="0" smtClean="0">
              <a:latin typeface="Escolar1" panose="00000400000000000000" pitchFamily="2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96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53010" y="49280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2. I LEARN MONTHS</a:t>
            </a:r>
            <a:endParaRPr lang="es-ES" sz="4400" dirty="0">
              <a:latin typeface="Escolar1" panose="00000400000000000000" pitchFamily="2" charset="0"/>
            </a:endParaRPr>
          </a:p>
        </p:txBody>
      </p:sp>
      <p:pic>
        <p:nvPicPr>
          <p:cNvPr id="3" name="Picture 2" descr="Resultado de imagen de NUMERO 2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68928"/>
            <a:ext cx="2210900" cy="17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97026" y="2420888"/>
            <a:ext cx="619268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Escolar1" panose="00000400000000000000" pitchFamily="2" charset="0"/>
              </a:rPr>
              <a:t>GAMES</a:t>
            </a:r>
          </a:p>
          <a:p>
            <a:r>
              <a:rPr lang="es-ES" sz="2800" dirty="0" smtClean="0">
                <a:latin typeface="Escolar1" panose="00000400000000000000" pitchFamily="2" charset="0"/>
              </a:rPr>
              <a:t>- </a:t>
            </a:r>
            <a:r>
              <a:rPr lang="es-ES" sz="2800" dirty="0" err="1" smtClean="0">
                <a:latin typeface="Escolar1" panose="00000400000000000000" pitchFamily="2" charset="0"/>
              </a:rPr>
              <a:t>Months</a:t>
            </a:r>
            <a:r>
              <a:rPr lang="es-ES" sz="2800" dirty="0" smtClean="0">
                <a:latin typeface="Escolar1" panose="00000400000000000000" pitchFamily="2" charset="0"/>
              </a:rPr>
              <a:t> </a:t>
            </a:r>
            <a:r>
              <a:rPr lang="es-ES" sz="2800" dirty="0" err="1" smtClean="0">
                <a:latin typeface="Escolar1" panose="00000400000000000000" pitchFamily="2" charset="0"/>
              </a:rPr>
              <a:t>Clapping</a:t>
            </a:r>
            <a:r>
              <a:rPr lang="es-ES" sz="2800" dirty="0" smtClean="0">
                <a:latin typeface="Escolar1" panose="00000400000000000000" pitchFamily="2" charset="0"/>
              </a:rPr>
              <a:t> </a:t>
            </a:r>
            <a:r>
              <a:rPr lang="es-ES" sz="2800" dirty="0" err="1" smtClean="0">
                <a:latin typeface="Escolar1" panose="00000400000000000000" pitchFamily="2" charset="0"/>
              </a:rPr>
              <a:t>Game</a:t>
            </a:r>
            <a:endParaRPr lang="es-ES" sz="2800" dirty="0" smtClean="0">
              <a:latin typeface="Escolar1" panose="00000400000000000000" pitchFamily="2" charset="0"/>
            </a:endParaRPr>
          </a:p>
          <a:p>
            <a:endParaRPr lang="es-ES" sz="2800" dirty="0" smtClean="0">
              <a:latin typeface="Escolar1" panose="00000400000000000000" pitchFamily="2" charset="0"/>
            </a:endParaRPr>
          </a:p>
          <a:p>
            <a:endParaRPr lang="es-ES" sz="2800" dirty="0">
              <a:latin typeface="Escolar1" panose="00000400000000000000" pitchFamily="2" charset="0"/>
            </a:endParaRPr>
          </a:p>
          <a:p>
            <a:endParaRPr lang="es-ES" sz="2800" dirty="0" smtClean="0">
              <a:latin typeface="Escolar1" panose="00000400000000000000" pitchFamily="2" charset="0"/>
            </a:endParaRPr>
          </a:p>
          <a:p>
            <a:r>
              <a:rPr lang="es-ES" sz="2800" dirty="0" smtClean="0">
                <a:latin typeface="Escolar1" panose="00000400000000000000" pitchFamily="2" charset="0"/>
              </a:rPr>
              <a:t>- </a:t>
            </a:r>
            <a:r>
              <a:rPr lang="es-ES" sz="2800" dirty="0" err="1" smtClean="0">
                <a:latin typeface="Escolar1" panose="00000400000000000000" pitchFamily="2" charset="0"/>
              </a:rPr>
              <a:t>Fly</a:t>
            </a:r>
            <a:r>
              <a:rPr lang="es-ES" sz="2800" dirty="0" smtClean="0">
                <a:latin typeface="Escolar1" panose="00000400000000000000" pitchFamily="2" charset="0"/>
              </a:rPr>
              <a:t> </a:t>
            </a:r>
            <a:r>
              <a:rPr lang="es-ES" sz="2800" dirty="0" err="1" smtClean="0">
                <a:latin typeface="Escolar1" panose="00000400000000000000" pitchFamily="2" charset="0"/>
              </a:rPr>
              <a:t>swatter</a:t>
            </a:r>
            <a:endParaRPr lang="es-ES" sz="2800" dirty="0" smtClean="0">
              <a:latin typeface="Escolar1" panose="00000400000000000000" pitchFamily="2" charset="0"/>
            </a:endParaRPr>
          </a:p>
          <a:p>
            <a:r>
              <a:rPr lang="es-ES" sz="2800" dirty="0" smtClean="0">
                <a:latin typeface="Escolar1" panose="00000400000000000000" pitchFamily="2" charset="0"/>
              </a:rPr>
              <a:t>- </a:t>
            </a:r>
            <a:r>
              <a:rPr lang="es-ES" sz="2800" dirty="0" err="1" smtClean="0">
                <a:latin typeface="Escolar1" panose="00000400000000000000" pitchFamily="2" charset="0"/>
              </a:rPr>
              <a:t>Jump</a:t>
            </a:r>
            <a:r>
              <a:rPr lang="es-ES" sz="2800" dirty="0" smtClean="0">
                <a:latin typeface="Escolar1" panose="00000400000000000000" pitchFamily="2" charset="0"/>
              </a:rPr>
              <a:t> </a:t>
            </a:r>
            <a:r>
              <a:rPr lang="es-ES" sz="2800" dirty="0" err="1">
                <a:latin typeface="Escolar1" panose="00000400000000000000" pitchFamily="2" charset="0"/>
              </a:rPr>
              <a:t>the</a:t>
            </a:r>
            <a:r>
              <a:rPr lang="es-ES" sz="2800" dirty="0">
                <a:latin typeface="Escolar1" panose="00000400000000000000" pitchFamily="2" charset="0"/>
              </a:rPr>
              <a:t> </a:t>
            </a:r>
            <a:r>
              <a:rPr lang="es-ES" sz="2800" dirty="0" err="1" smtClean="0">
                <a:latin typeface="Escolar1" panose="00000400000000000000" pitchFamily="2" charset="0"/>
              </a:rPr>
              <a:t>Months</a:t>
            </a:r>
            <a:r>
              <a:rPr lang="es-ES" sz="2800" dirty="0" smtClean="0">
                <a:latin typeface="Escolar1" panose="00000400000000000000" pitchFamily="2" charset="0"/>
              </a:rPr>
              <a:t> and </a:t>
            </a:r>
            <a:r>
              <a:rPr lang="es-ES" sz="2800" dirty="0" err="1" smtClean="0">
                <a:latin typeface="Escolar1" panose="00000400000000000000" pitchFamily="2" charset="0"/>
              </a:rPr>
              <a:t>say</a:t>
            </a:r>
            <a:r>
              <a:rPr lang="es-ES" sz="2800" dirty="0" smtClean="0">
                <a:latin typeface="Escolar1" panose="00000400000000000000" pitchFamily="2" charset="0"/>
              </a:rPr>
              <a:t> </a:t>
            </a:r>
            <a:endParaRPr lang="es-ES" sz="2800" dirty="0">
              <a:latin typeface="Escolar1" panose="00000400000000000000" pitchFamily="2" charset="0"/>
            </a:endParaRPr>
          </a:p>
          <a:p>
            <a:endParaRPr lang="es-ES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2449813" y="1471866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58" y="1496643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42" y="1550240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82" b="89697" l="10000" r="86583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37" y="3706240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2544772" y="3608947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7" y="3633724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01" y="3687321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635036" y="3646492"/>
            <a:ext cx="1001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NUMBERED HEADS TOGETHER</a:t>
            </a:r>
            <a:endParaRPr lang="es-ES" sz="1400" dirty="0">
              <a:latin typeface="Escolar1" panose="00000400000000000000" pitchFamily="2" charset="0"/>
            </a:endParaRPr>
          </a:p>
        </p:txBody>
      </p:sp>
      <p:pic>
        <p:nvPicPr>
          <p:cNvPr id="15" name="Picture 6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64" y="1491278"/>
            <a:ext cx="1033366" cy="7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53010" y="49280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2. I LEARN MONTHS</a:t>
            </a:r>
            <a:endParaRPr lang="es-ES" sz="4400" dirty="0">
              <a:latin typeface="Escolar1" panose="00000400000000000000" pitchFamily="2" charset="0"/>
            </a:endParaRPr>
          </a:p>
        </p:txBody>
      </p:sp>
      <p:pic>
        <p:nvPicPr>
          <p:cNvPr id="3" name="Picture 2" descr="Resultado de imagen de NUMERO 2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68928"/>
            <a:ext cx="2210900" cy="17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31512"/>
            <a:ext cx="47053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75856" y="5949280"/>
            <a:ext cx="5370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Escolar1" panose="00000400000000000000" pitchFamily="2" charset="0"/>
                <a:hlinkClick r:id="rId4"/>
              </a:rPr>
              <a:t>https://www.mes-games.com/months.php</a:t>
            </a:r>
            <a:endParaRPr lang="es-ES" sz="2400" dirty="0" smtClean="0">
              <a:latin typeface="Escolar1" panose="00000400000000000000" pitchFamily="2" charset="0"/>
            </a:endParaRPr>
          </a:p>
          <a:p>
            <a:endParaRPr lang="es-ES" sz="2400" dirty="0">
              <a:latin typeface="Escolar1" panose="00000400000000000000" pitchFamily="2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699792" y="1372272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37947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82" b="89697" l="10000" r="86583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92" y="1461855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841591" y="1402107"/>
            <a:ext cx="1001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NUMBERED HEADS TOGETHER</a:t>
            </a:r>
            <a:endParaRPr lang="es-ES" sz="14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53010" y="49280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2. I LEARN MONTHS</a:t>
            </a:r>
            <a:endParaRPr lang="es-ES" sz="4400" dirty="0">
              <a:latin typeface="Escolar1" panose="00000400000000000000" pitchFamily="2" charset="0"/>
            </a:endParaRPr>
          </a:p>
        </p:txBody>
      </p:sp>
      <p:pic>
        <p:nvPicPr>
          <p:cNvPr id="4" name="Picture 2" descr="Resultado de imagen de NUMERO 2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68928"/>
            <a:ext cx="2210900" cy="17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471767" y="1388404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06" b="95152" l="43750" r="78000">
                        <a14:foregroundMark x1="63667" y1="35879" x2="63667" y2="35879"/>
                        <a14:backgroundMark x1="15167" y1="23758" x2="86833" y2="23758"/>
                        <a14:backgroundMark x1="70250" y1="36606" x2="80750" y2="31879"/>
                        <a14:backgroundMark x1="69167" y1="31879" x2="78000" y2="31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71" y="1124688"/>
            <a:ext cx="1493512" cy="10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66" b="96811" l="1751" r="96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46" y="1346778"/>
            <a:ext cx="747325" cy="8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64" y="2564904"/>
            <a:ext cx="64103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2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NUMERO 3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1152" cy="19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67744" y="50936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3. I LEARN NUMBERS</a:t>
            </a:r>
            <a:endParaRPr lang="es-ES" sz="4400" dirty="0">
              <a:latin typeface="Escolar1" panose="00000400000000000000" pitchFamily="2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63" y="2630720"/>
            <a:ext cx="60388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67744" y="6027391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Escolar1" panose="00000400000000000000" pitchFamily="2" charset="0"/>
                <a:hlinkClick r:id="rId4"/>
              </a:rPr>
              <a:t>https://www.youtube.com/watch?v=0VLxWIHRD4E</a:t>
            </a:r>
            <a:endParaRPr lang="es-ES" sz="2400" dirty="0" smtClean="0">
              <a:latin typeface="Escolar1" panose="00000400000000000000" pitchFamily="2" charset="0"/>
            </a:endParaRPr>
          </a:p>
          <a:p>
            <a:endParaRPr lang="es-ES" sz="2400" dirty="0">
              <a:latin typeface="Escolar1" panose="00000400000000000000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50" y="1472634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62" y="1517995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524558" y="1427159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6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64" y="1491278"/>
            <a:ext cx="1033366" cy="7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45029" y="2636912"/>
            <a:ext cx="47525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Escolar1" panose="00000400000000000000" pitchFamily="2" charset="0"/>
              </a:rPr>
              <a:t>GAMES</a:t>
            </a:r>
          </a:p>
          <a:p>
            <a:r>
              <a:rPr lang="es-ES" sz="2800" dirty="0" smtClean="0">
                <a:latin typeface="Escolar1" panose="00000400000000000000" pitchFamily="2" charset="0"/>
              </a:rPr>
              <a:t>- </a:t>
            </a:r>
            <a:r>
              <a:rPr lang="es-ES" sz="2800" dirty="0" err="1" smtClean="0">
                <a:latin typeface="Escolar1" panose="00000400000000000000" pitchFamily="2" charset="0"/>
              </a:rPr>
              <a:t>Fruit</a:t>
            </a:r>
            <a:r>
              <a:rPr lang="es-ES" sz="2800" dirty="0" smtClean="0">
                <a:latin typeface="Escolar1" panose="00000400000000000000" pitchFamily="2" charset="0"/>
              </a:rPr>
              <a:t> salad (fruta prohibida).</a:t>
            </a:r>
          </a:p>
          <a:p>
            <a:pPr marL="457200" indent="-457200">
              <a:buFontTx/>
              <a:buChar char="-"/>
            </a:pPr>
            <a:r>
              <a:rPr lang="es-ES" sz="2800" dirty="0" err="1" smtClean="0">
                <a:latin typeface="Escolar1" panose="00000400000000000000" pitchFamily="2" charset="0"/>
              </a:rPr>
              <a:t>The</a:t>
            </a:r>
            <a:r>
              <a:rPr lang="es-ES" sz="2800" dirty="0" smtClean="0">
                <a:latin typeface="Escolar1" panose="00000400000000000000" pitchFamily="2" charset="0"/>
              </a:rPr>
              <a:t> </a:t>
            </a:r>
            <a:r>
              <a:rPr lang="es-ES" sz="2800" dirty="0" err="1" smtClean="0">
                <a:latin typeface="Escolar1" panose="00000400000000000000" pitchFamily="2" charset="0"/>
              </a:rPr>
              <a:t>scarf</a:t>
            </a:r>
            <a:r>
              <a:rPr lang="es-ES" sz="2800" dirty="0" smtClean="0">
                <a:latin typeface="Escolar1" panose="00000400000000000000" pitchFamily="2" charset="0"/>
              </a:rPr>
              <a:t> </a:t>
            </a:r>
            <a:r>
              <a:rPr lang="es-ES" sz="2800" dirty="0" err="1" smtClean="0">
                <a:latin typeface="Escolar1" panose="00000400000000000000" pitchFamily="2" charset="0"/>
              </a:rPr>
              <a:t>game</a:t>
            </a:r>
            <a:r>
              <a:rPr lang="es-ES" sz="2800" dirty="0" smtClean="0">
                <a:latin typeface="Escolar1" panose="00000400000000000000" pitchFamily="2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s-ES" sz="2800" dirty="0">
              <a:latin typeface="Escolar1" panose="00000400000000000000" pitchFamily="2" charset="0"/>
            </a:endParaRPr>
          </a:p>
          <a:p>
            <a:endParaRPr lang="es-ES" sz="2800" dirty="0" smtClean="0">
              <a:latin typeface="Escolar1" panose="00000400000000000000" pitchFamily="2" charset="0"/>
            </a:endParaRPr>
          </a:p>
          <a:p>
            <a:endParaRPr lang="es-ES" sz="2800" dirty="0" smtClean="0">
              <a:latin typeface="Escolar1" panose="000004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es-ES" sz="2800" dirty="0" smtClean="0">
                <a:latin typeface="Escolar1" panose="00000400000000000000" pitchFamily="2" charset="0"/>
              </a:rPr>
              <a:t>BINGO</a:t>
            </a:r>
          </a:p>
          <a:p>
            <a:endParaRPr lang="es-ES" dirty="0"/>
          </a:p>
        </p:txBody>
      </p:sp>
      <p:pic>
        <p:nvPicPr>
          <p:cNvPr id="3" name="Picture 2" descr="Resultado de imagen de NUMERO 3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1152" cy="19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7744" y="50936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3. I LEARN NUMBERS</a:t>
            </a:r>
            <a:endParaRPr lang="es-ES" sz="4400" dirty="0">
              <a:latin typeface="Escolar1" panose="00000400000000000000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31" y="1503987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9" y="1517995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524558" y="1427159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6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64" y="1491278"/>
            <a:ext cx="1033366" cy="7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2445029" y="4329683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06" b="95152" l="43750" r="78000">
                        <a14:foregroundMark x1="63667" y1="35879" x2="63667" y2="35879"/>
                        <a14:backgroundMark x1="15167" y1="23758" x2="86833" y2="23758"/>
                        <a14:backgroundMark x1="70250" y1="36606" x2="80750" y2="31879"/>
                        <a14:backgroundMark x1="69167" y1="31879" x2="78000" y2="31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33" y="4065967"/>
            <a:ext cx="1493512" cy="10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49" y="4381351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603777" y="1671883"/>
            <a:ext cx="100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TPR GAME</a:t>
            </a:r>
            <a:endParaRPr lang="es-ES" sz="14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de NUMERO 3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1152" cy="19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7744" y="50936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3. I LEARN NUMBERS</a:t>
            </a:r>
            <a:endParaRPr lang="es-ES" sz="4400" dirty="0">
              <a:latin typeface="Escolar1" panose="00000400000000000000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11152" y="1428395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06" b="95152" l="43750" r="78000">
                        <a14:foregroundMark x1="63667" y1="35879" x2="63667" y2="35879"/>
                        <a14:backgroundMark x1="15167" y1="23758" x2="86833" y2="23758"/>
                        <a14:backgroundMark x1="70250" y1="36606" x2="80750" y2="31879"/>
                        <a14:backgroundMark x1="69167" y1="31879" x2="78000" y2="31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56" y="1164678"/>
            <a:ext cx="1493512" cy="10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62" b="97426" l="9865" r="89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64" y="1418116"/>
            <a:ext cx="817612" cy="79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95" y="2245776"/>
            <a:ext cx="2973497" cy="383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08766" y="472514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>
                <a:latin typeface="Escolar1" panose="00000400000000000000" pitchFamily="2" charset="0"/>
              </a:rPr>
              <a:t>We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teach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numbers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from</a:t>
            </a:r>
            <a:r>
              <a:rPr lang="es-ES" dirty="0" smtClean="0">
                <a:latin typeface="Escolar1" panose="00000400000000000000" pitchFamily="2" charset="0"/>
              </a:rPr>
              <a:t> 1 to 31 </a:t>
            </a:r>
            <a:r>
              <a:rPr lang="es-ES" dirty="0" err="1" smtClean="0">
                <a:latin typeface="Escolar1" panose="00000400000000000000" pitchFamily="2" charset="0"/>
              </a:rPr>
              <a:t>orally</a:t>
            </a:r>
            <a:r>
              <a:rPr lang="es-ES" dirty="0">
                <a:latin typeface="Escolar1" panose="00000400000000000000" pitchFamily="2" charset="0"/>
              </a:rPr>
              <a:t> </a:t>
            </a:r>
            <a:r>
              <a:rPr lang="es-ES" dirty="0" smtClean="0">
                <a:latin typeface="Escolar1" panose="00000400000000000000" pitchFamily="2" charset="0"/>
              </a:rPr>
              <a:t>(in a </a:t>
            </a:r>
            <a:r>
              <a:rPr lang="es-ES" dirty="0" err="1" smtClean="0">
                <a:latin typeface="Escolar1" panose="00000400000000000000" pitchFamily="2" charset="0"/>
              </a:rPr>
              <a:t>written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form</a:t>
            </a:r>
            <a:r>
              <a:rPr lang="es-ES" dirty="0" smtClean="0">
                <a:latin typeface="Escolar1" panose="00000400000000000000" pitchFamily="2" charset="0"/>
              </a:rPr>
              <a:t>, </a:t>
            </a:r>
            <a:r>
              <a:rPr lang="es-ES" dirty="0" err="1" smtClean="0">
                <a:latin typeface="Escolar1" panose="00000400000000000000" pitchFamily="2" charset="0"/>
              </a:rPr>
              <a:t>only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from</a:t>
            </a:r>
            <a:r>
              <a:rPr lang="es-ES" dirty="0" smtClean="0">
                <a:latin typeface="Escolar1" panose="00000400000000000000" pitchFamily="2" charset="0"/>
              </a:rPr>
              <a:t> 1 - 10).</a:t>
            </a:r>
            <a:endParaRPr lang="es-ES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de NUMER O4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" y="116632"/>
            <a:ext cx="2213786" cy="17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67744" y="50936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4. I LEARN A NEW SENTENCE</a:t>
            </a:r>
            <a:endParaRPr lang="es-ES" sz="4400" dirty="0">
              <a:latin typeface="Escolar1" panose="000004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2602794"/>
            <a:ext cx="68740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latin typeface="Escolar1" panose="00000400000000000000" pitchFamily="2" charset="0"/>
              </a:rPr>
              <a:t>What’s</a:t>
            </a:r>
            <a:r>
              <a:rPr lang="es-ES" sz="4400" dirty="0" smtClean="0">
                <a:latin typeface="Escolar1" panose="00000400000000000000" pitchFamily="2" charset="0"/>
              </a:rPr>
              <a:t> </a:t>
            </a:r>
            <a:r>
              <a:rPr lang="es-ES" sz="4400" dirty="0" err="1" smtClean="0">
                <a:latin typeface="Escolar1" panose="00000400000000000000" pitchFamily="2" charset="0"/>
              </a:rPr>
              <a:t>the</a:t>
            </a:r>
            <a:r>
              <a:rPr lang="es-ES" sz="4400" dirty="0" smtClean="0">
                <a:latin typeface="Escolar1" panose="00000400000000000000" pitchFamily="2" charset="0"/>
              </a:rPr>
              <a:t> date </a:t>
            </a:r>
            <a:r>
              <a:rPr lang="es-ES" sz="4400" dirty="0" err="1" smtClean="0">
                <a:latin typeface="Escolar1" panose="00000400000000000000" pitchFamily="2" charset="0"/>
              </a:rPr>
              <a:t>today</a:t>
            </a:r>
            <a:r>
              <a:rPr lang="es-ES" sz="4400" dirty="0" smtClean="0">
                <a:latin typeface="Escolar1" panose="00000400000000000000" pitchFamily="2" charset="0"/>
              </a:rPr>
              <a:t>?</a:t>
            </a:r>
          </a:p>
          <a:p>
            <a:r>
              <a:rPr lang="es-ES" sz="4400" dirty="0" err="1" smtClean="0">
                <a:latin typeface="Escolar1" panose="00000400000000000000" pitchFamily="2" charset="0"/>
              </a:rPr>
              <a:t>It’s</a:t>
            </a:r>
            <a:r>
              <a:rPr lang="es-ES" sz="4400" dirty="0" smtClean="0">
                <a:latin typeface="Escolar1" panose="00000400000000000000" pitchFamily="2" charset="0"/>
              </a:rPr>
              <a:t> 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58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NUMER O4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" y="116632"/>
            <a:ext cx="2213786" cy="17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67744" y="50936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4. I LEARN A NEW SENTENCE</a:t>
            </a:r>
            <a:endParaRPr lang="es-ES" sz="4400" dirty="0">
              <a:latin typeface="Escolar1" panose="00000400000000000000" pitchFamily="2" charset="0"/>
            </a:endParaRPr>
          </a:p>
        </p:txBody>
      </p:sp>
      <p:pic>
        <p:nvPicPr>
          <p:cNvPr id="18434" name="Picture 2" descr="Resultado de imagen de the very hungry caterp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01" y="2564904"/>
            <a:ext cx="47529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31" y="1503987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9" y="1517995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524558" y="1427159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64" y="1491278"/>
            <a:ext cx="1033366" cy="7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38558" y="4096704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We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tell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the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story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to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the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sts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and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make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them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repeat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over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and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over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again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the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words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and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structure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we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have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taught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them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Escolar1" panose="00000400000000000000" pitchFamily="2" charset="0"/>
              </a:rPr>
              <a:t>previously</a:t>
            </a:r>
            <a:r>
              <a:rPr lang="es-ES" dirty="0">
                <a:solidFill>
                  <a:prstClr val="black"/>
                </a:solidFill>
                <a:latin typeface="Escolar1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7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n de numero 5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" y="0"/>
            <a:ext cx="2339752" cy="18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67744" y="50936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5. FINAL TASK</a:t>
            </a:r>
            <a:endParaRPr lang="es-ES" sz="4400" dirty="0">
              <a:latin typeface="Escolar1" panose="00000400000000000000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02309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56" y="1430322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524558" y="1353494"/>
            <a:ext cx="5647842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12" b="964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5" y="1328153"/>
            <a:ext cx="627791" cy="81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45" b="100000" l="0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35028"/>
            <a:ext cx="673442" cy="7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5833" y="479715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Escolar1" panose="00000400000000000000" pitchFamily="2" charset="0"/>
            </a:endParaRPr>
          </a:p>
          <a:p>
            <a:r>
              <a:rPr lang="es-ES" dirty="0" err="1" smtClean="0">
                <a:latin typeface="Escolar1" panose="00000400000000000000" pitchFamily="2" charset="0"/>
              </a:rPr>
              <a:t>We</a:t>
            </a:r>
            <a:r>
              <a:rPr lang="es-ES" dirty="0" smtClean="0">
                <a:latin typeface="Escolar1" panose="00000400000000000000" pitchFamily="2" charset="0"/>
              </a:rPr>
              <a:t> use </a:t>
            </a:r>
            <a:r>
              <a:rPr lang="es-ES" dirty="0" err="1" smtClean="0">
                <a:latin typeface="Escolar1" panose="00000400000000000000" pitchFamily="2" charset="0"/>
              </a:rPr>
              <a:t>the</a:t>
            </a:r>
            <a:r>
              <a:rPr lang="es-ES" dirty="0" smtClean="0">
                <a:latin typeface="Escolar1" panose="00000400000000000000" pitchFamily="2" charset="0"/>
              </a:rPr>
              <a:t> final </a:t>
            </a:r>
            <a:r>
              <a:rPr lang="es-ES" dirty="0" err="1" smtClean="0">
                <a:latin typeface="Escolar1" panose="00000400000000000000" pitchFamily="2" charset="0"/>
              </a:rPr>
              <a:t>task</a:t>
            </a:r>
            <a:r>
              <a:rPr lang="es-ES" dirty="0" smtClean="0">
                <a:latin typeface="Escolar1" panose="00000400000000000000" pitchFamily="2" charset="0"/>
              </a:rPr>
              <a:t> to </a:t>
            </a:r>
            <a:r>
              <a:rPr lang="es-ES" dirty="0" err="1" smtClean="0">
                <a:latin typeface="Escolar1" panose="00000400000000000000" pitchFamily="2" charset="0"/>
              </a:rPr>
              <a:t>ask</a:t>
            </a:r>
            <a:r>
              <a:rPr lang="es-ES" dirty="0" smtClean="0">
                <a:latin typeface="Escolar1" panose="00000400000000000000" pitchFamily="2" charset="0"/>
              </a:rPr>
              <a:t> and </a:t>
            </a:r>
            <a:r>
              <a:rPr lang="es-ES" dirty="0" err="1" smtClean="0">
                <a:latin typeface="Escolar1" panose="00000400000000000000" pitchFamily="2" charset="0"/>
              </a:rPr>
              <a:t>answer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questions</a:t>
            </a:r>
            <a:r>
              <a:rPr lang="es-ES" dirty="0" smtClean="0">
                <a:latin typeface="Escolar1" panose="00000400000000000000" pitchFamily="2" charset="0"/>
              </a:rPr>
              <a:t> in </a:t>
            </a:r>
            <a:r>
              <a:rPr lang="es-ES" dirty="0" err="1" smtClean="0">
                <a:latin typeface="Escolar1" panose="00000400000000000000" pitchFamily="2" charset="0"/>
              </a:rPr>
              <a:t>pairs</a:t>
            </a:r>
            <a:r>
              <a:rPr lang="es-ES" dirty="0" smtClean="0">
                <a:latin typeface="Escolar1" panose="00000400000000000000" pitchFamily="2" charset="0"/>
              </a:rPr>
              <a:t>.</a:t>
            </a:r>
            <a:endParaRPr lang="es-ES" dirty="0">
              <a:latin typeface="Escolar1" panose="00000400000000000000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2219" y="314096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Escolar1" panose="00000400000000000000" pitchFamily="2" charset="0"/>
              </a:rPr>
              <a:t>Students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write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month</a:t>
            </a:r>
            <a:r>
              <a:rPr lang="es-ES" dirty="0" smtClean="0">
                <a:latin typeface="Escolar1" panose="00000400000000000000" pitchFamily="2" charset="0"/>
              </a:rPr>
              <a:t>, (</a:t>
            </a:r>
            <a:r>
              <a:rPr lang="es-ES" dirty="0" err="1" smtClean="0">
                <a:latin typeface="Escolar1" panose="00000400000000000000" pitchFamily="2" charset="0"/>
              </a:rPr>
              <a:t>the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one</a:t>
            </a:r>
            <a:r>
              <a:rPr lang="es-ES" dirty="0" smtClean="0">
                <a:latin typeface="Escolar1" panose="00000400000000000000" pitchFamily="2" charset="0"/>
              </a:rPr>
              <a:t> of </a:t>
            </a:r>
            <a:r>
              <a:rPr lang="es-ES" dirty="0" err="1" smtClean="0">
                <a:latin typeface="Escolar1" panose="00000400000000000000" pitchFamily="2" charset="0"/>
              </a:rPr>
              <a:t>his</a:t>
            </a:r>
            <a:r>
              <a:rPr lang="es-ES" dirty="0" smtClean="0">
                <a:latin typeface="Escolar1" panose="00000400000000000000" pitchFamily="2" charset="0"/>
              </a:rPr>
              <a:t>/</a:t>
            </a:r>
            <a:r>
              <a:rPr lang="es-ES" dirty="0" err="1" smtClean="0">
                <a:latin typeface="Escolar1" panose="00000400000000000000" pitchFamily="2" charset="0"/>
              </a:rPr>
              <a:t>her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birhtday</a:t>
            </a:r>
            <a:r>
              <a:rPr lang="es-ES" dirty="0" smtClean="0">
                <a:latin typeface="Escolar1" panose="00000400000000000000" pitchFamily="2" charset="0"/>
              </a:rPr>
              <a:t>), </a:t>
            </a:r>
            <a:r>
              <a:rPr lang="es-ES" dirty="0" err="1" smtClean="0">
                <a:latin typeface="Escolar1" panose="00000400000000000000" pitchFamily="2" charset="0"/>
              </a:rPr>
              <a:t>days</a:t>
            </a:r>
            <a:r>
              <a:rPr lang="es-ES" dirty="0" smtClean="0">
                <a:latin typeface="Escolar1" panose="00000400000000000000" pitchFamily="2" charset="0"/>
              </a:rPr>
              <a:t> of </a:t>
            </a:r>
            <a:r>
              <a:rPr lang="es-ES" dirty="0" err="1" smtClean="0">
                <a:latin typeface="Escolar1" panose="00000400000000000000" pitchFamily="2" charset="0"/>
              </a:rPr>
              <a:t>the</a:t>
            </a:r>
            <a:r>
              <a:rPr lang="es-ES" dirty="0" smtClean="0">
                <a:latin typeface="Escolar1" panose="00000400000000000000" pitchFamily="2" charset="0"/>
              </a:rPr>
              <a:t> </a:t>
            </a:r>
            <a:r>
              <a:rPr lang="es-ES" dirty="0" err="1" smtClean="0">
                <a:latin typeface="Escolar1" panose="00000400000000000000" pitchFamily="2" charset="0"/>
              </a:rPr>
              <a:t>week</a:t>
            </a:r>
            <a:r>
              <a:rPr lang="es-ES" dirty="0" smtClean="0">
                <a:latin typeface="Escolar1" panose="00000400000000000000" pitchFamily="2" charset="0"/>
              </a:rPr>
              <a:t> and </a:t>
            </a:r>
            <a:r>
              <a:rPr lang="es-ES" dirty="0" err="1" smtClean="0">
                <a:latin typeface="Escolar1" panose="00000400000000000000" pitchFamily="2" charset="0"/>
              </a:rPr>
              <a:t>numbers</a:t>
            </a:r>
            <a:r>
              <a:rPr lang="es-ES" dirty="0" smtClean="0">
                <a:latin typeface="Escolar1" panose="00000400000000000000" pitchFamily="2" charset="0"/>
              </a:rPr>
              <a:t>.</a:t>
            </a:r>
            <a:endParaRPr lang="es-ES" dirty="0">
              <a:latin typeface="Escolar1" panose="00000400000000000000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04" y="2298959"/>
            <a:ext cx="3130712" cy="415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Imagen relacio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82" b="89697" l="10000" r="86583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0" y="1450787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634342" y="1449568"/>
            <a:ext cx="100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PENCILS IN THE CENTRE</a:t>
            </a:r>
            <a:endParaRPr lang="es-ES" sz="14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44008" y="4365104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>
                <a:latin typeface="Escolar1" panose="00000400000000000000" pitchFamily="2" charset="0"/>
              </a:rPr>
              <a:t>INDEX</a:t>
            </a:r>
            <a:endParaRPr lang="es-ES" sz="8000" b="1" dirty="0">
              <a:latin typeface="Escolar1" panose="000004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347864" y="404664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600" b="1" dirty="0" smtClean="0">
                <a:latin typeface="Escolar1" panose="00000400000000000000" pitchFamily="2" charset="0"/>
              </a:rPr>
              <a:t>I LEARN DAYS OF THE WEEK</a:t>
            </a:r>
            <a:endParaRPr lang="es-ES" sz="3600" b="1" dirty="0">
              <a:latin typeface="Escolar1" panose="00000400000000000000" pitchFamily="2" charset="0"/>
            </a:endParaRPr>
          </a:p>
          <a:p>
            <a:pPr marL="514350" indent="-514350">
              <a:buAutoNum type="arabicPeriod"/>
            </a:pPr>
            <a:r>
              <a:rPr lang="es-ES" sz="3600" b="1" dirty="0" smtClean="0">
                <a:latin typeface="Escolar1" panose="00000400000000000000" pitchFamily="2" charset="0"/>
              </a:rPr>
              <a:t> I LEARN MONTHS</a:t>
            </a:r>
          </a:p>
          <a:p>
            <a:pPr marL="514350" indent="-514350">
              <a:buAutoNum type="arabicPeriod"/>
            </a:pPr>
            <a:r>
              <a:rPr lang="es-ES" sz="3600" b="1" dirty="0" smtClean="0">
                <a:latin typeface="Escolar1" panose="00000400000000000000" pitchFamily="2" charset="0"/>
              </a:rPr>
              <a:t>I LEARN NUMBERS</a:t>
            </a:r>
          </a:p>
          <a:p>
            <a:pPr marL="514350" indent="-514350">
              <a:buAutoNum type="arabicPeriod"/>
            </a:pPr>
            <a:r>
              <a:rPr lang="es-ES" sz="3600" b="1" dirty="0" smtClean="0">
                <a:latin typeface="Escolar1" panose="00000400000000000000" pitchFamily="2" charset="0"/>
              </a:rPr>
              <a:t>I LEARN A NEW SENTENCE</a:t>
            </a:r>
          </a:p>
          <a:p>
            <a:pPr marL="514350" indent="-514350">
              <a:buAutoNum type="arabicPeriod"/>
            </a:pPr>
            <a:r>
              <a:rPr lang="es-ES" sz="3600" b="1" dirty="0" smtClean="0">
                <a:latin typeface="Escolar1" panose="00000400000000000000" pitchFamily="2" charset="0"/>
              </a:rPr>
              <a:t>FINAL TASK</a:t>
            </a:r>
            <a:endParaRPr lang="es-ES" sz="3600" b="1" dirty="0">
              <a:latin typeface="Escolar1" panose="00000400000000000000" pitchFamily="2" charset="0"/>
            </a:endParaRPr>
          </a:p>
        </p:txBody>
      </p:sp>
      <p:pic>
        <p:nvPicPr>
          <p:cNvPr id="2052" name="Picture 4" descr="Resultado de imagen de DIBUJO NUMERO 1 ANIMAD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5" b="94462" l="10000" r="90000">
                        <a14:foregroundMark x1="15846" y1="66615" x2="25692" y2="62000"/>
                        <a14:foregroundMark x1="72462" y1="44154" x2="69846" y2="29846"/>
                        <a14:foregroundMark x1="72769" y1="44769" x2="78308" y2="36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428492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65" y="2132856"/>
            <a:ext cx="61245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sultado de imagen de numero 5 anim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" y="0"/>
            <a:ext cx="2339752" cy="18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267744" y="50936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5. FINAL TASK</a:t>
            </a:r>
            <a:endParaRPr lang="es-ES" sz="44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6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NUMERO 1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0"/>
            <a:ext cx="2758248" cy="21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39752" y="47667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1. I LEARN DAYS OF THE WEEK</a:t>
            </a:r>
            <a:endParaRPr lang="es-ES" sz="4400" dirty="0">
              <a:latin typeface="Escolar1" panose="00000400000000000000" pitchFamily="2" charset="0"/>
            </a:endParaRPr>
          </a:p>
        </p:txBody>
      </p:sp>
      <p:pic>
        <p:nvPicPr>
          <p:cNvPr id="3076" name="Picture 4" descr="Resultado de imagen de CARTOON DAYS OF THE W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79"/>
            <a:ext cx="7776864" cy="41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61186" y="5750004"/>
            <a:ext cx="6872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Escolar1" panose="00000400000000000000" pitchFamily="2" charset="0"/>
                <a:hlinkClick r:id="rId2"/>
              </a:rPr>
              <a:t>https://www.youtube.com/watch?v=mXMofxtDPUQ</a:t>
            </a:r>
            <a:endParaRPr lang="es-ES" sz="2400" dirty="0" smtClean="0">
              <a:latin typeface="Escolar1" panose="00000400000000000000" pitchFamily="2" charset="0"/>
            </a:endParaRPr>
          </a:p>
          <a:p>
            <a:endParaRPr lang="es-ES" dirty="0">
              <a:latin typeface="Escolar1" panose="000004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81" y="2434743"/>
            <a:ext cx="5465862" cy="30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52" y="1447473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64" y="1492834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834760" y="1401998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66" y="1466117"/>
            <a:ext cx="1033366" cy="7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de NUMERO 1 ANIMA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0"/>
            <a:ext cx="2758248" cy="21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339752" y="47667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1. I LEARN DAYS OF THE WEEK</a:t>
            </a:r>
            <a:endParaRPr lang="es-ES" sz="44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52" y="1447473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64" y="1492834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834760" y="1401998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66" y="1466117"/>
            <a:ext cx="1033366" cy="7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NUMERO 1 ANIM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0"/>
            <a:ext cx="2758248" cy="21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9752" y="47667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1. I LEARN DAYS OF THE WEEK</a:t>
            </a:r>
            <a:endParaRPr lang="es-ES" sz="4400" dirty="0">
              <a:latin typeface="Escolar1" panose="000004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2690336"/>
            <a:ext cx="8352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GAMES</a:t>
            </a:r>
          </a:p>
          <a:p>
            <a:pPr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- Listen and </a:t>
            </a:r>
            <a:r>
              <a:rPr lang="es-ES" altLang="es-ES" sz="2800" dirty="0" err="1" smtClean="0">
                <a:latin typeface="Escolar1" pitchFamily="2" charset="0"/>
              </a:rPr>
              <a:t>point</a:t>
            </a:r>
            <a:r>
              <a:rPr lang="es-ES" altLang="es-ES" sz="2800" dirty="0" smtClean="0">
                <a:latin typeface="Escolar1" pitchFamily="2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- Listen and </a:t>
            </a:r>
            <a:r>
              <a:rPr lang="es-ES" altLang="es-ES" sz="2800" dirty="0" err="1" smtClean="0">
                <a:latin typeface="Escolar1" pitchFamily="2" charset="0"/>
              </a:rPr>
              <a:t>repeat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with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different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voices</a:t>
            </a:r>
            <a:r>
              <a:rPr lang="es-ES" altLang="es-ES" sz="2800" dirty="0" smtClean="0">
                <a:latin typeface="Escolar1" pitchFamily="2" charset="0"/>
              </a:rPr>
              <a:t> and </a:t>
            </a:r>
            <a:r>
              <a:rPr lang="es-ES" altLang="es-ES" sz="2800" dirty="0" err="1" smtClean="0">
                <a:latin typeface="Escolar1" pitchFamily="2" charset="0"/>
              </a:rPr>
              <a:t>rhythms</a:t>
            </a:r>
            <a:r>
              <a:rPr lang="es-ES" altLang="es-ES" sz="2800" dirty="0" smtClean="0">
                <a:latin typeface="Escolar1" pitchFamily="2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(Mr. </a:t>
            </a:r>
            <a:r>
              <a:rPr lang="es-ES" altLang="es-ES" sz="2800" dirty="0" err="1" smtClean="0">
                <a:latin typeface="Escolar1" pitchFamily="2" charset="0"/>
              </a:rPr>
              <a:t>Sock</a:t>
            </a:r>
            <a:r>
              <a:rPr lang="es-ES" altLang="es-ES" sz="2800" dirty="0" smtClean="0">
                <a:latin typeface="Escolar1" pitchFamily="2" charset="0"/>
              </a:rPr>
              <a:t>, </a:t>
            </a:r>
            <a:r>
              <a:rPr lang="es-ES" altLang="es-ES" sz="2800" dirty="0" err="1" smtClean="0">
                <a:latin typeface="Escolar1" pitchFamily="2" charset="0"/>
              </a:rPr>
              <a:t>the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Class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mascot</a:t>
            </a:r>
            <a:r>
              <a:rPr lang="es-ES" altLang="es-ES" sz="2800" dirty="0" smtClean="0">
                <a:latin typeface="Escolar1" pitchFamily="2" charset="0"/>
              </a:rPr>
              <a:t>) </a:t>
            </a:r>
            <a:r>
              <a:rPr lang="es-ES" altLang="es-ES" sz="1200" dirty="0" smtClean="0">
                <a:latin typeface="Escolar1" pitchFamily="2" charset="0"/>
              </a:rPr>
              <a:t>***</a:t>
            </a:r>
            <a:r>
              <a:rPr lang="es-ES" altLang="es-ES" sz="1200" b="1" dirty="0" smtClean="0">
                <a:latin typeface="Escolar1" pitchFamily="2" charset="0"/>
              </a:rPr>
              <a:t>(WE AGREE A GESTURE FOR EACH WORD)</a:t>
            </a:r>
            <a:endParaRPr lang="es-ES" altLang="es-ES" sz="2800" dirty="0" smtClean="0">
              <a:latin typeface="Escolar1" pitchFamily="2" charset="0"/>
            </a:endParaRPr>
          </a:p>
          <a:p>
            <a:pPr>
              <a:spcBef>
                <a:spcPct val="0"/>
              </a:spcBef>
            </a:pPr>
            <a:r>
              <a:rPr lang="es-ES" altLang="es-ES" sz="2800" b="1" dirty="0" smtClean="0">
                <a:latin typeface="Escolar1" pitchFamily="2" charset="0"/>
              </a:rPr>
              <a:t>- </a:t>
            </a:r>
            <a:r>
              <a:rPr lang="es-ES" altLang="es-ES" sz="2800" dirty="0" smtClean="0">
                <a:latin typeface="Escolar1" pitchFamily="2" charset="0"/>
              </a:rPr>
              <a:t>Listen and stand up. </a:t>
            </a:r>
            <a:r>
              <a:rPr lang="es-ES" altLang="es-ES" sz="1200" dirty="0" smtClean="0">
                <a:latin typeface="Escolar1" pitchFamily="2" charset="0"/>
              </a:rPr>
              <a:t>***</a:t>
            </a:r>
            <a:r>
              <a:rPr lang="es-ES" altLang="es-ES" sz="1200" b="1" dirty="0" smtClean="0">
                <a:latin typeface="Escolar1" pitchFamily="2" charset="0"/>
              </a:rPr>
              <a:t>(WE </a:t>
            </a:r>
            <a:r>
              <a:rPr lang="en-US" sz="1200" b="1" i="1" dirty="0" smtClean="0">
                <a:latin typeface="Escolar1" panose="00000400000000000000" pitchFamily="2" charset="0"/>
              </a:rPr>
              <a:t>ASSIGN EACH STUDENT A DAY OF THE WEEK, IF WE SAY HIS/HERS, S/HEMUST STAND UP</a:t>
            </a:r>
            <a:r>
              <a:rPr lang="es-ES" altLang="es-ES" sz="1200" b="1" dirty="0" smtClean="0">
                <a:latin typeface="Escolar1" pitchFamily="2" charset="0"/>
              </a:rPr>
              <a:t>)</a:t>
            </a:r>
            <a:endParaRPr lang="es-ES" altLang="es-ES" sz="700" b="1" dirty="0" smtClean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9033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s-ES" altLang="es-ES" sz="2800" dirty="0" smtClean="0">
              <a:latin typeface="Escolar1" pitchFamily="2" charset="0"/>
            </a:endParaRPr>
          </a:p>
          <a:p>
            <a:pPr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GAMES</a:t>
            </a: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s-ES" altLang="es-ES" sz="2800" dirty="0" err="1" smtClean="0">
                <a:latin typeface="Escolar1" pitchFamily="2" charset="0"/>
              </a:rPr>
              <a:t>Whisper</a:t>
            </a:r>
            <a:r>
              <a:rPr lang="es-ES" altLang="es-ES" sz="2800" dirty="0" smtClean="0">
                <a:latin typeface="Escolar1" pitchFamily="2" charset="0"/>
              </a:rPr>
              <a:t> and </a:t>
            </a:r>
            <a:r>
              <a:rPr lang="es-ES" altLang="es-ES" sz="2800" dirty="0" err="1" smtClean="0">
                <a:latin typeface="Escolar1" pitchFamily="2" charset="0"/>
              </a:rPr>
              <a:t>touch</a:t>
            </a:r>
            <a:r>
              <a:rPr lang="es-ES" altLang="es-ES" sz="2800" dirty="0" smtClean="0">
                <a:latin typeface="Escolar1" pitchFamily="2" charset="0"/>
              </a:rPr>
              <a:t>.</a:t>
            </a: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s-ES" altLang="es-ES" sz="2800" dirty="0" err="1" smtClean="0">
                <a:latin typeface="Escolar1" pitchFamily="2" charset="0"/>
              </a:rPr>
              <a:t>What’s</a:t>
            </a:r>
            <a:r>
              <a:rPr lang="es-ES" altLang="es-ES" sz="2800" dirty="0" smtClean="0">
                <a:latin typeface="Escolar1" pitchFamily="2" charset="0"/>
              </a:rPr>
              <a:t> up? (¿Qué tengo en el coco?)</a:t>
            </a:r>
          </a:p>
          <a:p>
            <a:pPr>
              <a:spcBef>
                <a:spcPct val="0"/>
              </a:spcBef>
            </a:pPr>
            <a:endParaRPr lang="es-ES" altLang="es-ES" sz="2800" dirty="0" smtClean="0">
              <a:latin typeface="Escolar1" pitchFamily="2" charset="0"/>
            </a:endParaRPr>
          </a:p>
          <a:p>
            <a:pPr>
              <a:spcBef>
                <a:spcPct val="0"/>
              </a:spcBef>
            </a:pPr>
            <a:endParaRPr lang="es-ES" altLang="es-ES" sz="2800" dirty="0">
              <a:latin typeface="Escolar1" pitchFamily="2" charset="0"/>
            </a:endParaRPr>
          </a:p>
          <a:p>
            <a:pPr>
              <a:spcBef>
                <a:spcPct val="0"/>
              </a:spcBef>
            </a:pPr>
            <a:endParaRPr lang="es-ES" altLang="es-ES" sz="2800" dirty="0" smtClean="0">
              <a:latin typeface="Escolar1" pitchFamily="2" charset="0"/>
            </a:endParaRPr>
          </a:p>
          <a:p>
            <a:pPr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- Cross </a:t>
            </a:r>
            <a:r>
              <a:rPr lang="es-ES" altLang="es-ES" sz="2800" dirty="0" err="1" smtClean="0">
                <a:latin typeface="Escolar1" pitchFamily="2" charset="0"/>
              </a:rPr>
              <a:t>the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river</a:t>
            </a:r>
            <a:r>
              <a:rPr lang="es-ES" altLang="es-ES" sz="2800" dirty="0" smtClean="0">
                <a:latin typeface="Escolar1" pitchFamily="2" charset="0"/>
              </a:rPr>
              <a:t>.</a:t>
            </a:r>
            <a:endParaRPr lang="es-ES" altLang="es-ES" sz="2800" dirty="0">
              <a:latin typeface="Escolar1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1" y="2306298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53" y="2351659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32946" y="2296158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55" y="2324942"/>
            <a:ext cx="1033366" cy="7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NUMERO 1 ANIM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0"/>
            <a:ext cx="2758248" cy="21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339752" y="47667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1. I LEARN DAYS OF THE WEEK</a:t>
            </a:r>
            <a:endParaRPr lang="es-ES" sz="4400" dirty="0">
              <a:latin typeface="Escolar1" panose="00000400000000000000" pitchFamily="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62313" y="4750937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6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06" b="95152" l="43750" r="78000">
                        <a14:foregroundMark x1="63667" y1="35879" x2="63667" y2="35879"/>
                        <a14:backgroundMark x1="15167" y1="23758" x2="86833" y2="23758"/>
                        <a14:backgroundMark x1="70250" y1="36606" x2="80750" y2="31879"/>
                        <a14:backgroundMark x1="69167" y1="31879" x2="78000" y2="31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41" y="4512504"/>
            <a:ext cx="1493512" cy="10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1" y="4802873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65089" y="4779802"/>
            <a:ext cx="1001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NUMBERED HEADS TOGETHER</a:t>
            </a:r>
            <a:endParaRPr lang="es-ES" sz="14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09" y="2348880"/>
            <a:ext cx="4950075" cy="342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sultado de imagen de NUMERO 1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0"/>
            <a:ext cx="2758248" cy="21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339752" y="47667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1. I LEARN DAYS OF THE WEEK</a:t>
            </a:r>
            <a:endParaRPr lang="es-ES" sz="4400" dirty="0">
              <a:latin typeface="Escolar1" panose="00000400000000000000" pitchFamily="2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458509" y="1372272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54" y="1413976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43608" y="5753634"/>
            <a:ext cx="7408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Escolar1" panose="00000400000000000000" pitchFamily="2" charset="0"/>
                <a:hlinkClick r:id="rId6"/>
              </a:rPr>
              <a:t>https://www.eslgamesplus.com/days-of-the-week-esl-vocabulary-game/</a:t>
            </a:r>
            <a:endParaRPr lang="es-ES" sz="2400" dirty="0" smtClean="0">
              <a:latin typeface="Escolar1" panose="00000400000000000000" pitchFamily="2" charset="0"/>
            </a:endParaRPr>
          </a:p>
          <a:p>
            <a:endParaRPr lang="es-ES" sz="2400" dirty="0">
              <a:latin typeface="Escolar1" panose="000004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59832" y="1397118"/>
            <a:ext cx="1001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NUMBERED HEADS TOGETHER</a:t>
            </a:r>
            <a:endParaRPr lang="es-ES" sz="1400" dirty="0">
              <a:latin typeface="Escolar1" panose="00000400000000000000" pitchFamily="2" charset="0"/>
            </a:endParaRPr>
          </a:p>
        </p:txBody>
      </p:sp>
      <p:pic>
        <p:nvPicPr>
          <p:cNvPr id="10" name="Picture 6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82" b="89697" l="10000" r="86583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31" y="1444719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de NUMERO 1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32"/>
            <a:ext cx="2758248" cy="21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53010" y="49280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1. I LEARN DAYS OF THE WEEK</a:t>
            </a:r>
            <a:endParaRPr lang="es-ES" sz="4400" dirty="0">
              <a:latin typeface="Escolar1" panose="00000400000000000000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471767" y="1388404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6" b="96811" l="1751" r="96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3" y="1327856"/>
            <a:ext cx="747325" cy="8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82" b="89697" l="10000" r="86583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31" y="1444719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mamaslearningcorner.com/wp-content/uploads/2016/05/Day-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81" y="2265904"/>
            <a:ext cx="58293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059832" y="1495314"/>
            <a:ext cx="100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ONE FOR ALL</a:t>
            </a:r>
            <a:endParaRPr lang="es-ES" sz="14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53010" y="49280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Escolar1" panose="00000400000000000000" pitchFamily="2" charset="0"/>
              </a:rPr>
              <a:t> 2. I LEARN MONTHS</a:t>
            </a:r>
            <a:endParaRPr lang="es-ES" sz="4400" dirty="0">
              <a:latin typeface="Escolar1" panose="00000400000000000000" pitchFamily="2" charset="0"/>
            </a:endParaRPr>
          </a:p>
        </p:txBody>
      </p:sp>
      <p:pic>
        <p:nvPicPr>
          <p:cNvPr id="7170" name="Picture 2" descr="Resultado de imagen de NUMERO 2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68928"/>
            <a:ext cx="2210900" cy="17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de MONTH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72460"/>
            <a:ext cx="5929986" cy="471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79712" y="1572460"/>
            <a:ext cx="5929986" cy="47143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195736" y="3197484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JANUARY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5896" y="3197484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FEBRUARY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76056" y="3201409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MARCH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16216" y="3212976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APRIL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95736" y="4653136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MAY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35896" y="4657647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JUNE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76056" y="4653136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JULY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666447" y="4476594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AUGUST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23728" y="6021288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SEPTEMBER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63888" y="6021288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OCTOBER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76056" y="6013017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NOVEMBER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588224" y="6013017"/>
            <a:ext cx="122413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DECEMBER</a:t>
            </a:r>
            <a:endParaRPr lang="es-ES" b="1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393</Words>
  <Application>Microsoft Office PowerPoint</Application>
  <PresentationFormat>Presentación en pantalla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Rosendo Cabello</dc:creator>
  <cp:lastModifiedBy>Miriam Rosendo Cabello</cp:lastModifiedBy>
  <cp:revision>22</cp:revision>
  <dcterms:created xsi:type="dcterms:W3CDTF">2018-02-26T18:36:56Z</dcterms:created>
  <dcterms:modified xsi:type="dcterms:W3CDTF">2018-03-11T13:36:55Z</dcterms:modified>
</cp:coreProperties>
</file>