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94"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5" r:id="rId41"/>
    <p:sldId id="296" r:id="rId4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2094" y="-4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88468771"/>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Texto del título</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13" name="Shape 1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Texto del título</a:t>
            </a:r>
          </a:p>
        </p:txBody>
      </p:sp>
      <p:sp>
        <p:nvSpPr>
          <p:cNvPr id="93" name="Shape 93"/>
          <p:cNvSpPr>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94" name="Shape 9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Texto del título</a:t>
            </a:r>
          </a:p>
        </p:txBody>
      </p:sp>
      <p:sp>
        <p:nvSpPr>
          <p:cNvPr id="102" name="Shape 102"/>
          <p:cNvSpPr>
            <a:spLocks noGrp="1"/>
          </p:cNvSpPr>
          <p:nvPr>
            <p:ph type="body" idx="1"/>
          </p:nvPr>
        </p:nvSpPr>
        <p:spPr>
          <a:xfrm>
            <a:off x="457200" y="274638"/>
            <a:ext cx="6019800" cy="5851526"/>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03" name="Shape 10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Texto del título</a:t>
            </a:r>
          </a:p>
        </p:txBody>
      </p:sp>
      <p:sp>
        <p:nvSpPr>
          <p:cNvPr id="21" name="Shape 21"/>
          <p:cNvSpPr>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2" name="Shape 22"/>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Texto del título</a:t>
            </a:r>
          </a:p>
        </p:txBody>
      </p:sp>
      <p:sp>
        <p:nvSpPr>
          <p:cNvPr id="30" name="Shape 30"/>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31" name="Shape 3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Texto del título</a:t>
            </a:r>
          </a:p>
        </p:txBody>
      </p:sp>
      <p:sp>
        <p:nvSpPr>
          <p:cNvPr id="39" name="Shape 3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Nivel de texto 1</a:t>
            </a:r>
          </a:p>
          <a:p>
            <a:pPr lvl="1"/>
            <a:r>
              <a:t>Nivel de texto 2</a:t>
            </a:r>
          </a:p>
          <a:p>
            <a:pPr lvl="2"/>
            <a:r>
              <a:t>Nivel de texto 3</a:t>
            </a:r>
          </a:p>
          <a:p>
            <a:pPr lvl="3"/>
            <a:r>
              <a:t>Nivel de texto 4</a:t>
            </a:r>
          </a:p>
          <a:p>
            <a:pPr lvl="4"/>
            <a:r>
              <a:t>Nivel de texto 5</a:t>
            </a:r>
          </a:p>
        </p:txBody>
      </p:sp>
      <p:sp>
        <p:nvSpPr>
          <p:cNvPr id="40" name="Shape 4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Texto del título</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Nivel de texto 1</a:t>
            </a:r>
          </a:p>
          <a:p>
            <a:pPr lvl="1"/>
            <a:r>
              <a:t>Nivel de texto 2</a:t>
            </a:r>
          </a:p>
          <a:p>
            <a:pPr lvl="2"/>
            <a:r>
              <a:t>Nivel de texto 3</a:t>
            </a:r>
          </a:p>
          <a:p>
            <a:pPr lvl="3"/>
            <a:r>
              <a:t>Nivel de texto 4</a:t>
            </a:r>
          </a:p>
          <a:p>
            <a:pPr lvl="4"/>
            <a:r>
              <a:t>Nivel de texto 5</a:t>
            </a:r>
          </a:p>
        </p:txBody>
      </p:sp>
      <p:sp>
        <p:nvSpPr>
          <p:cNvPr id="49" name="Shape 49"/>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ólo el título">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Texto del título</a:t>
            </a:r>
          </a:p>
        </p:txBody>
      </p:sp>
      <p:sp>
        <p:nvSpPr>
          <p:cNvPr id="58" name="Shape 5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4" cy="1162050"/>
          </a:xfrm>
          <a:prstGeom prst="rect">
            <a:avLst/>
          </a:prstGeom>
        </p:spPr>
        <p:txBody>
          <a:bodyPr anchor="b"/>
          <a:lstStyle>
            <a:lvl1pPr algn="l">
              <a:defRPr sz="2000" b="1"/>
            </a:lvl1pPr>
          </a:lstStyle>
          <a:p>
            <a:r>
              <a:t>Texto del título</a:t>
            </a:r>
          </a:p>
        </p:txBody>
      </p:sp>
      <p:sp>
        <p:nvSpPr>
          <p:cNvPr id="73" name="Shape 73"/>
          <p:cNvSpPr>
            <a:spLocks noGrp="1"/>
          </p:cNvSpPr>
          <p:nvPr>
            <p:ph type="body" idx="1"/>
          </p:nvPr>
        </p:nvSpPr>
        <p:spPr>
          <a:xfrm>
            <a:off x="3575050" y="273050"/>
            <a:ext cx="5111750" cy="5853113"/>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74" name="Shape 74"/>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1" cy="566738"/>
          </a:xfrm>
          <a:prstGeom prst="rect">
            <a:avLst/>
          </a:prstGeom>
        </p:spPr>
        <p:txBody>
          <a:bodyPr anchor="b"/>
          <a:lstStyle>
            <a:lvl1pPr algn="l">
              <a:defRPr sz="2000" b="1"/>
            </a:lvl1pPr>
          </a:lstStyle>
          <a:p>
            <a:r>
              <a:t>Texto del título</a:t>
            </a:r>
          </a:p>
        </p:txBody>
      </p:sp>
      <p:sp>
        <p:nvSpPr>
          <p:cNvPr id="83" name="Shape 83"/>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Nivel de texto 1</a:t>
            </a:r>
          </a:p>
          <a:p>
            <a:pPr lvl="1"/>
            <a:r>
              <a:t>Nivel de texto 2</a:t>
            </a:r>
          </a:p>
          <a:p>
            <a:pPr lvl="2"/>
            <a:r>
              <a:t>Nivel de texto 3</a:t>
            </a:r>
          </a:p>
          <a:p>
            <a:pPr lvl="3"/>
            <a:r>
              <a:t>Nivel de texto 4</a:t>
            </a:r>
          </a:p>
          <a:p>
            <a:pPr lvl="4"/>
            <a:r>
              <a:t>Nivel de texto 5</a:t>
            </a:r>
          </a:p>
        </p:txBody>
      </p:sp>
      <p:sp>
        <p:nvSpPr>
          <p:cNvPr id="85" name="Shape 8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Texto del título</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Shape 4"/>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rinconeducativo.org/contenidoextra/radiacio/2radiaciones_ionizantes_y_no_ionizantes.html#IONIZANTE14M"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rinconeducativo.org/contenidoextra/radiacio/2radiaciones_ionizantes_y_no_ionizantes.html#NOIONIZA14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ctrTitle"/>
          </p:nvPr>
        </p:nvSpPr>
        <p:spPr>
          <a:prstGeom prst="rect">
            <a:avLst/>
          </a:prstGeom>
        </p:spPr>
        <p:txBody>
          <a:bodyPr/>
          <a:lstStyle>
            <a:lvl1pPr>
              <a:defRPr>
                <a:solidFill>
                  <a:srgbClr val="FBA52C"/>
                </a:solidFill>
              </a:defRPr>
            </a:lvl1pPr>
          </a:lstStyle>
          <a:p>
            <a:r>
              <a:t>PORTADA GENERAL DEL TRABAJO</a:t>
            </a:r>
          </a:p>
        </p:txBody>
      </p:sp>
      <p:sp>
        <p:nvSpPr>
          <p:cNvPr id="113" name="Shape 113"/>
          <p:cNvSpPr>
            <a:spLocks noGrp="1"/>
          </p:cNvSpPr>
          <p:nvPr>
            <p:ph type="subTitle" sz="quarter" idx="1"/>
          </p:nvPr>
        </p:nvSpPr>
        <p:spPr>
          <a:prstGeom prst="rect">
            <a:avLst/>
          </a:prstGeom>
        </p:spPr>
        <p:txBody>
          <a:bodyPr/>
          <a:lstStyle>
            <a:lvl1pPr>
              <a:defRPr>
                <a:solidFill>
                  <a:srgbClr val="ECA132"/>
                </a:solidFill>
              </a:defRPr>
            </a:lvl1pPr>
          </a:lstStyle>
          <a:p>
            <a:r>
              <a:t>TÍTULO????</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image2.png"/>
          <p:cNvPicPr>
            <a:picLocks noChangeAspect="1"/>
          </p:cNvPicPr>
          <p:nvPr/>
        </p:nvPicPr>
        <p:blipFill>
          <a:blip r:embed="rId2">
            <a:extLst/>
          </a:blip>
          <a:stretch>
            <a:fillRect/>
          </a:stretch>
        </p:blipFill>
        <p:spPr>
          <a:xfrm>
            <a:off x="1" y="0"/>
            <a:ext cx="9144001" cy="6858000"/>
          </a:xfrm>
          <a:prstGeom prst="rect">
            <a:avLst/>
          </a:prstGeom>
          <a:ln w="12700">
            <a:miter lim="400000"/>
          </a:ln>
        </p:spPr>
      </p:pic>
      <p:sp>
        <p:nvSpPr>
          <p:cNvPr id="161" name="Shape 161"/>
          <p:cNvSpPr/>
          <p:nvPr/>
        </p:nvSpPr>
        <p:spPr>
          <a:xfrm>
            <a:off x="-53975" y="549275"/>
            <a:ext cx="9197975"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3200" b="1">
                <a:solidFill>
                  <a:srgbClr val="3333FF"/>
                </a:solidFill>
              </a:defRPr>
            </a:pPr>
            <a:r>
              <a:rPr dirty="0" err="1"/>
              <a:t>Propiedades</a:t>
            </a:r>
            <a:r>
              <a:rPr dirty="0"/>
              <a:t> de las </a:t>
            </a:r>
            <a:r>
              <a:rPr dirty="0" err="1"/>
              <a:t>radiaciones</a:t>
            </a:r>
            <a:r>
              <a:rPr dirty="0"/>
              <a:t> </a:t>
            </a:r>
            <a:r>
              <a:rPr dirty="0" err="1" smtClean="0"/>
              <a:t>electromagnéticas</a:t>
            </a:r>
            <a:endParaRPr dirty="0">
              <a:solidFill>
                <a:schemeClr val="accent6"/>
              </a:solidFill>
            </a:endParaRPr>
          </a:p>
        </p:txBody>
      </p:sp>
      <p:sp>
        <p:nvSpPr>
          <p:cNvPr id="162" name="Shape 162"/>
          <p:cNvSpPr/>
          <p:nvPr/>
        </p:nvSpPr>
        <p:spPr>
          <a:xfrm>
            <a:off x="872988" y="2132856"/>
            <a:ext cx="7344048" cy="22467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indent="-342900">
              <a:buSzPct val="100000"/>
              <a:buFont typeface="Wingdings"/>
              <a:buChar char="❑"/>
              <a:defRPr sz="2400" b="1"/>
            </a:pPr>
            <a:r>
              <a:rPr dirty="0"/>
              <a:t>  </a:t>
            </a:r>
            <a:r>
              <a:rPr sz="2800" dirty="0"/>
              <a:t>No </a:t>
            </a:r>
            <a:r>
              <a:rPr sz="2800" dirty="0" err="1"/>
              <a:t>tienen</a:t>
            </a:r>
            <a:r>
              <a:rPr sz="2800" dirty="0"/>
              <a:t> </a:t>
            </a:r>
            <a:r>
              <a:rPr sz="2800" dirty="0" smtClean="0"/>
              <a:t>masa</a:t>
            </a:r>
            <a:endParaRPr dirty="0">
              <a:latin typeface="Times New Roman"/>
              <a:ea typeface="Times New Roman"/>
              <a:cs typeface="Times New Roman"/>
              <a:sym typeface="Times New Roman"/>
            </a:endParaRPr>
          </a:p>
          <a:p>
            <a:pPr marL="457200" indent="-457200">
              <a:buSzPct val="100000"/>
              <a:buFont typeface="Wingdings"/>
              <a:buChar char="❑"/>
              <a:defRPr sz="2800" b="1"/>
            </a:pPr>
            <a:r>
              <a:rPr dirty="0"/>
              <a:t>  No </a:t>
            </a:r>
            <a:r>
              <a:rPr dirty="0" err="1"/>
              <a:t>tienen</a:t>
            </a:r>
            <a:r>
              <a:rPr dirty="0"/>
              <a:t> </a:t>
            </a:r>
            <a:r>
              <a:rPr dirty="0" err="1"/>
              <a:t>carga</a:t>
            </a:r>
            <a:r>
              <a:rPr dirty="0"/>
              <a:t> </a:t>
            </a:r>
            <a:r>
              <a:rPr dirty="0" err="1"/>
              <a:t>eléctrica</a:t>
            </a:r>
            <a:endParaRPr dirty="0"/>
          </a:p>
          <a:p>
            <a:pPr marL="457200" indent="-457200">
              <a:buSzPct val="100000"/>
              <a:buFont typeface="Wingdings"/>
              <a:buChar char="❑"/>
              <a:defRPr sz="2800" b="1"/>
            </a:pPr>
            <a:r>
              <a:rPr dirty="0"/>
              <a:t>  </a:t>
            </a:r>
            <a:r>
              <a:rPr dirty="0" err="1"/>
              <a:t>Viajan</a:t>
            </a:r>
            <a:r>
              <a:rPr dirty="0"/>
              <a:t> a la </a:t>
            </a:r>
            <a:r>
              <a:rPr dirty="0" err="1"/>
              <a:t>velocidad</a:t>
            </a:r>
            <a:r>
              <a:rPr dirty="0"/>
              <a:t> de la luz</a:t>
            </a:r>
          </a:p>
          <a:p>
            <a:pPr marL="457200" indent="-457200">
              <a:buSzPct val="100000"/>
              <a:buFont typeface="Wingdings"/>
              <a:buChar char="❑"/>
              <a:defRPr sz="2800" b="1"/>
            </a:pPr>
            <a:r>
              <a:rPr dirty="0"/>
              <a:t>  </a:t>
            </a:r>
            <a:r>
              <a:rPr dirty="0" err="1"/>
              <a:t>Tienen</a:t>
            </a:r>
            <a:r>
              <a:rPr dirty="0"/>
              <a:t> </a:t>
            </a:r>
            <a:r>
              <a:rPr dirty="0" err="1"/>
              <a:t>energías</a:t>
            </a:r>
            <a:r>
              <a:rPr dirty="0"/>
              <a:t> </a:t>
            </a:r>
            <a:r>
              <a:rPr dirty="0" err="1"/>
              <a:t>diferentes</a:t>
            </a:r>
            <a:r>
              <a:rPr dirty="0"/>
              <a:t> y </a:t>
            </a:r>
            <a:r>
              <a:rPr dirty="0" err="1"/>
              <a:t>mensurables</a:t>
            </a:r>
            <a:r>
              <a:rPr dirty="0"/>
              <a:t> (</a:t>
            </a:r>
            <a:r>
              <a:rPr dirty="0" err="1"/>
              <a:t>frecuencias</a:t>
            </a:r>
            <a:r>
              <a:rPr dirty="0"/>
              <a:t> y </a:t>
            </a:r>
            <a:r>
              <a:rPr dirty="0" err="1"/>
              <a:t>longitud</a:t>
            </a:r>
            <a:r>
              <a:rPr dirty="0"/>
              <a:t> de </a:t>
            </a:r>
            <a:r>
              <a:rPr dirty="0" err="1"/>
              <a:t>onda</a:t>
            </a:r>
            <a:r>
              <a:rPr dirty="0"/>
              <a:t>) </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age2.png"/>
          <p:cNvPicPr>
            <a:picLocks noChangeAspect="1"/>
          </p:cNvPicPr>
          <p:nvPr/>
        </p:nvPicPr>
        <p:blipFill>
          <a:blip r:embed="rId2">
            <a:extLst/>
          </a:blip>
          <a:stretch>
            <a:fillRect/>
          </a:stretch>
        </p:blipFill>
        <p:spPr>
          <a:xfrm>
            <a:off x="1" y="0"/>
            <a:ext cx="9144001" cy="6858000"/>
          </a:xfrm>
          <a:prstGeom prst="rect">
            <a:avLst/>
          </a:prstGeom>
          <a:ln w="12700">
            <a:miter lim="400000"/>
          </a:ln>
        </p:spPr>
      </p:pic>
      <p:sp>
        <p:nvSpPr>
          <p:cNvPr id="165" name="Shape 165"/>
          <p:cNvSpPr/>
          <p:nvPr/>
        </p:nvSpPr>
        <p:spPr>
          <a:xfrm>
            <a:off x="304800" y="733300"/>
            <a:ext cx="8382000" cy="2225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b="1"/>
            </a:pPr>
            <a:r>
              <a:t>Las </a:t>
            </a:r>
            <a:r>
              <a:rPr>
                <a:solidFill>
                  <a:srgbClr val="3333FF"/>
                </a:solidFill>
              </a:rPr>
              <a:t>ondas electromagnéticas </a:t>
            </a:r>
            <a:r>
              <a:t>consisten en la propagación de una doble vibración: de un campo eléctrico (E) y de un campo magnético (H). Estas 2 vibraciones están en fase, tienen direcciones perpendiculares, y se propagan en el vacío a una velocidad de 300.000 km/s según una dirección perpendicular a los planos de vibración</a:t>
            </a:r>
          </a:p>
        </p:txBody>
      </p:sp>
      <p:pic>
        <p:nvPicPr>
          <p:cNvPr id="166" name="image7.jpg" descr="espectrohewitt"/>
          <p:cNvPicPr>
            <a:picLocks noChangeAspect="1"/>
          </p:cNvPicPr>
          <p:nvPr/>
        </p:nvPicPr>
        <p:blipFill>
          <a:blip r:embed="rId3">
            <a:extLst/>
          </a:blip>
          <a:stretch>
            <a:fillRect/>
          </a:stretch>
        </p:blipFill>
        <p:spPr>
          <a:xfrm>
            <a:off x="-28575" y="3697882"/>
            <a:ext cx="9172575" cy="2611438"/>
          </a:xfrm>
          <a:prstGeom prst="rect">
            <a:avLst/>
          </a:prstGeom>
          <a:ln w="12700">
            <a:miter lim="400000"/>
          </a:ln>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png"/>
          <p:cNvPicPr>
            <a:picLocks noChangeAspect="1"/>
          </p:cNvPicPr>
          <p:nvPr/>
        </p:nvPicPr>
        <p:blipFill>
          <a:blip r:embed="rId2">
            <a:extLst/>
          </a:blip>
          <a:stretch>
            <a:fillRect/>
          </a:stretch>
        </p:blipFill>
        <p:spPr>
          <a:xfrm>
            <a:off x="1" y="0"/>
            <a:ext cx="9144001" cy="6858000"/>
          </a:xfrm>
          <a:prstGeom prst="rect">
            <a:avLst/>
          </a:prstGeom>
          <a:ln w="12700">
            <a:miter lim="400000"/>
          </a:ln>
        </p:spPr>
      </p:pic>
      <p:sp>
        <p:nvSpPr>
          <p:cNvPr id="3" name="2 CuadroTexto"/>
          <p:cNvSpPr txBox="1"/>
          <p:nvPr/>
        </p:nvSpPr>
        <p:spPr>
          <a:xfrm>
            <a:off x="395537" y="404664"/>
            <a:ext cx="8352928"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2000" b="1" i="0" u="none" strike="noStrike" cap="none" spc="0" normalizeH="0" baseline="0" dirty="0" smtClean="0">
                <a:ln>
                  <a:noFill/>
                </a:ln>
                <a:solidFill>
                  <a:srgbClr val="0033CC"/>
                </a:solidFill>
                <a:effectLst/>
                <a:uFillTx/>
                <a:sym typeface="Calibri"/>
              </a:rPr>
              <a:t>Clasificación de las radiaciones electromagnéticas</a:t>
            </a:r>
            <a:r>
              <a:rPr lang="es-ES" sz="2000" b="1" dirty="0" smtClean="0">
                <a:solidFill>
                  <a:srgbClr val="0033CC"/>
                </a:solidFill>
              </a:rPr>
              <a:t> en función de su </a:t>
            </a:r>
            <a:r>
              <a:rPr lang="es-ES" sz="2000" b="1" dirty="0" err="1" smtClean="0">
                <a:solidFill>
                  <a:srgbClr val="0033CC"/>
                </a:solidFill>
              </a:rPr>
              <a:t>energia</a:t>
            </a:r>
            <a:r>
              <a:rPr lang="es-ES" sz="2000" b="1" dirty="0" smtClean="0">
                <a:solidFill>
                  <a:srgbClr val="0033CC"/>
                </a:solidFill>
              </a:rPr>
              <a:t>.</a:t>
            </a:r>
            <a:endParaRPr kumimoji="0" lang="es-ES" sz="2000" b="1" i="0" u="none" strike="noStrike" cap="none" spc="0" normalizeH="0" baseline="0" dirty="0">
              <a:ln>
                <a:noFill/>
              </a:ln>
              <a:solidFill>
                <a:srgbClr val="0033CC"/>
              </a:solidFill>
              <a:effectLst/>
              <a:uFillTx/>
              <a:sym typeface="Calibri"/>
            </a:endParaRPr>
          </a:p>
        </p:txBody>
      </p:sp>
      <p:sp>
        <p:nvSpPr>
          <p:cNvPr id="4" name="3 CuadroTexto"/>
          <p:cNvSpPr txBox="1"/>
          <p:nvPr/>
        </p:nvSpPr>
        <p:spPr>
          <a:xfrm>
            <a:off x="1295637" y="1052736"/>
            <a:ext cx="6552728" cy="2585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b="1" dirty="0">
                <a:hlinkClick r:id="rId3"/>
              </a:rPr>
              <a:t>Radiaciones </a:t>
            </a:r>
            <a:r>
              <a:rPr lang="es-ES" b="1" dirty="0" smtClean="0">
                <a:hlinkClick r:id="rId3"/>
              </a:rPr>
              <a:t>ionizantes</a:t>
            </a:r>
            <a:r>
              <a:rPr lang="es-ES" dirty="0" smtClean="0"/>
              <a:t>: </a:t>
            </a:r>
            <a:r>
              <a:rPr lang="es-ES" dirty="0"/>
              <a:t>Corresponden a las radiaciones de mayor energía (menor longitud de onda) dentro del espectro electromagnético. Tienen energía suficiente como para arrancar electrones de los átomos con los que interaccionan, es decir, para producir ionizaciones</a:t>
            </a:r>
            <a:r>
              <a:rPr lang="es-ES" dirty="0" smtClean="0"/>
              <a:t>.</a:t>
            </a:r>
          </a:p>
          <a:p>
            <a:endParaRPr kumimoji="0" lang="es-ES" sz="1800" b="0" i="0" u="none" strike="noStrike" cap="none" spc="0" normalizeH="0" baseline="0" dirty="0">
              <a:ln>
                <a:noFill/>
              </a:ln>
              <a:solidFill>
                <a:srgbClr val="000000"/>
              </a:solidFill>
              <a:effectLst/>
              <a:uFillTx/>
              <a:latin typeface="+mj-lt"/>
              <a:ea typeface="+mj-ea"/>
              <a:cs typeface="+mj-cs"/>
              <a:sym typeface="Calibri"/>
            </a:endParaRPr>
          </a:p>
          <a:p>
            <a:r>
              <a:rPr lang="es-ES" b="1" dirty="0">
                <a:hlinkClick r:id="rId4"/>
              </a:rPr>
              <a:t>Radiaciones no ionizantes</a:t>
            </a:r>
            <a:r>
              <a:rPr lang="es-ES" b="1" dirty="0"/>
              <a:t>. </a:t>
            </a:r>
            <a:r>
              <a:rPr lang="es-ES" dirty="0"/>
              <a:t>Estas radiaciones no tienen suficiente energía para producir ionizaciones en los átomos con los que interaccionan y de ahí su nombre.</a:t>
            </a:r>
            <a:endParaRPr kumimoji="0" lang="es-ES" sz="1800" b="0" i="0" u="none" strike="noStrike" cap="none" spc="0" normalizeH="0" baseline="0" dirty="0">
              <a:ln>
                <a:noFill/>
              </a:ln>
              <a:solidFill>
                <a:srgbClr val="000000"/>
              </a:solidFill>
              <a:effectLst/>
              <a:uFillTx/>
              <a:latin typeface="+mj-lt"/>
              <a:ea typeface="+mj-ea"/>
              <a:cs typeface="+mj-cs"/>
              <a:sym typeface="Calibri"/>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3889015"/>
            <a:ext cx="6179219" cy="2762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547664" y="6651320"/>
            <a:ext cx="6120680"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sz="1100" dirty="0"/>
              <a:t>http://rinconeducativo.org/contenidoextra/radiacio/1nociones_bsicas_sobre_radiacin.html</a:t>
            </a:r>
            <a:endParaRPr kumimoji="0" lang="es-ES" sz="1100" b="0" i="0" u="none" strike="noStrike" cap="none" spc="0" normalizeH="0" baseline="0" dirty="0">
              <a:ln>
                <a:noFill/>
              </a:ln>
              <a:solidFill>
                <a:srgbClr val="000000"/>
              </a:solidFill>
              <a:effectLst/>
              <a:uFillTx/>
              <a:sym typeface="Calibri"/>
            </a:endParaRPr>
          </a:p>
        </p:txBody>
      </p:sp>
    </p:spTree>
    <p:extLst>
      <p:ext uri="{BB962C8B-B14F-4D97-AF65-F5344CB8AC3E}">
        <p14:creationId xmlns:p14="http://schemas.microsoft.com/office/powerpoint/2010/main" val="410966420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image2.png"/>
          <p:cNvPicPr>
            <a:picLocks noChangeAspect="1"/>
          </p:cNvPicPr>
          <p:nvPr/>
        </p:nvPicPr>
        <p:blipFill>
          <a:blip r:embed="rId2">
            <a:extLst/>
          </a:blip>
          <a:stretch>
            <a:fillRect/>
          </a:stretch>
        </p:blipFill>
        <p:spPr>
          <a:xfrm>
            <a:off x="1" y="0"/>
            <a:ext cx="9144001" cy="6858000"/>
          </a:xfrm>
          <a:prstGeom prst="rect">
            <a:avLst/>
          </a:prstGeom>
          <a:ln w="12700">
            <a:miter lim="400000"/>
          </a:ln>
        </p:spPr>
      </p:pic>
      <p:pic>
        <p:nvPicPr>
          <p:cNvPr id="169" name="image8.jpg" descr="Resultado de imagen de ondas electromagnéticas"/>
          <p:cNvPicPr>
            <a:picLocks noChangeAspect="1"/>
          </p:cNvPicPr>
          <p:nvPr/>
        </p:nvPicPr>
        <p:blipFill>
          <a:blip r:embed="rId3">
            <a:extLst/>
          </a:blip>
          <a:stretch>
            <a:fillRect/>
          </a:stretch>
        </p:blipFill>
        <p:spPr>
          <a:xfrm>
            <a:off x="323527" y="419399"/>
            <a:ext cx="8529857" cy="6112785"/>
          </a:xfrm>
          <a:prstGeom prst="rect">
            <a:avLst/>
          </a:prstGeom>
          <a:ln w="12700">
            <a:miter lim="400000"/>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11.jpg" descr="Resultado de imagen de ESPECTRO ELECTROMAGNÉTICO Y ESPECTRO VISIBLE"/>
          <p:cNvPicPr>
            <a:picLocks noChangeAspect="1"/>
          </p:cNvPicPr>
          <p:nvPr/>
        </p:nvPicPr>
        <p:blipFill>
          <a:blip r:embed="rId2">
            <a:extLst/>
          </a:blip>
          <a:stretch>
            <a:fillRect/>
          </a:stretch>
        </p:blipFill>
        <p:spPr>
          <a:xfrm>
            <a:off x="224207" y="1052736"/>
            <a:ext cx="8843921" cy="5184577"/>
          </a:xfrm>
          <a:prstGeom prst="rect">
            <a:avLst/>
          </a:prstGeom>
          <a:ln w="12700">
            <a:miter lim="400000"/>
          </a:ln>
        </p:spPr>
      </p:pic>
      <p:sp>
        <p:nvSpPr>
          <p:cNvPr id="172" name="Shape 172"/>
          <p:cNvSpPr/>
          <p:nvPr/>
        </p:nvSpPr>
        <p:spPr>
          <a:xfrm>
            <a:off x="363831" y="260647"/>
            <a:ext cx="8496946" cy="802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b="1"/>
            </a:lvl1pPr>
          </a:lstStyle>
          <a:p>
            <a:r>
              <a:t>Se extiende desde longitudes de onda de 10-16 hasta 105 metros</a:t>
            </a:r>
          </a:p>
        </p:txBody>
      </p:sp>
      <p:sp>
        <p:nvSpPr>
          <p:cNvPr id="2" name="1 CuadroTexto"/>
          <p:cNvSpPr txBox="1"/>
          <p:nvPr/>
        </p:nvSpPr>
        <p:spPr>
          <a:xfrm>
            <a:off x="4605813" y="6361856"/>
            <a:ext cx="4144760"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sz="1000" dirty="0"/>
              <a:t>http://fotodelabau.blogspot.com.es/2012/08/teoria-del-color.html</a:t>
            </a:r>
            <a:endParaRPr kumimoji="0" lang="es-ES" sz="1000" b="0" i="0" u="none" strike="noStrike" cap="none" spc="0" normalizeH="0" baseline="0" dirty="0">
              <a:ln>
                <a:noFill/>
              </a:ln>
              <a:solidFill>
                <a:srgbClr val="000000"/>
              </a:solidFill>
              <a:effectLst/>
              <a:uFillTx/>
              <a:sym typeface="Calibri"/>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p:nvPr/>
        </p:nvSpPr>
        <p:spPr>
          <a:xfrm>
            <a:off x="2437445" y="252336"/>
            <a:ext cx="4125094" cy="497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800" b="1"/>
            </a:lvl1pPr>
          </a:lstStyle>
          <a:p>
            <a:r>
              <a:t>ESPECTRO VISIBLE</a:t>
            </a:r>
          </a:p>
        </p:txBody>
      </p:sp>
      <p:sp>
        <p:nvSpPr>
          <p:cNvPr id="175" name="Shape 175"/>
          <p:cNvSpPr/>
          <p:nvPr/>
        </p:nvSpPr>
        <p:spPr>
          <a:xfrm>
            <a:off x="251519" y="1052735"/>
            <a:ext cx="8496946" cy="5781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a:pPr>
            <a:r>
              <a:rPr dirty="0"/>
              <a:t>El </a:t>
            </a:r>
            <a:r>
              <a:rPr b="1" i="1" dirty="0" err="1"/>
              <a:t>espectro</a:t>
            </a:r>
            <a:r>
              <a:rPr b="1" i="1" dirty="0"/>
              <a:t> visible </a:t>
            </a:r>
            <a:r>
              <a:rPr dirty="0" err="1"/>
              <a:t>es</a:t>
            </a:r>
            <a:r>
              <a:rPr dirty="0"/>
              <a:t> la </a:t>
            </a:r>
            <a:r>
              <a:rPr dirty="0" err="1"/>
              <a:t>porción</a:t>
            </a:r>
            <a:r>
              <a:rPr dirty="0"/>
              <a:t> del </a:t>
            </a:r>
            <a:r>
              <a:rPr dirty="0" err="1"/>
              <a:t>espectro</a:t>
            </a:r>
            <a:r>
              <a:rPr dirty="0"/>
              <a:t> </a:t>
            </a:r>
            <a:r>
              <a:rPr dirty="0" err="1"/>
              <a:t>electromagnético</a:t>
            </a:r>
            <a:r>
              <a:rPr dirty="0"/>
              <a:t> </a:t>
            </a:r>
            <a:r>
              <a:rPr dirty="0" err="1"/>
              <a:t>percibida</a:t>
            </a:r>
            <a:r>
              <a:rPr dirty="0"/>
              <a:t> </a:t>
            </a:r>
            <a:r>
              <a:rPr dirty="0" err="1"/>
              <a:t>por</a:t>
            </a:r>
            <a:r>
              <a:rPr dirty="0"/>
              <a:t> el </a:t>
            </a:r>
            <a:r>
              <a:rPr dirty="0" err="1"/>
              <a:t>ojo</a:t>
            </a:r>
            <a:r>
              <a:rPr dirty="0"/>
              <a:t> </a:t>
            </a:r>
            <a:r>
              <a:rPr dirty="0" err="1"/>
              <a:t>humano</a:t>
            </a:r>
            <a:r>
              <a:rPr dirty="0"/>
              <a:t>, y </a:t>
            </a:r>
            <a:r>
              <a:rPr dirty="0" err="1"/>
              <a:t>comprende</a:t>
            </a:r>
            <a:r>
              <a:rPr dirty="0"/>
              <a:t> las </a:t>
            </a:r>
            <a:r>
              <a:rPr dirty="0" err="1"/>
              <a:t>emisiones</a:t>
            </a:r>
            <a:r>
              <a:rPr dirty="0"/>
              <a:t> </a:t>
            </a:r>
            <a:r>
              <a:rPr dirty="0" err="1"/>
              <a:t>radiantes</a:t>
            </a:r>
            <a:r>
              <a:rPr dirty="0"/>
              <a:t> de </a:t>
            </a:r>
            <a:r>
              <a:rPr dirty="0" err="1"/>
              <a:t>longitud</a:t>
            </a:r>
            <a:r>
              <a:rPr dirty="0"/>
              <a:t> de </a:t>
            </a:r>
            <a:r>
              <a:rPr dirty="0" err="1"/>
              <a:t>onda</a:t>
            </a:r>
            <a:r>
              <a:rPr dirty="0"/>
              <a:t> </a:t>
            </a:r>
            <a:r>
              <a:rPr dirty="0" err="1"/>
              <a:t>desde</a:t>
            </a:r>
            <a:r>
              <a:rPr dirty="0"/>
              <a:t> </a:t>
            </a:r>
            <a:r>
              <a:rPr dirty="0" err="1"/>
              <a:t>los</a:t>
            </a:r>
            <a:r>
              <a:rPr dirty="0"/>
              <a:t> 380 nm hasta </a:t>
            </a:r>
            <a:r>
              <a:rPr dirty="0" err="1"/>
              <a:t>los</a:t>
            </a:r>
            <a:r>
              <a:rPr dirty="0"/>
              <a:t> 780 nm (</a:t>
            </a:r>
            <a:r>
              <a:rPr dirty="0" err="1"/>
              <a:t>puede</a:t>
            </a:r>
            <a:r>
              <a:rPr dirty="0"/>
              <a:t> </a:t>
            </a:r>
            <a:r>
              <a:rPr dirty="0" err="1"/>
              <a:t>variar</a:t>
            </a:r>
            <a:r>
              <a:rPr dirty="0"/>
              <a:t> </a:t>
            </a:r>
            <a:r>
              <a:rPr dirty="0" err="1"/>
              <a:t>según</a:t>
            </a:r>
            <a:r>
              <a:rPr dirty="0"/>
              <a:t> la </a:t>
            </a:r>
            <a:r>
              <a:rPr dirty="0" err="1"/>
              <a:t>bibliografía</a:t>
            </a:r>
            <a:r>
              <a:rPr dirty="0"/>
              <a:t> </a:t>
            </a:r>
            <a:r>
              <a:rPr dirty="0" err="1"/>
              <a:t>utilizada</a:t>
            </a:r>
            <a:r>
              <a:rPr dirty="0"/>
              <a:t>).</a:t>
            </a:r>
          </a:p>
          <a:p>
            <a:pPr>
              <a:defRPr sz="2400"/>
            </a:pPr>
            <a:endParaRPr dirty="0"/>
          </a:p>
          <a:p>
            <a:pPr>
              <a:defRPr sz="2400"/>
            </a:pPr>
            <a:endParaRPr dirty="0"/>
          </a:p>
          <a:p>
            <a:pPr>
              <a:defRPr sz="2400"/>
            </a:pPr>
            <a:endParaRPr dirty="0"/>
          </a:p>
          <a:p>
            <a:pPr>
              <a:defRPr sz="2400"/>
            </a:pPr>
            <a:endParaRPr dirty="0"/>
          </a:p>
          <a:p>
            <a:pPr>
              <a:defRPr sz="2400"/>
            </a:pPr>
            <a:endParaRPr dirty="0"/>
          </a:p>
          <a:p>
            <a:pPr>
              <a:defRPr sz="2400"/>
            </a:pPr>
            <a:endParaRPr dirty="0"/>
          </a:p>
          <a:p>
            <a:pPr>
              <a:defRPr sz="2400"/>
            </a:pPr>
            <a:endParaRPr lang="es-ES" dirty="0" smtClean="0"/>
          </a:p>
          <a:p>
            <a:pPr>
              <a:defRPr sz="2400"/>
            </a:pPr>
            <a:r>
              <a:rPr dirty="0" smtClean="0"/>
              <a:t>La </a:t>
            </a:r>
            <a:r>
              <a:rPr dirty="0"/>
              <a:t>luz </a:t>
            </a:r>
            <a:r>
              <a:rPr dirty="0" err="1"/>
              <a:t>blanca</a:t>
            </a:r>
            <a:r>
              <a:rPr dirty="0"/>
              <a:t> </a:t>
            </a:r>
            <a:r>
              <a:rPr dirty="0" err="1"/>
              <a:t>percibida</a:t>
            </a:r>
            <a:r>
              <a:rPr dirty="0"/>
              <a:t> </a:t>
            </a:r>
            <a:r>
              <a:rPr dirty="0" err="1"/>
              <a:t>es</a:t>
            </a:r>
            <a:r>
              <a:rPr dirty="0"/>
              <a:t> </a:t>
            </a:r>
            <a:r>
              <a:rPr dirty="0" err="1"/>
              <a:t>una</a:t>
            </a:r>
            <a:r>
              <a:rPr dirty="0"/>
              <a:t> </a:t>
            </a:r>
            <a:r>
              <a:rPr dirty="0" err="1"/>
              <a:t>mezcla</a:t>
            </a:r>
            <a:r>
              <a:rPr dirty="0"/>
              <a:t> de </a:t>
            </a:r>
            <a:r>
              <a:rPr dirty="0" err="1"/>
              <a:t>todas</a:t>
            </a:r>
            <a:r>
              <a:rPr dirty="0"/>
              <a:t> las longitudes de </a:t>
            </a:r>
            <a:r>
              <a:rPr dirty="0" err="1"/>
              <a:t>onda</a:t>
            </a:r>
            <a:r>
              <a:rPr dirty="0"/>
              <a:t> </a:t>
            </a:r>
            <a:r>
              <a:rPr dirty="0" err="1"/>
              <a:t>visibles</a:t>
            </a:r>
            <a:r>
              <a:rPr dirty="0"/>
              <a:t>. El </a:t>
            </a:r>
            <a:r>
              <a:rPr dirty="0" err="1"/>
              <a:t>espectro</a:t>
            </a:r>
            <a:r>
              <a:rPr dirty="0"/>
              <a:t> visible se </a:t>
            </a:r>
            <a:r>
              <a:rPr dirty="0" err="1"/>
              <a:t>puede</a:t>
            </a:r>
            <a:r>
              <a:rPr dirty="0"/>
              <a:t> </a:t>
            </a:r>
            <a:r>
              <a:rPr dirty="0" err="1"/>
              <a:t>descomponer</a:t>
            </a:r>
            <a:r>
              <a:rPr dirty="0"/>
              <a:t> </a:t>
            </a:r>
            <a:r>
              <a:rPr dirty="0" err="1"/>
              <a:t>en</a:t>
            </a:r>
            <a:r>
              <a:rPr dirty="0"/>
              <a:t> </a:t>
            </a:r>
            <a:r>
              <a:rPr dirty="0" err="1"/>
              <a:t>sus</a:t>
            </a:r>
            <a:r>
              <a:rPr dirty="0"/>
              <a:t> </a:t>
            </a:r>
            <a:r>
              <a:rPr dirty="0" err="1"/>
              <a:t>diferentes</a:t>
            </a:r>
            <a:r>
              <a:rPr dirty="0"/>
              <a:t> longitudes de </a:t>
            </a:r>
            <a:r>
              <a:rPr dirty="0" err="1"/>
              <a:t>onda</a:t>
            </a:r>
            <a:r>
              <a:rPr dirty="0"/>
              <a:t> </a:t>
            </a:r>
            <a:r>
              <a:rPr dirty="0" err="1"/>
              <a:t>mediante</a:t>
            </a:r>
            <a:r>
              <a:rPr dirty="0"/>
              <a:t> un </a:t>
            </a:r>
            <a:r>
              <a:rPr dirty="0" err="1"/>
              <a:t>prisma</a:t>
            </a:r>
            <a:r>
              <a:rPr dirty="0"/>
              <a:t> de </a:t>
            </a:r>
            <a:r>
              <a:rPr dirty="0" err="1"/>
              <a:t>cuarzo</a:t>
            </a:r>
            <a:r>
              <a:rPr dirty="0"/>
              <a:t>, que </a:t>
            </a:r>
            <a:r>
              <a:rPr dirty="0" err="1"/>
              <a:t>refracta</a:t>
            </a:r>
            <a:r>
              <a:rPr dirty="0"/>
              <a:t> las </a:t>
            </a:r>
            <a:r>
              <a:rPr dirty="0" err="1"/>
              <a:t>distintas</a:t>
            </a:r>
            <a:r>
              <a:rPr dirty="0"/>
              <a:t> longitudes de </a:t>
            </a:r>
            <a:r>
              <a:rPr dirty="0" err="1"/>
              <a:t>onda</a:t>
            </a:r>
            <a:r>
              <a:rPr dirty="0"/>
              <a:t> </a:t>
            </a:r>
            <a:r>
              <a:rPr dirty="0" err="1"/>
              <a:t>selectivamente</a:t>
            </a:r>
            <a:r>
              <a:rPr dirty="0"/>
              <a:t>.</a:t>
            </a:r>
          </a:p>
        </p:txBody>
      </p:sp>
      <p:pic>
        <p:nvPicPr>
          <p:cNvPr id="176" name="image12.jpg" descr="Resultado de imagen de ESPECTRO VISIBLE"/>
          <p:cNvPicPr>
            <a:picLocks noChangeAspect="1"/>
          </p:cNvPicPr>
          <p:nvPr/>
        </p:nvPicPr>
        <p:blipFill>
          <a:blip r:embed="rId2">
            <a:extLst/>
          </a:blip>
          <a:stretch>
            <a:fillRect/>
          </a:stretch>
        </p:blipFill>
        <p:spPr>
          <a:xfrm>
            <a:off x="5436096" y="2204864"/>
            <a:ext cx="2921596" cy="2304257"/>
          </a:xfrm>
          <a:prstGeom prst="rect">
            <a:avLst/>
          </a:prstGeom>
          <a:ln w="12700">
            <a:miter lim="400000"/>
          </a:ln>
        </p:spPr>
      </p:pic>
      <p:sp>
        <p:nvSpPr>
          <p:cNvPr id="3" name="2 CuadroTexto"/>
          <p:cNvSpPr txBox="1"/>
          <p:nvPr/>
        </p:nvSpPr>
        <p:spPr>
          <a:xfrm>
            <a:off x="5436096" y="4523382"/>
            <a:ext cx="2921596"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sz="1000" dirty="0"/>
              <a:t>http://loquelacienciaesconde2000.blogspot.com.es/</a:t>
            </a:r>
            <a:endParaRPr kumimoji="0" lang="es-ES" sz="1000" b="0" i="0" u="none" strike="noStrike" cap="none" spc="0" normalizeH="0" baseline="0" dirty="0">
              <a:ln>
                <a:noFill/>
              </a:ln>
              <a:solidFill>
                <a:srgbClr val="000000"/>
              </a:solidFill>
              <a:effectLst/>
              <a:uFillTx/>
              <a:sym typeface="Calibri"/>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p:nvPr/>
        </p:nvSpPr>
        <p:spPr>
          <a:xfrm>
            <a:off x="289664" y="332655"/>
            <a:ext cx="8424938" cy="600164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a:pPr>
            <a:r>
              <a:rPr dirty="0"/>
              <a:t>Los </a:t>
            </a:r>
            <a:r>
              <a:rPr dirty="0" err="1"/>
              <a:t>rayos</a:t>
            </a:r>
            <a:r>
              <a:rPr dirty="0"/>
              <a:t> </a:t>
            </a:r>
            <a:r>
              <a:rPr dirty="0" err="1"/>
              <a:t>ultravioletas</a:t>
            </a:r>
            <a:r>
              <a:rPr dirty="0"/>
              <a:t> (UV) y </a:t>
            </a:r>
            <a:r>
              <a:rPr dirty="0" err="1"/>
              <a:t>los</a:t>
            </a:r>
            <a:r>
              <a:rPr dirty="0"/>
              <a:t> </a:t>
            </a:r>
            <a:r>
              <a:rPr dirty="0" err="1"/>
              <a:t>infrarrojos</a:t>
            </a:r>
            <a:r>
              <a:rPr dirty="0"/>
              <a:t> (</a:t>
            </a:r>
            <a:r>
              <a:rPr dirty="0" smtClean="0"/>
              <a:t>IRC</a:t>
            </a:r>
            <a:r>
              <a:rPr lang="es-ES" dirty="0" smtClean="0"/>
              <a:t>)</a:t>
            </a:r>
            <a:r>
              <a:rPr dirty="0" smtClean="0"/>
              <a:t> no </a:t>
            </a:r>
            <a:r>
              <a:rPr dirty="0"/>
              <a:t>son </a:t>
            </a:r>
            <a:r>
              <a:rPr dirty="0" err="1"/>
              <a:t>detectados</a:t>
            </a:r>
            <a:r>
              <a:rPr dirty="0"/>
              <a:t> </a:t>
            </a:r>
            <a:r>
              <a:rPr dirty="0" err="1" smtClean="0"/>
              <a:t>visualmente</a:t>
            </a:r>
            <a:r>
              <a:rPr dirty="0" smtClean="0"/>
              <a:t>, </a:t>
            </a:r>
            <a:r>
              <a:rPr dirty="0" err="1"/>
              <a:t>pero</a:t>
            </a:r>
            <a:r>
              <a:rPr dirty="0"/>
              <a:t> </a:t>
            </a:r>
            <a:r>
              <a:rPr dirty="0" err="1"/>
              <a:t>pueden</a:t>
            </a:r>
            <a:r>
              <a:rPr dirty="0"/>
              <a:t> </a:t>
            </a:r>
            <a:r>
              <a:rPr dirty="0" err="1"/>
              <a:t>serlo</a:t>
            </a:r>
            <a:r>
              <a:rPr dirty="0"/>
              <a:t> </a:t>
            </a:r>
            <a:r>
              <a:rPr dirty="0" err="1"/>
              <a:t>fisiológicamente</a:t>
            </a:r>
            <a:r>
              <a:rPr dirty="0"/>
              <a:t>. Si son </a:t>
            </a:r>
            <a:r>
              <a:rPr dirty="0" err="1"/>
              <a:t>suficientemente</a:t>
            </a:r>
            <a:r>
              <a:rPr dirty="0"/>
              <a:t> </a:t>
            </a:r>
            <a:r>
              <a:rPr dirty="0" err="1"/>
              <a:t>intensos</a:t>
            </a:r>
            <a:r>
              <a:rPr dirty="0"/>
              <a:t> </a:t>
            </a:r>
            <a:r>
              <a:rPr dirty="0" err="1"/>
              <a:t>provocan</a:t>
            </a:r>
            <a:r>
              <a:rPr dirty="0"/>
              <a:t> </a:t>
            </a:r>
            <a:r>
              <a:rPr dirty="0" err="1"/>
              <a:t>una</a:t>
            </a:r>
            <a:r>
              <a:rPr dirty="0"/>
              <a:t> </a:t>
            </a:r>
            <a:r>
              <a:rPr dirty="0" err="1"/>
              <a:t>sensación</a:t>
            </a:r>
            <a:r>
              <a:rPr dirty="0"/>
              <a:t> de </a:t>
            </a:r>
            <a:r>
              <a:rPr dirty="0" err="1"/>
              <a:t>calor</a:t>
            </a:r>
            <a:r>
              <a:rPr dirty="0"/>
              <a:t> o </a:t>
            </a:r>
            <a:r>
              <a:rPr dirty="0" err="1"/>
              <a:t>una</a:t>
            </a:r>
            <a:r>
              <a:rPr dirty="0"/>
              <a:t> </a:t>
            </a:r>
            <a:r>
              <a:rPr dirty="0" err="1"/>
              <a:t>cierta</a:t>
            </a:r>
            <a:r>
              <a:rPr dirty="0"/>
              <a:t> coloratura </a:t>
            </a:r>
            <a:r>
              <a:rPr dirty="0" err="1"/>
              <a:t>sobre</a:t>
            </a:r>
            <a:r>
              <a:rPr dirty="0"/>
              <a:t> la </a:t>
            </a:r>
            <a:r>
              <a:rPr dirty="0" err="1"/>
              <a:t>piel</a:t>
            </a:r>
            <a:r>
              <a:rPr dirty="0"/>
              <a:t> (</a:t>
            </a:r>
            <a:r>
              <a:rPr dirty="0" err="1"/>
              <a:t>bronceado</a:t>
            </a:r>
            <a:r>
              <a:rPr dirty="0"/>
              <a:t>). </a:t>
            </a:r>
            <a:r>
              <a:rPr dirty="0" err="1"/>
              <a:t>Puede</a:t>
            </a:r>
            <a:r>
              <a:rPr dirty="0"/>
              <a:t> </a:t>
            </a:r>
            <a:r>
              <a:rPr dirty="0" err="1"/>
              <a:t>considerarse</a:t>
            </a:r>
            <a:r>
              <a:rPr dirty="0"/>
              <a:t> que la </a:t>
            </a:r>
            <a:r>
              <a:rPr dirty="0" err="1"/>
              <a:t>radiación</a:t>
            </a:r>
            <a:r>
              <a:rPr dirty="0"/>
              <a:t> </a:t>
            </a:r>
            <a:r>
              <a:rPr dirty="0" err="1"/>
              <a:t>ultravioleta</a:t>
            </a:r>
            <a:r>
              <a:rPr dirty="0"/>
              <a:t> </a:t>
            </a:r>
            <a:r>
              <a:rPr dirty="0" err="1"/>
              <a:t>va</a:t>
            </a:r>
            <a:r>
              <a:rPr dirty="0"/>
              <a:t> </a:t>
            </a:r>
            <a:r>
              <a:rPr dirty="0" err="1"/>
              <a:t>desde</a:t>
            </a:r>
            <a:r>
              <a:rPr dirty="0"/>
              <a:t> </a:t>
            </a:r>
            <a:r>
              <a:rPr dirty="0" err="1"/>
              <a:t>los</a:t>
            </a:r>
            <a:r>
              <a:rPr dirty="0"/>
              <a:t> 350</a:t>
            </a:r>
            <a:r>
              <a:rPr dirty="0">
                <a:solidFill>
                  <a:schemeClr val="accent6"/>
                </a:solidFill>
              </a:rPr>
              <a:t> </a:t>
            </a:r>
            <a:r>
              <a:rPr dirty="0" smtClean="0"/>
              <a:t>nm </a:t>
            </a:r>
            <a:r>
              <a:rPr dirty="0"/>
              <a:t>hasta </a:t>
            </a:r>
            <a:r>
              <a:rPr dirty="0" err="1"/>
              <a:t>los</a:t>
            </a:r>
            <a:r>
              <a:rPr dirty="0"/>
              <a:t> 10 nm. </a:t>
            </a:r>
            <a:endParaRPr dirty="0">
              <a:solidFill>
                <a:schemeClr val="accent6"/>
              </a:solidFill>
            </a:endParaRPr>
          </a:p>
          <a:p>
            <a:pPr>
              <a:defRPr sz="2400"/>
            </a:pPr>
            <a:endParaRPr dirty="0">
              <a:solidFill>
                <a:schemeClr val="accent6"/>
              </a:solidFill>
            </a:endParaRPr>
          </a:p>
          <a:p>
            <a:pPr>
              <a:defRPr sz="2400"/>
            </a:pPr>
            <a:endParaRPr dirty="0">
              <a:solidFill>
                <a:schemeClr val="accent6"/>
              </a:solidFill>
            </a:endParaRPr>
          </a:p>
          <a:p>
            <a:pPr>
              <a:defRPr sz="2400"/>
            </a:pPr>
            <a:endParaRPr dirty="0">
              <a:solidFill>
                <a:schemeClr val="accent6"/>
              </a:solidFill>
            </a:endParaRPr>
          </a:p>
          <a:p>
            <a:pPr>
              <a:defRPr sz="2400"/>
            </a:pPr>
            <a:endParaRPr dirty="0">
              <a:solidFill>
                <a:schemeClr val="accent6"/>
              </a:solidFill>
            </a:endParaRPr>
          </a:p>
          <a:p>
            <a:pPr>
              <a:defRPr sz="2400"/>
            </a:pPr>
            <a:endParaRPr dirty="0">
              <a:solidFill>
                <a:schemeClr val="accent6"/>
              </a:solidFill>
            </a:endParaRPr>
          </a:p>
          <a:p>
            <a:pPr>
              <a:defRPr sz="2400"/>
            </a:pPr>
            <a:endParaRPr dirty="0">
              <a:solidFill>
                <a:schemeClr val="accent6"/>
              </a:solidFill>
            </a:endParaRPr>
          </a:p>
          <a:p>
            <a:pPr>
              <a:defRPr sz="2400"/>
            </a:pPr>
            <a:endParaRPr dirty="0">
              <a:solidFill>
                <a:schemeClr val="accent6"/>
              </a:solidFill>
            </a:endParaRPr>
          </a:p>
          <a:p>
            <a:pPr>
              <a:defRPr sz="2400"/>
            </a:pPr>
            <a:endParaRPr lang="es-ES" dirty="0" smtClean="0"/>
          </a:p>
          <a:p>
            <a:pPr>
              <a:defRPr sz="2400"/>
            </a:pPr>
            <a:r>
              <a:rPr dirty="0" smtClean="0"/>
              <a:t>Los </a:t>
            </a:r>
            <a:r>
              <a:rPr dirty="0" err="1"/>
              <a:t>rayos</a:t>
            </a:r>
            <a:r>
              <a:rPr dirty="0"/>
              <a:t> </a:t>
            </a:r>
            <a:r>
              <a:rPr dirty="0" err="1"/>
              <a:t>infrarrojos</a:t>
            </a:r>
            <a:r>
              <a:rPr dirty="0"/>
              <a:t>, que </a:t>
            </a:r>
            <a:r>
              <a:rPr dirty="0" err="1"/>
              <a:t>incluyen</a:t>
            </a:r>
            <a:r>
              <a:rPr dirty="0"/>
              <a:t> la </a:t>
            </a:r>
            <a:r>
              <a:rPr dirty="0" err="1"/>
              <a:t>energía</a:t>
            </a:r>
            <a:r>
              <a:rPr dirty="0"/>
              <a:t> </a:t>
            </a:r>
            <a:r>
              <a:rPr dirty="0" err="1"/>
              <a:t>calorífica</a:t>
            </a:r>
            <a:r>
              <a:rPr dirty="0"/>
              <a:t> </a:t>
            </a:r>
            <a:r>
              <a:rPr dirty="0" err="1"/>
              <a:t>radiante</a:t>
            </a:r>
            <a:r>
              <a:rPr dirty="0"/>
              <a:t>, </a:t>
            </a:r>
            <a:r>
              <a:rPr dirty="0" err="1"/>
              <a:t>abarcan</a:t>
            </a:r>
            <a:r>
              <a:rPr dirty="0"/>
              <a:t> las longitudes de </a:t>
            </a:r>
            <a:r>
              <a:rPr dirty="0" err="1"/>
              <a:t>onda</a:t>
            </a:r>
            <a:r>
              <a:rPr dirty="0"/>
              <a:t> </a:t>
            </a:r>
            <a:r>
              <a:rPr dirty="0" err="1"/>
              <a:t>situadas</a:t>
            </a:r>
            <a:r>
              <a:rPr dirty="0"/>
              <a:t> </a:t>
            </a:r>
            <a:r>
              <a:rPr dirty="0" err="1"/>
              <a:t>aproximadamente</a:t>
            </a:r>
            <a:r>
              <a:rPr dirty="0"/>
              <a:t> entre 750 nm y 1 mm.</a:t>
            </a:r>
          </a:p>
        </p:txBody>
      </p:sp>
      <p:pic>
        <p:nvPicPr>
          <p:cNvPr id="179" name="image13.jpg" descr="Resultado de imagen de Los rayos ultravioletas y los infrarrojos"/>
          <p:cNvPicPr>
            <a:picLocks noChangeAspect="1"/>
          </p:cNvPicPr>
          <p:nvPr/>
        </p:nvPicPr>
        <p:blipFill>
          <a:blip r:embed="rId2">
            <a:extLst/>
          </a:blip>
          <a:stretch>
            <a:fillRect/>
          </a:stretch>
        </p:blipFill>
        <p:spPr>
          <a:xfrm>
            <a:off x="611560" y="2492895"/>
            <a:ext cx="2657062" cy="2304257"/>
          </a:xfrm>
          <a:prstGeom prst="rect">
            <a:avLst/>
          </a:prstGeom>
          <a:ln w="12700">
            <a:miter lim="400000"/>
          </a:ln>
        </p:spPr>
      </p:pic>
      <p:pic>
        <p:nvPicPr>
          <p:cNvPr id="180" name="image14.jpg" descr="Resultado de imagen de los infrarrojos"/>
          <p:cNvPicPr>
            <a:picLocks noChangeAspect="1"/>
          </p:cNvPicPr>
          <p:nvPr/>
        </p:nvPicPr>
        <p:blipFill>
          <a:blip r:embed="rId3">
            <a:extLst/>
          </a:blip>
          <a:stretch>
            <a:fillRect/>
          </a:stretch>
        </p:blipFill>
        <p:spPr>
          <a:xfrm>
            <a:off x="3995936" y="2558775"/>
            <a:ext cx="4552951" cy="2238377"/>
          </a:xfrm>
          <a:prstGeom prst="rect">
            <a:avLst/>
          </a:prstGeom>
          <a:ln w="12700">
            <a:miter lim="400000"/>
          </a:ln>
        </p:spPr>
      </p:pic>
      <p:sp>
        <p:nvSpPr>
          <p:cNvPr id="2" name="1 CuadroTexto"/>
          <p:cNvSpPr txBox="1"/>
          <p:nvPr/>
        </p:nvSpPr>
        <p:spPr>
          <a:xfrm>
            <a:off x="3995936" y="4797152"/>
            <a:ext cx="230928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s-ES" sz="1000" dirty="0"/>
              <a:t>https://plus.google.com/collection/IrWfPE</a:t>
            </a:r>
            <a:endParaRPr kumimoji="0" lang="es-ES" sz="1000" b="0" i="0" u="none" strike="noStrike" cap="none" spc="0" normalizeH="0" baseline="0" dirty="0">
              <a:ln>
                <a:noFill/>
              </a:ln>
              <a:solidFill>
                <a:srgbClr val="000000"/>
              </a:solidFill>
              <a:effectLst/>
              <a:uFillTx/>
              <a:sym typeface="Calibri"/>
            </a:endParaRPr>
          </a:p>
        </p:txBody>
      </p:sp>
      <p:sp>
        <p:nvSpPr>
          <p:cNvPr id="3" name="2 CuadroTexto"/>
          <p:cNvSpPr txBox="1"/>
          <p:nvPr/>
        </p:nvSpPr>
        <p:spPr>
          <a:xfrm>
            <a:off x="611560" y="4839795"/>
            <a:ext cx="234134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s-ES" sz="1000" dirty="0"/>
              <a:t>http://biogeo.esy.es/BG4ESO/biosfera.htm</a:t>
            </a:r>
            <a:endParaRPr kumimoji="0" lang="es-ES" sz="1000" b="0" i="0" u="none" strike="noStrike" cap="none" spc="0" normalizeH="0" baseline="0" dirty="0">
              <a:ln>
                <a:noFill/>
              </a:ln>
              <a:solidFill>
                <a:srgbClr val="000000"/>
              </a:solidFill>
              <a:effectLst/>
              <a:uFillTx/>
              <a:sym typeface="Calibri"/>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p:nvPr/>
        </p:nvSpPr>
        <p:spPr>
          <a:xfrm>
            <a:off x="251519" y="836712"/>
            <a:ext cx="8712970" cy="1513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a:lvl1pPr>
          </a:lstStyle>
          <a:p>
            <a:r>
              <a:t>La sensación de color es un conjunto de formas perceptuales en las que intervienen aspectos ópticos relacionados con la estructura física del ojo y otros de tipo electo-químico determinados por la actividad neural de las vías visuales.</a:t>
            </a:r>
          </a:p>
        </p:txBody>
      </p:sp>
      <p:sp>
        <p:nvSpPr>
          <p:cNvPr id="183" name="Shape 183"/>
          <p:cNvSpPr/>
          <p:nvPr/>
        </p:nvSpPr>
        <p:spPr>
          <a:xfrm>
            <a:off x="1979711" y="188639"/>
            <a:ext cx="5040562" cy="497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1"/>
            </a:lvl1pPr>
          </a:lstStyle>
          <a:p>
            <a:r>
              <a:t>CÓMO PERCIBIMOS EL COLOR</a:t>
            </a:r>
          </a:p>
        </p:txBody>
      </p:sp>
      <p:sp>
        <p:nvSpPr>
          <p:cNvPr id="184" name="Shape 184"/>
          <p:cNvSpPr/>
          <p:nvPr/>
        </p:nvSpPr>
        <p:spPr>
          <a:xfrm>
            <a:off x="251518" y="2348880"/>
            <a:ext cx="8352930" cy="120032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a:pPr>
            <a:r>
              <a:rPr dirty="0" err="1"/>
              <a:t>Sus</a:t>
            </a:r>
            <a:r>
              <a:rPr dirty="0"/>
              <a:t> </a:t>
            </a:r>
            <a:r>
              <a:rPr dirty="0" err="1"/>
              <a:t>características</a:t>
            </a:r>
            <a:r>
              <a:rPr dirty="0"/>
              <a:t> </a:t>
            </a:r>
            <a:r>
              <a:rPr dirty="0" err="1" smtClean="0"/>
              <a:t>visuales</a:t>
            </a:r>
            <a:r>
              <a:rPr dirty="0" smtClean="0"/>
              <a:t> </a:t>
            </a:r>
            <a:r>
              <a:rPr dirty="0"/>
              <a:t>se </a:t>
            </a:r>
            <a:r>
              <a:rPr dirty="0" err="1"/>
              <a:t>reducen</a:t>
            </a:r>
            <a:r>
              <a:rPr dirty="0"/>
              <a:t> a </a:t>
            </a:r>
            <a:r>
              <a:rPr dirty="0" err="1"/>
              <a:t>refractar</a:t>
            </a:r>
            <a:r>
              <a:rPr dirty="0"/>
              <a:t> la </a:t>
            </a:r>
            <a:r>
              <a:rPr dirty="0" err="1"/>
              <a:t>configuración</a:t>
            </a:r>
            <a:r>
              <a:rPr dirty="0"/>
              <a:t> </a:t>
            </a:r>
            <a:r>
              <a:rPr dirty="0" err="1"/>
              <a:t>luminosa</a:t>
            </a:r>
            <a:r>
              <a:rPr dirty="0"/>
              <a:t> que </a:t>
            </a:r>
            <a:r>
              <a:rPr dirty="0" err="1"/>
              <a:t>penetra</a:t>
            </a:r>
            <a:r>
              <a:rPr dirty="0"/>
              <a:t> </a:t>
            </a:r>
            <a:r>
              <a:rPr dirty="0" err="1"/>
              <a:t>por</a:t>
            </a:r>
            <a:r>
              <a:rPr dirty="0"/>
              <a:t> la </a:t>
            </a:r>
            <a:r>
              <a:rPr dirty="0" err="1"/>
              <a:t>pupila</a:t>
            </a:r>
            <a:r>
              <a:rPr dirty="0"/>
              <a:t> a </a:t>
            </a:r>
            <a:r>
              <a:rPr dirty="0" err="1"/>
              <a:t>través</a:t>
            </a:r>
            <a:r>
              <a:rPr dirty="0"/>
              <a:t> de la </a:t>
            </a:r>
            <a:r>
              <a:rPr dirty="0" err="1"/>
              <a:t>córnea</a:t>
            </a:r>
            <a:r>
              <a:rPr dirty="0"/>
              <a:t> y el humor </a:t>
            </a:r>
            <a:r>
              <a:rPr dirty="0" err="1"/>
              <a:t>acuoso</a:t>
            </a:r>
            <a:r>
              <a:rPr dirty="0"/>
              <a:t>.</a:t>
            </a:r>
          </a:p>
        </p:txBody>
      </p:sp>
      <p:pic>
        <p:nvPicPr>
          <p:cNvPr id="185" name="image15.jpg" descr="Resultado de imagen de COLOR CONOS Y BASTONCILLOS"/>
          <p:cNvPicPr>
            <a:picLocks noChangeAspect="1"/>
          </p:cNvPicPr>
          <p:nvPr/>
        </p:nvPicPr>
        <p:blipFill>
          <a:blip r:embed="rId2">
            <a:extLst/>
          </a:blip>
          <a:stretch>
            <a:fillRect/>
          </a:stretch>
        </p:blipFill>
        <p:spPr>
          <a:xfrm>
            <a:off x="4283968" y="4221088"/>
            <a:ext cx="4158462" cy="2376264"/>
          </a:xfrm>
          <a:prstGeom prst="rect">
            <a:avLst/>
          </a:prstGeom>
          <a:ln w="12700">
            <a:miter lim="400000"/>
          </a:ln>
        </p:spPr>
      </p:pic>
      <p:sp>
        <p:nvSpPr>
          <p:cNvPr id="186" name="Shape 186"/>
          <p:cNvSpPr/>
          <p:nvPr/>
        </p:nvSpPr>
        <p:spPr>
          <a:xfrm>
            <a:off x="971597" y="5013176"/>
            <a:ext cx="2304258" cy="14249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dirty="0"/>
              <a:t>La </a:t>
            </a:r>
            <a:r>
              <a:rPr dirty="0" err="1"/>
              <a:t>información</a:t>
            </a:r>
            <a:r>
              <a:rPr dirty="0"/>
              <a:t> </a:t>
            </a:r>
            <a:r>
              <a:rPr dirty="0" err="1"/>
              <a:t>óptica</a:t>
            </a:r>
            <a:r>
              <a:rPr dirty="0"/>
              <a:t> que </a:t>
            </a:r>
            <a:r>
              <a:rPr dirty="0" err="1"/>
              <a:t>tiene</a:t>
            </a:r>
            <a:r>
              <a:rPr dirty="0"/>
              <a:t> </a:t>
            </a:r>
            <a:r>
              <a:rPr dirty="0" err="1"/>
              <a:t>una</a:t>
            </a:r>
            <a:r>
              <a:rPr dirty="0"/>
              <a:t> persona de </a:t>
            </a:r>
            <a:r>
              <a:rPr dirty="0" err="1"/>
              <a:t>su</a:t>
            </a:r>
            <a:r>
              <a:rPr dirty="0"/>
              <a:t> </a:t>
            </a:r>
            <a:r>
              <a:rPr dirty="0" err="1"/>
              <a:t>entorno</a:t>
            </a:r>
            <a:r>
              <a:rPr dirty="0"/>
              <a:t> se </a:t>
            </a:r>
            <a:r>
              <a:rPr dirty="0" err="1"/>
              <a:t>basa</a:t>
            </a:r>
            <a:r>
              <a:rPr dirty="0"/>
              <a:t> </a:t>
            </a:r>
            <a:r>
              <a:rPr dirty="0" err="1"/>
              <a:t>en</a:t>
            </a:r>
            <a:r>
              <a:rPr dirty="0"/>
              <a:t> un 40% </a:t>
            </a:r>
            <a:r>
              <a:rPr dirty="0" err="1"/>
              <a:t>en</a:t>
            </a:r>
            <a:r>
              <a:rPr dirty="0"/>
              <a:t> el color</a:t>
            </a:r>
          </a:p>
        </p:txBody>
      </p:sp>
      <p:sp>
        <p:nvSpPr>
          <p:cNvPr id="2" name="1 CuadroTexto"/>
          <p:cNvSpPr txBox="1"/>
          <p:nvPr/>
        </p:nvSpPr>
        <p:spPr>
          <a:xfrm>
            <a:off x="2267744" y="3284984"/>
            <a:ext cx="6696745"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dirty="0"/>
              <a:t>En relación con la percepción del color se sabe que un objeto suscita un determinado color porque absorbe todas las longitudes de onda de la luz blanca, excepto la del matiz que refleja, que es precisamente el que percibimos.</a:t>
            </a:r>
            <a:endParaRPr kumimoji="0" lang="es-ES" sz="1800" b="0" i="0" u="none" strike="noStrike" cap="none" spc="0" normalizeH="0" baseline="0" dirty="0">
              <a:ln>
                <a:noFill/>
              </a:ln>
              <a:solidFill>
                <a:srgbClr val="000000"/>
              </a:solidFill>
              <a:effectLst/>
              <a:uFillTx/>
              <a:latin typeface="+mj-lt"/>
              <a:ea typeface="+mj-ea"/>
              <a:cs typeface="+mj-cs"/>
              <a:sym typeface="Calibri"/>
            </a:endParaRPr>
          </a:p>
        </p:txBody>
      </p:sp>
      <p:sp>
        <p:nvSpPr>
          <p:cNvPr id="3" name="2 CuadroTexto"/>
          <p:cNvSpPr txBox="1"/>
          <p:nvPr/>
        </p:nvSpPr>
        <p:spPr>
          <a:xfrm>
            <a:off x="5796136" y="6562791"/>
            <a:ext cx="3060340"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sz="1000" dirty="0"/>
              <a:t>http://tecnocratas8.blogspot.com.es/2014/06/</a:t>
            </a:r>
            <a:endParaRPr kumimoji="0" lang="es-ES" sz="1000" b="0" i="0" u="none" strike="noStrike" cap="none" spc="0" normalizeH="0" baseline="0" dirty="0">
              <a:ln>
                <a:noFill/>
              </a:ln>
              <a:solidFill>
                <a:srgbClr val="000000"/>
              </a:solidFill>
              <a:effectLst/>
              <a:uFillTx/>
              <a:sym typeface="Calibri"/>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p:nvPr/>
        </p:nvSpPr>
        <p:spPr>
          <a:xfrm>
            <a:off x="2051718" y="44624"/>
            <a:ext cx="5040562" cy="497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1"/>
            </a:lvl1pPr>
          </a:lstStyle>
          <a:p>
            <a:r>
              <a:t>CÓMO PERCIBIMOS EL COLOR</a:t>
            </a:r>
          </a:p>
        </p:txBody>
      </p:sp>
      <p:pic>
        <p:nvPicPr>
          <p:cNvPr id="189" name="image16.png"/>
          <p:cNvPicPr>
            <a:picLocks noChangeAspect="1"/>
          </p:cNvPicPr>
          <p:nvPr/>
        </p:nvPicPr>
        <p:blipFill>
          <a:blip r:embed="rId2">
            <a:extLst/>
          </a:blip>
          <a:stretch>
            <a:fillRect/>
          </a:stretch>
        </p:blipFill>
        <p:spPr>
          <a:xfrm>
            <a:off x="1173221" y="711859"/>
            <a:ext cx="6486737" cy="3365213"/>
          </a:xfrm>
          <a:prstGeom prst="rect">
            <a:avLst/>
          </a:prstGeom>
          <a:ln w="12700">
            <a:miter lim="400000"/>
          </a:ln>
        </p:spPr>
      </p:pic>
      <p:sp>
        <p:nvSpPr>
          <p:cNvPr id="190" name="Shape 190"/>
          <p:cNvSpPr/>
          <p:nvPr/>
        </p:nvSpPr>
        <p:spPr>
          <a:xfrm>
            <a:off x="531266" y="4092175"/>
            <a:ext cx="7920882" cy="20313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b="1"/>
            </a:pPr>
            <a:r>
              <a:rPr dirty="0"/>
              <a:t>Los </a:t>
            </a:r>
            <a:r>
              <a:rPr dirty="0" err="1"/>
              <a:t>conos</a:t>
            </a:r>
            <a:r>
              <a:rPr dirty="0"/>
              <a:t> y </a:t>
            </a:r>
            <a:r>
              <a:rPr dirty="0" err="1"/>
              <a:t>los</a:t>
            </a:r>
            <a:r>
              <a:rPr dirty="0"/>
              <a:t> </a:t>
            </a:r>
            <a:r>
              <a:rPr dirty="0" err="1"/>
              <a:t>bastones</a:t>
            </a:r>
            <a:r>
              <a:rPr dirty="0"/>
              <a:t>, son las </a:t>
            </a:r>
            <a:r>
              <a:rPr dirty="0" err="1"/>
              <a:t>células</a:t>
            </a:r>
            <a:r>
              <a:rPr dirty="0"/>
              <a:t> </a:t>
            </a:r>
            <a:r>
              <a:rPr dirty="0" err="1"/>
              <a:t>receptoras</a:t>
            </a:r>
            <a:r>
              <a:rPr dirty="0"/>
              <a:t>,  que </a:t>
            </a:r>
            <a:r>
              <a:rPr dirty="0" err="1"/>
              <a:t>contienen</a:t>
            </a:r>
            <a:r>
              <a:rPr dirty="0"/>
              <a:t> </a:t>
            </a:r>
            <a:r>
              <a:rPr dirty="0" err="1"/>
              <a:t>pigmento</a:t>
            </a:r>
            <a:r>
              <a:rPr dirty="0"/>
              <a:t> </a:t>
            </a:r>
            <a:r>
              <a:rPr dirty="0" err="1"/>
              <a:t>fotosensible</a:t>
            </a:r>
            <a:r>
              <a:rPr dirty="0"/>
              <a:t>. </a:t>
            </a:r>
            <a:r>
              <a:rPr b="0" dirty="0"/>
              <a:t>El </a:t>
            </a:r>
            <a:r>
              <a:rPr b="0" dirty="0" err="1"/>
              <a:t>pigmento</a:t>
            </a:r>
            <a:r>
              <a:rPr b="0" dirty="0"/>
              <a:t> de </a:t>
            </a:r>
            <a:r>
              <a:rPr b="0" dirty="0" err="1"/>
              <a:t>los</a:t>
            </a:r>
            <a:r>
              <a:rPr b="0" dirty="0"/>
              <a:t> </a:t>
            </a:r>
            <a:r>
              <a:rPr b="0" dirty="0" err="1"/>
              <a:t>bastones</a:t>
            </a:r>
            <a:r>
              <a:rPr b="0" dirty="0"/>
              <a:t> se llama </a:t>
            </a:r>
            <a:r>
              <a:rPr b="0" dirty="0" err="1"/>
              <a:t>rodopsina</a:t>
            </a:r>
            <a:r>
              <a:rPr b="0" dirty="0"/>
              <a:t> y el de </a:t>
            </a:r>
            <a:r>
              <a:rPr b="0" dirty="0" err="1"/>
              <a:t>los</a:t>
            </a:r>
            <a:r>
              <a:rPr b="0" dirty="0"/>
              <a:t> </a:t>
            </a:r>
            <a:r>
              <a:rPr b="0" dirty="0" err="1"/>
              <a:t>conos</a:t>
            </a:r>
            <a:r>
              <a:rPr b="0" dirty="0"/>
              <a:t> </a:t>
            </a:r>
            <a:r>
              <a:rPr b="0" dirty="0" err="1"/>
              <a:t>iodopsina</a:t>
            </a:r>
            <a:r>
              <a:rPr b="0" dirty="0"/>
              <a:t> o</a:t>
            </a:r>
            <a:r>
              <a:rPr b="0" dirty="0">
                <a:solidFill>
                  <a:schemeClr val="accent6"/>
                </a:solidFill>
              </a:rPr>
              <a:t> </a:t>
            </a:r>
            <a:r>
              <a:rPr b="0" dirty="0" err="1">
                <a:solidFill>
                  <a:schemeClr val="tx1"/>
                </a:solidFill>
              </a:rPr>
              <a:t>Yodopsina</a:t>
            </a:r>
            <a:r>
              <a:rPr b="0" dirty="0">
                <a:solidFill>
                  <a:schemeClr val="tx1"/>
                </a:solidFill>
              </a:rPr>
              <a:t>.</a:t>
            </a:r>
            <a:r>
              <a:rPr dirty="0">
                <a:solidFill>
                  <a:schemeClr val="tx1"/>
                </a:solidFill>
              </a:rPr>
              <a:t> </a:t>
            </a:r>
            <a:r>
              <a:rPr dirty="0" err="1">
                <a:solidFill>
                  <a:schemeClr val="tx1"/>
                </a:solidFill>
              </a:rPr>
              <a:t>Existen</a:t>
            </a:r>
            <a:r>
              <a:rPr dirty="0">
                <a:solidFill>
                  <a:schemeClr val="tx1"/>
                </a:solidFill>
              </a:rPr>
              <a:t> </a:t>
            </a:r>
            <a:r>
              <a:rPr dirty="0" err="1">
                <a:solidFill>
                  <a:schemeClr val="tx1"/>
                </a:solidFill>
              </a:rPr>
              <a:t>tres</a:t>
            </a:r>
            <a:r>
              <a:rPr dirty="0">
                <a:solidFill>
                  <a:schemeClr val="tx1"/>
                </a:solidFill>
              </a:rPr>
              <a:t> </a:t>
            </a:r>
            <a:r>
              <a:rPr dirty="0" err="1">
                <a:solidFill>
                  <a:schemeClr val="tx1"/>
                </a:solidFill>
              </a:rPr>
              <a:t>tipos</a:t>
            </a:r>
            <a:r>
              <a:rPr dirty="0">
                <a:solidFill>
                  <a:schemeClr val="tx1"/>
                </a:solidFill>
              </a:rPr>
              <a:t> de </a:t>
            </a:r>
            <a:r>
              <a:rPr dirty="0" err="1">
                <a:solidFill>
                  <a:schemeClr val="tx1"/>
                </a:solidFill>
              </a:rPr>
              <a:t>conos</a:t>
            </a:r>
            <a:r>
              <a:rPr dirty="0">
                <a:solidFill>
                  <a:schemeClr val="tx1"/>
                </a:solidFill>
              </a:rPr>
              <a:t> </a:t>
            </a:r>
            <a:r>
              <a:rPr dirty="0" err="1">
                <a:solidFill>
                  <a:schemeClr val="tx1"/>
                </a:solidFill>
              </a:rPr>
              <a:t>según</a:t>
            </a:r>
            <a:r>
              <a:rPr dirty="0">
                <a:solidFill>
                  <a:schemeClr val="tx1"/>
                </a:solidFill>
              </a:rPr>
              <a:t> color que </a:t>
            </a:r>
            <a:r>
              <a:rPr dirty="0" err="1">
                <a:solidFill>
                  <a:schemeClr val="tx1"/>
                </a:solidFill>
              </a:rPr>
              <a:t>depende</a:t>
            </a:r>
            <a:r>
              <a:rPr dirty="0">
                <a:solidFill>
                  <a:schemeClr val="tx1"/>
                </a:solidFill>
              </a:rPr>
              <a:t> del </a:t>
            </a:r>
            <a:r>
              <a:rPr dirty="0" err="1">
                <a:solidFill>
                  <a:schemeClr val="tx1"/>
                </a:solidFill>
              </a:rPr>
              <a:t>tipo</a:t>
            </a:r>
            <a:r>
              <a:rPr dirty="0">
                <a:solidFill>
                  <a:schemeClr val="tx1"/>
                </a:solidFill>
              </a:rPr>
              <a:t> de </a:t>
            </a:r>
            <a:r>
              <a:rPr dirty="0" err="1">
                <a:solidFill>
                  <a:schemeClr val="tx1"/>
                </a:solidFill>
              </a:rPr>
              <a:t>onda</a:t>
            </a:r>
            <a:r>
              <a:rPr dirty="0">
                <a:solidFill>
                  <a:schemeClr val="tx1"/>
                </a:solidFill>
              </a:rPr>
              <a:t>. </a:t>
            </a:r>
            <a:r>
              <a:rPr dirty="0" err="1">
                <a:solidFill>
                  <a:schemeClr val="tx1"/>
                </a:solidFill>
              </a:rPr>
              <a:t>Onda</a:t>
            </a:r>
            <a:r>
              <a:rPr dirty="0">
                <a:solidFill>
                  <a:schemeClr val="tx1"/>
                </a:solidFill>
              </a:rPr>
              <a:t> </a:t>
            </a:r>
            <a:r>
              <a:rPr dirty="0" err="1">
                <a:solidFill>
                  <a:schemeClr val="tx1"/>
                </a:solidFill>
              </a:rPr>
              <a:t>larga</a:t>
            </a:r>
            <a:r>
              <a:rPr dirty="0">
                <a:solidFill>
                  <a:schemeClr val="tx1"/>
                </a:solidFill>
              </a:rPr>
              <a:t> (la </a:t>
            </a:r>
            <a:r>
              <a:rPr dirty="0" err="1">
                <a:solidFill>
                  <a:schemeClr val="tx1"/>
                </a:solidFill>
              </a:rPr>
              <a:t>eritropsina</a:t>
            </a:r>
            <a:r>
              <a:rPr dirty="0">
                <a:solidFill>
                  <a:schemeClr val="tx1"/>
                </a:solidFill>
              </a:rPr>
              <a:t> 650 nm, luz </a:t>
            </a:r>
            <a:r>
              <a:rPr dirty="0" err="1">
                <a:solidFill>
                  <a:schemeClr val="tx1"/>
                </a:solidFill>
              </a:rPr>
              <a:t>roja</a:t>
            </a:r>
            <a:r>
              <a:rPr dirty="0">
                <a:solidFill>
                  <a:schemeClr val="tx1"/>
                </a:solidFill>
              </a:rPr>
              <a:t>), </a:t>
            </a:r>
            <a:r>
              <a:rPr dirty="0" err="1">
                <a:solidFill>
                  <a:schemeClr val="tx1"/>
                </a:solidFill>
              </a:rPr>
              <a:t>onda</a:t>
            </a:r>
            <a:r>
              <a:rPr dirty="0">
                <a:solidFill>
                  <a:schemeClr val="tx1"/>
                </a:solidFill>
              </a:rPr>
              <a:t> media (530 nm) la </a:t>
            </a:r>
            <a:r>
              <a:rPr dirty="0" err="1">
                <a:solidFill>
                  <a:schemeClr val="tx1"/>
                </a:solidFill>
              </a:rPr>
              <a:t>cloropsina</a:t>
            </a:r>
            <a:r>
              <a:rPr dirty="0">
                <a:solidFill>
                  <a:schemeClr val="tx1"/>
                </a:solidFill>
              </a:rPr>
              <a:t> y </a:t>
            </a:r>
            <a:r>
              <a:rPr dirty="0" err="1">
                <a:solidFill>
                  <a:schemeClr val="tx1"/>
                </a:solidFill>
              </a:rPr>
              <a:t>onda</a:t>
            </a:r>
            <a:r>
              <a:rPr dirty="0">
                <a:solidFill>
                  <a:schemeClr val="tx1"/>
                </a:solidFill>
              </a:rPr>
              <a:t> </a:t>
            </a:r>
            <a:r>
              <a:rPr dirty="0" err="1">
                <a:solidFill>
                  <a:schemeClr val="tx1"/>
                </a:solidFill>
              </a:rPr>
              <a:t>corta</a:t>
            </a:r>
            <a:r>
              <a:rPr dirty="0">
                <a:solidFill>
                  <a:schemeClr val="tx1"/>
                </a:solidFill>
              </a:rPr>
              <a:t> (430 nm) la </a:t>
            </a:r>
            <a:r>
              <a:rPr dirty="0" err="1">
                <a:solidFill>
                  <a:schemeClr val="tx1"/>
                </a:solidFill>
              </a:rPr>
              <a:t>cianopsina</a:t>
            </a:r>
            <a:r>
              <a:rPr dirty="0">
                <a:solidFill>
                  <a:schemeClr val="tx1"/>
                </a:solidFill>
              </a:rPr>
              <a:t> (luz </a:t>
            </a:r>
            <a:r>
              <a:rPr dirty="0" err="1">
                <a:solidFill>
                  <a:schemeClr val="tx1"/>
                </a:solidFill>
              </a:rPr>
              <a:t>azul</a:t>
            </a:r>
            <a:r>
              <a:rPr dirty="0">
                <a:solidFill>
                  <a:schemeClr val="tx1"/>
                </a:solidFill>
              </a:rPr>
              <a:t>)</a:t>
            </a:r>
          </a:p>
          <a:p>
            <a:pPr>
              <a:defRPr b="1"/>
            </a:pPr>
            <a:r>
              <a:rPr dirty="0" err="1"/>
              <a:t>Existen</a:t>
            </a:r>
            <a:r>
              <a:rPr dirty="0"/>
              <a:t> </a:t>
            </a:r>
            <a:r>
              <a:rPr dirty="0" err="1"/>
              <a:t>unos</a:t>
            </a:r>
            <a:r>
              <a:rPr dirty="0"/>
              <a:t> 6 </a:t>
            </a:r>
            <a:r>
              <a:rPr dirty="0" err="1"/>
              <a:t>millones</a:t>
            </a:r>
            <a:r>
              <a:rPr dirty="0"/>
              <a:t> de  </a:t>
            </a:r>
            <a:r>
              <a:rPr dirty="0" err="1"/>
              <a:t>conos</a:t>
            </a:r>
            <a:r>
              <a:rPr dirty="0"/>
              <a:t> y 100 </a:t>
            </a:r>
            <a:r>
              <a:rPr dirty="0" err="1"/>
              <a:t>millones</a:t>
            </a:r>
            <a:r>
              <a:rPr dirty="0"/>
              <a:t> </a:t>
            </a:r>
            <a:r>
              <a:rPr dirty="0">
                <a:solidFill>
                  <a:schemeClr val="tx1"/>
                </a:solidFill>
              </a:rPr>
              <a:t>120 </a:t>
            </a:r>
            <a:r>
              <a:rPr dirty="0" err="1">
                <a:solidFill>
                  <a:schemeClr val="tx1"/>
                </a:solidFill>
              </a:rPr>
              <a:t>millones</a:t>
            </a:r>
            <a:r>
              <a:rPr dirty="0">
                <a:solidFill>
                  <a:schemeClr val="tx1"/>
                </a:solidFill>
              </a:rPr>
              <a:t> </a:t>
            </a:r>
            <a:r>
              <a:rPr dirty="0"/>
              <a:t>de </a:t>
            </a:r>
            <a:r>
              <a:rPr dirty="0" err="1"/>
              <a:t>bastones</a:t>
            </a:r>
            <a:r>
              <a:rPr dirty="0"/>
              <a:t> </a:t>
            </a:r>
            <a:r>
              <a:rPr dirty="0" err="1"/>
              <a:t>en</a:t>
            </a:r>
            <a:r>
              <a:rPr dirty="0"/>
              <a:t> </a:t>
            </a:r>
            <a:r>
              <a:rPr dirty="0" err="1"/>
              <a:t>cada</a:t>
            </a:r>
            <a:r>
              <a:rPr dirty="0"/>
              <a:t> </a:t>
            </a:r>
            <a:r>
              <a:rPr dirty="0" err="1" smtClean="0"/>
              <a:t>ojo</a:t>
            </a:r>
            <a:r>
              <a:rPr lang="es-ES" dirty="0" smtClean="0"/>
              <a:t>.</a:t>
            </a:r>
            <a:endParaRPr dirty="0"/>
          </a:p>
        </p:txBody>
      </p:sp>
      <p:sp>
        <p:nvSpPr>
          <p:cNvPr id="191" name="Shape 191"/>
          <p:cNvSpPr/>
          <p:nvPr/>
        </p:nvSpPr>
        <p:spPr>
          <a:xfrm>
            <a:off x="2123728" y="5949280"/>
            <a:ext cx="6711146"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a:pPr>
            <a:r>
              <a:rPr dirty="0"/>
              <a:t>CONOS: </a:t>
            </a:r>
            <a:r>
              <a:rPr dirty="0" err="1"/>
              <a:t>longitud</a:t>
            </a:r>
            <a:r>
              <a:rPr dirty="0"/>
              <a:t> de </a:t>
            </a:r>
            <a:r>
              <a:rPr dirty="0" err="1"/>
              <a:t>onda</a:t>
            </a:r>
            <a:r>
              <a:rPr dirty="0"/>
              <a:t> </a:t>
            </a:r>
            <a:r>
              <a:rPr b="1" dirty="0" err="1"/>
              <a:t>larga</a:t>
            </a:r>
            <a:endParaRPr b="1" dirty="0"/>
          </a:p>
          <a:p>
            <a:pPr>
              <a:defRPr sz="2400"/>
            </a:pPr>
            <a:r>
              <a:rPr dirty="0"/>
              <a:t>BASTONCILLOS: </a:t>
            </a:r>
            <a:r>
              <a:rPr dirty="0" err="1"/>
              <a:t>longitud</a:t>
            </a:r>
            <a:r>
              <a:rPr dirty="0"/>
              <a:t> de </a:t>
            </a:r>
            <a:r>
              <a:rPr dirty="0" err="1"/>
              <a:t>onda</a:t>
            </a:r>
            <a:r>
              <a:rPr dirty="0"/>
              <a:t> </a:t>
            </a:r>
            <a:r>
              <a:rPr b="1" dirty="0" err="1"/>
              <a:t>corta</a:t>
            </a:r>
            <a:r>
              <a:rPr dirty="0"/>
              <a:t> </a:t>
            </a:r>
          </a:p>
        </p:txBody>
      </p:sp>
      <p:sp>
        <p:nvSpPr>
          <p:cNvPr id="2" name="1 CuadroTexto"/>
          <p:cNvSpPr txBox="1"/>
          <p:nvPr/>
        </p:nvSpPr>
        <p:spPr>
          <a:xfrm>
            <a:off x="5184069" y="3829964"/>
            <a:ext cx="3384376"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sz="1000" dirty="0"/>
              <a:t>https://azuleteando.wordpress.com/2012/05/15/el-color/</a:t>
            </a:r>
            <a:endParaRPr kumimoji="0" lang="es-ES" sz="1000" b="0" i="0" u="none" strike="noStrike" cap="none" spc="0" normalizeH="0" baseline="0" dirty="0">
              <a:ln>
                <a:noFill/>
              </a:ln>
              <a:solidFill>
                <a:srgbClr val="000000"/>
              </a:solidFill>
              <a:effectLst/>
              <a:uFillTx/>
              <a:sym typeface="Calibri"/>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image17.jpg" descr="camara"/>
          <p:cNvPicPr>
            <a:picLocks noChangeAspect="1"/>
          </p:cNvPicPr>
          <p:nvPr/>
        </p:nvPicPr>
        <p:blipFill>
          <a:blip r:embed="rId2">
            <a:extLst/>
          </a:blip>
          <a:stretch>
            <a:fillRect/>
          </a:stretch>
        </p:blipFill>
        <p:spPr>
          <a:xfrm>
            <a:off x="1078707" y="765175"/>
            <a:ext cx="4262438" cy="5327650"/>
          </a:xfrm>
          <a:prstGeom prst="rect">
            <a:avLst/>
          </a:prstGeom>
          <a:ln w="12700">
            <a:miter lim="400000"/>
          </a:ln>
        </p:spPr>
      </p:pic>
      <p:sp>
        <p:nvSpPr>
          <p:cNvPr id="194" name="Shape 194"/>
          <p:cNvSpPr/>
          <p:nvPr/>
        </p:nvSpPr>
        <p:spPr>
          <a:xfrm>
            <a:off x="5471319" y="1701800"/>
            <a:ext cx="2160589" cy="3877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lnSpc>
                <a:spcPct val="80000"/>
              </a:lnSpc>
              <a:spcBef>
                <a:spcPts val="1400"/>
              </a:spcBef>
              <a:defRPr sz="2400">
                <a:solidFill>
                  <a:srgbClr val="FF9900"/>
                </a:solidFill>
                <a:latin typeface="Arial"/>
                <a:ea typeface="Arial"/>
                <a:cs typeface="Arial"/>
                <a:sym typeface="Arial"/>
              </a:defRPr>
            </a:pPr>
            <a:r>
              <a:rPr>
                <a:solidFill>
                  <a:schemeClr val="tx1"/>
                </a:solidFill>
              </a:rPr>
              <a:t>Ojo </a:t>
            </a:r>
            <a:r>
              <a:rPr sz="2000">
                <a:solidFill>
                  <a:schemeClr val="tx1"/>
                </a:solidFill>
              </a:rPr>
              <a:t>humano</a:t>
            </a:r>
          </a:p>
        </p:txBody>
      </p:sp>
      <p:sp>
        <p:nvSpPr>
          <p:cNvPr id="195" name="Shape 195"/>
          <p:cNvSpPr/>
          <p:nvPr/>
        </p:nvSpPr>
        <p:spPr>
          <a:xfrm>
            <a:off x="5399882" y="4221162"/>
            <a:ext cx="2665413" cy="3877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lnSpc>
                <a:spcPct val="80000"/>
              </a:lnSpc>
              <a:spcBef>
                <a:spcPts val="1400"/>
              </a:spcBef>
              <a:defRPr sz="2000">
                <a:solidFill>
                  <a:srgbClr val="FF9900"/>
                </a:solidFill>
                <a:latin typeface="Arial"/>
                <a:ea typeface="Arial"/>
                <a:cs typeface="Arial"/>
                <a:sym typeface="Arial"/>
              </a:defRPr>
            </a:pPr>
            <a:r>
              <a:rPr>
                <a:solidFill>
                  <a:schemeClr val="tx1"/>
                </a:solidFill>
              </a:rPr>
              <a:t>Cámara</a:t>
            </a:r>
            <a:r>
              <a:rPr sz="2400">
                <a:solidFill>
                  <a:schemeClr val="tx1"/>
                </a:solidFill>
              </a:rPr>
              <a:t> fotográfica</a:t>
            </a:r>
          </a:p>
        </p:txBody>
      </p:sp>
      <p:sp>
        <p:nvSpPr>
          <p:cNvPr id="2" name="1 CuadroTexto"/>
          <p:cNvSpPr txBox="1"/>
          <p:nvPr/>
        </p:nvSpPr>
        <p:spPr>
          <a:xfrm>
            <a:off x="323528" y="6392001"/>
            <a:ext cx="4577533"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s-ES" sz="1000" dirty="0"/>
              <a:t>http://boywithaidea.blogspot.com.es/2012/09/relacion-entre-el-ojo-y-la-camara.html</a:t>
            </a:r>
            <a:endParaRPr kumimoji="0" lang="es-ES" sz="1000" b="0" i="0" u="none" strike="noStrike" cap="none" spc="0" normalizeH="0" baseline="0" dirty="0">
              <a:ln>
                <a:noFill/>
              </a:ln>
              <a:solidFill>
                <a:srgbClr val="000000"/>
              </a:solidFill>
              <a:effectLst/>
              <a:uFillTx/>
              <a:sym typeface="Calibri"/>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title"/>
          </p:nvPr>
        </p:nvSpPr>
        <p:spPr>
          <a:prstGeom prst="rect">
            <a:avLst/>
          </a:prstGeom>
        </p:spPr>
        <p:txBody>
          <a:bodyPr/>
          <a:lstStyle>
            <a:lvl1pPr>
              <a:defRPr>
                <a:solidFill>
                  <a:srgbClr val="FB9F1C"/>
                </a:solidFill>
              </a:defRPr>
            </a:lvl1pPr>
          </a:lstStyle>
          <a:p>
            <a:r>
              <a:t>ÍNDICE</a:t>
            </a:r>
          </a:p>
        </p:txBody>
      </p:sp>
      <p:sp>
        <p:nvSpPr>
          <p:cNvPr id="116" name="Shape 116"/>
          <p:cNvSpPr>
            <a:spLocks noGrp="1"/>
          </p:cNvSpPr>
          <p:nvPr>
            <p:ph type="body" idx="1"/>
          </p:nvPr>
        </p:nvSpPr>
        <p:spPr>
          <a:prstGeom prst="rect">
            <a:avLst/>
          </a:prstGeom>
        </p:spPr>
        <p:txBody>
          <a:bodyPr/>
          <a:lstStyle/>
          <a:p>
            <a:pPr marL="216027" indent="-216027" defTabSz="576072">
              <a:spcBef>
                <a:spcPts val="400"/>
              </a:spcBef>
              <a:defRPr sz="2016">
                <a:solidFill>
                  <a:srgbClr val="E96F2E"/>
                </a:solidFill>
              </a:defRPr>
            </a:pPr>
            <a:r>
              <a:t>lA LUZ Y EL COLOR COMO FENÓMENOS FÍSICOS</a:t>
            </a:r>
          </a:p>
          <a:p>
            <a:pPr marL="216027" indent="-216027" defTabSz="576072">
              <a:spcBef>
                <a:spcPts val="400"/>
              </a:spcBef>
              <a:defRPr sz="2016">
                <a:solidFill>
                  <a:srgbClr val="E96F2E"/>
                </a:solidFill>
              </a:defRPr>
            </a:pPr>
            <a:r>
              <a:t>NATURALEZA DE LA LUZ Y PROPIEDADES. PROPAGACIÓN</a:t>
            </a:r>
          </a:p>
          <a:p>
            <a:pPr marL="216027" indent="-216027" defTabSz="576072">
              <a:spcBef>
                <a:spcPts val="400"/>
              </a:spcBef>
              <a:defRPr sz="2016">
                <a:solidFill>
                  <a:srgbClr val="E96F2E"/>
                </a:solidFill>
              </a:defRPr>
            </a:pPr>
            <a:r>
              <a:t>SÍNTESIS DEL COLOR</a:t>
            </a:r>
          </a:p>
          <a:p>
            <a:pPr marL="216027" indent="-216027" defTabSz="576072">
              <a:spcBef>
                <a:spcPts val="400"/>
              </a:spcBef>
              <a:defRPr sz="2016">
                <a:solidFill>
                  <a:srgbClr val="E96F2E"/>
                </a:solidFill>
              </a:defRPr>
            </a:pPr>
            <a:r>
              <a:t>USOS Y APLICACIONES DEL COLOR. EL COLOR Y LA COMUNICACIÓN, EL SIGNIFICADO DEL COLOR</a:t>
            </a:r>
          </a:p>
          <a:p>
            <a:pPr marL="216027" indent="-216027" defTabSz="576072">
              <a:spcBef>
                <a:spcPts val="400"/>
              </a:spcBef>
              <a:defRPr sz="2016">
                <a:solidFill>
                  <a:srgbClr val="E96F2E"/>
                </a:solidFill>
              </a:defRPr>
            </a:pPr>
            <a:r>
              <a:t>TEORÍAS DEL COLOR</a:t>
            </a:r>
          </a:p>
          <a:p>
            <a:pPr marL="216027" indent="-216027" defTabSz="576072">
              <a:spcBef>
                <a:spcPts val="400"/>
              </a:spcBef>
              <a:defRPr sz="2016">
                <a:solidFill>
                  <a:srgbClr val="E96F2E"/>
                </a:solidFill>
              </a:defRPr>
            </a:pPr>
            <a:r>
              <a:t>EL TRATAMIENTO INFORMÁTICO DEL COLOR</a:t>
            </a:r>
          </a:p>
          <a:p>
            <a:pPr marL="216027" indent="-216027" defTabSz="576072">
              <a:spcBef>
                <a:spcPts val="400"/>
              </a:spcBef>
              <a:defRPr sz="2016">
                <a:solidFill>
                  <a:srgbClr val="E96F2E"/>
                </a:solidFill>
              </a:defRPr>
            </a:pPr>
            <a:r>
              <a:t>SISTEMAS DE GESTIÓN DEL COLOR</a:t>
            </a:r>
          </a:p>
          <a:p>
            <a:pPr marL="216027" indent="-216027" defTabSz="576072">
              <a:spcBef>
                <a:spcPts val="400"/>
              </a:spcBef>
              <a:defRPr sz="2016">
                <a:solidFill>
                  <a:srgbClr val="E96F2E"/>
                </a:solidFill>
              </a:defRPr>
            </a:pPr>
            <a:r>
              <a:t>LOS MODOS DE COLOR</a:t>
            </a:r>
          </a:p>
          <a:p>
            <a:pPr marL="216027" indent="-216027" defTabSz="576072">
              <a:spcBef>
                <a:spcPts val="400"/>
              </a:spcBef>
              <a:defRPr sz="2016">
                <a:solidFill>
                  <a:srgbClr val="E96F2E"/>
                </a:solidFill>
              </a:defRPr>
            </a:pPr>
            <a:r>
              <a:t>REPRODUCIÓN Y NORMALIZACIÓN DEL COLOR</a:t>
            </a:r>
          </a:p>
          <a:p>
            <a:pPr marL="216027" indent="-216027" defTabSz="576072">
              <a:spcBef>
                <a:spcPts val="400"/>
              </a:spcBef>
              <a:defRPr sz="2016">
                <a:solidFill>
                  <a:srgbClr val="E96F2E"/>
                </a:solidFill>
              </a:defRPr>
            </a:pPr>
            <a:r>
              <a:t>EJEMPLOS DE TRATAMIENTO DE IMAGEN POR: MODOS DE COLOR, PERFILES, CALIBRACIÓN, INTERPOLACIÓN, I.S.O., ETC.</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p:nvPr/>
        </p:nvSpPr>
        <p:spPr>
          <a:xfrm>
            <a:off x="251519" y="-27385"/>
            <a:ext cx="8712970" cy="6847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150000"/>
              </a:lnSpc>
              <a:defRPr sz="2400"/>
            </a:lvl1pPr>
          </a:lstStyle>
          <a:p>
            <a:r>
              <a:t>El ojo humano es más sensible a la luz verde/amarilla que a rojos y azules (la sensibilidad al amarillo es de orden de seis veces mayor que al azul), comúnmente se dice que el azul tiene una pequeña contribución a la sensación de brillo, mientras que el amarillo la tiene, sin embargo, el ojo humano tiene más capacidad para distinguir matices en los colores azules que en los amarillos, en realidad el ojo tiene una mayor sensibilidad cromática para los colores extremos del espectro (especialmente rojos, azules y morados), de forma que tiene mayor capacidad para distinguir diferencias de color en estos que en los centrales, sin embargo estos últimos (verdes y amarillos) tienen valores máximos de saturación, es decir, son percibidos como más brillantes y luminosidad.</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p:nvPr/>
        </p:nvSpPr>
        <p:spPr>
          <a:xfrm>
            <a:off x="374702" y="496143"/>
            <a:ext cx="8424938" cy="3888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50000"/>
              </a:lnSpc>
              <a:defRPr sz="2000"/>
            </a:pPr>
            <a:r>
              <a:t>Aparte de esta distinta sensibilidad para los diferentes colores, la resolución monocromática del ojo es mucho mayor que la cromática, se puede distinguir mucho mejor diferencias de tono en la escala de grises que entre escalas de</a:t>
            </a:r>
          </a:p>
          <a:p>
            <a:pPr>
              <a:lnSpc>
                <a:spcPct val="150000"/>
              </a:lnSpc>
              <a:defRPr sz="2000"/>
            </a:pPr>
            <a:r>
              <a:t>color, además, cuando los detalles se van haciendo más y más pequeños el ojo deja de detectar las diferencias de color, llegando un punto en que se vuelve virtualmente ciego para los colores, aunque aún puede distinguir diferencias de brillo. La sensibilidad humana a sus variaciones no es lineal, sino</a:t>
            </a:r>
          </a:p>
        </p:txBody>
      </p:sp>
      <p:pic>
        <p:nvPicPr>
          <p:cNvPr id="200" name="image18.jpg" descr="Resultado de imagen de sensibilidad del ojo humano a los colores"/>
          <p:cNvPicPr>
            <a:picLocks noChangeAspect="1"/>
          </p:cNvPicPr>
          <p:nvPr/>
        </p:nvPicPr>
        <p:blipFill>
          <a:blip r:embed="rId2">
            <a:extLst/>
          </a:blip>
          <a:stretch>
            <a:fillRect/>
          </a:stretch>
        </p:blipFill>
        <p:spPr>
          <a:xfrm>
            <a:off x="2378447" y="3791948"/>
            <a:ext cx="4417449" cy="2952328"/>
          </a:xfrm>
          <a:prstGeom prst="rect">
            <a:avLst/>
          </a:prstGeom>
          <a:ln w="12700">
            <a:miter lim="400000"/>
          </a:ln>
        </p:spPr>
      </p:pic>
      <p:sp>
        <p:nvSpPr>
          <p:cNvPr id="2" name="1 CuadroTexto"/>
          <p:cNvSpPr txBox="1"/>
          <p:nvPr/>
        </p:nvSpPr>
        <p:spPr>
          <a:xfrm>
            <a:off x="2483768" y="6533027"/>
            <a:ext cx="376160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s-ES" sz="1000" dirty="0"/>
              <a:t>https://eyecapturenz.weebly.com/store/p1/EyeCapture_Classic_.html</a:t>
            </a:r>
            <a:endParaRPr kumimoji="0" lang="es-ES" sz="1000" b="0" i="0" u="none" strike="noStrike" cap="none" spc="0" normalizeH="0" baseline="0" dirty="0">
              <a:ln>
                <a:noFill/>
              </a:ln>
              <a:solidFill>
                <a:srgbClr val="000000"/>
              </a:solidFill>
              <a:effectLst/>
              <a:uFillTx/>
              <a:sym typeface="Calibri"/>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image1.png"/>
          <p:cNvPicPr>
            <a:picLocks noChangeAspect="1"/>
          </p:cNvPicPr>
          <p:nvPr/>
        </p:nvPicPr>
        <p:blipFill>
          <a:blip r:embed="rId2">
            <a:extLst/>
          </a:blip>
          <a:stretch>
            <a:fillRect/>
          </a:stretch>
        </p:blipFill>
        <p:spPr>
          <a:xfrm>
            <a:off x="0" y="0"/>
            <a:ext cx="9127498" cy="6858000"/>
          </a:xfrm>
          <a:prstGeom prst="rect">
            <a:avLst/>
          </a:prstGeom>
          <a:ln w="12700">
            <a:miter lim="400000"/>
          </a:ln>
        </p:spPr>
      </p:pic>
      <p:sp>
        <p:nvSpPr>
          <p:cNvPr id="203" name="Shape 203"/>
          <p:cNvSpPr/>
          <p:nvPr/>
        </p:nvSpPr>
        <p:spPr>
          <a:xfrm>
            <a:off x="612850" y="2420888"/>
            <a:ext cx="7776866" cy="2491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5400" b="1"/>
            </a:lvl1pPr>
          </a:lstStyle>
          <a:p>
            <a:r>
              <a:t>Naturaleza y propiedades. Propagación.</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p:nvPr/>
        </p:nvSpPr>
        <p:spPr>
          <a:xfrm>
            <a:off x="1307182" y="139133"/>
            <a:ext cx="3492389"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b="1" u="sng"/>
            </a:lvl1pPr>
          </a:lstStyle>
          <a:p>
            <a:r>
              <a:t>UN POCO DE HISTORIA:</a:t>
            </a:r>
          </a:p>
        </p:txBody>
      </p:sp>
      <p:sp>
        <p:nvSpPr>
          <p:cNvPr id="206" name="Shape 206"/>
          <p:cNvSpPr/>
          <p:nvPr/>
        </p:nvSpPr>
        <p:spPr>
          <a:xfrm>
            <a:off x="1373435" y="698023"/>
            <a:ext cx="2664298" cy="1529716"/>
          </a:xfrm>
          <a:prstGeom prst="rect">
            <a:avLst/>
          </a:prstGeom>
          <a:ln w="28575">
            <a:solidFill>
              <a:srgbClr val="FF0000"/>
            </a:solidFill>
          </a:ln>
          <a:extLst>
            <a:ext uri="{C572A759-6A51-4108-AA02-DFA0A04FC94B}">
              <ma14:wrappingTextBoxFlag xmlns="" xmlns:ma14="http://schemas.microsoft.com/office/mac/drawingml/2011/main" val="1"/>
            </a:ext>
          </a:extLst>
        </p:spPr>
        <p:txBody>
          <a:bodyPr lIns="45719" rIns="45719">
            <a:spAutoFit/>
          </a:bodyPr>
          <a:lstStyle/>
          <a:p>
            <a:pPr algn="ctr">
              <a:defRPr sz="3200" b="1"/>
            </a:pPr>
            <a:r>
              <a:t>Isaac Newton: </a:t>
            </a:r>
          </a:p>
          <a:p>
            <a:pPr algn="ctr">
              <a:defRPr sz="3200" b="1"/>
            </a:pPr>
            <a:r>
              <a:t>XVII</a:t>
            </a:r>
          </a:p>
        </p:txBody>
      </p:sp>
      <p:pic>
        <p:nvPicPr>
          <p:cNvPr id="207" name="image19.png"/>
          <p:cNvPicPr>
            <a:picLocks noChangeAspect="1"/>
          </p:cNvPicPr>
          <p:nvPr/>
        </p:nvPicPr>
        <p:blipFill>
          <a:blip r:embed="rId2">
            <a:extLst/>
          </a:blip>
          <a:stretch>
            <a:fillRect/>
          </a:stretch>
        </p:blipFill>
        <p:spPr>
          <a:xfrm>
            <a:off x="4802637" y="582264"/>
            <a:ext cx="3876676" cy="2162176"/>
          </a:xfrm>
          <a:prstGeom prst="rect">
            <a:avLst/>
          </a:prstGeom>
          <a:ln w="12700">
            <a:miter lim="400000"/>
          </a:ln>
        </p:spPr>
      </p:pic>
      <p:sp>
        <p:nvSpPr>
          <p:cNvPr id="208" name="Shape 208"/>
          <p:cNvSpPr/>
          <p:nvPr/>
        </p:nvSpPr>
        <p:spPr>
          <a:xfrm>
            <a:off x="251519" y="2339588"/>
            <a:ext cx="3672410" cy="358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b="1"/>
            </a:lvl1pPr>
          </a:lstStyle>
          <a:p>
            <a:r>
              <a:t>El color surge de la luz</a:t>
            </a:r>
          </a:p>
        </p:txBody>
      </p:sp>
      <p:sp>
        <p:nvSpPr>
          <p:cNvPr id="209" name="Shape 209"/>
          <p:cNvSpPr/>
          <p:nvPr/>
        </p:nvSpPr>
        <p:spPr>
          <a:xfrm>
            <a:off x="395535" y="3068959"/>
            <a:ext cx="8424938" cy="967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lvl1pPr>
          </a:lstStyle>
          <a:p>
            <a:r>
              <a:t>El resultado fue la aparición del arco iris como consecuencia de la refracción de la luz blanca. También demostró que la suma de todos los colores daba como resultado el color blanco</a:t>
            </a:r>
          </a:p>
        </p:txBody>
      </p:sp>
      <p:sp>
        <p:nvSpPr>
          <p:cNvPr id="210" name="Shape 210"/>
          <p:cNvSpPr/>
          <p:nvPr/>
        </p:nvSpPr>
        <p:spPr>
          <a:xfrm>
            <a:off x="395535" y="4149080"/>
            <a:ext cx="8424938" cy="1259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lvl1pPr>
          </a:lstStyle>
          <a:p>
            <a:r>
              <a:t>Esta experiencia permitió definir no sólo como la luz blanca es una síntesis de las distintas longitudes de onda, sino también como las ondas cortas experimentan una desviación mayor que las ondas largas. </a:t>
            </a:r>
          </a:p>
        </p:txBody>
      </p:sp>
      <p:sp>
        <p:nvSpPr>
          <p:cNvPr id="211" name="Shape 211"/>
          <p:cNvSpPr/>
          <p:nvPr/>
        </p:nvSpPr>
        <p:spPr>
          <a:xfrm>
            <a:off x="4398476" y="5301207"/>
            <a:ext cx="5200871" cy="3581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b="1"/>
            </a:lvl1pPr>
          </a:lstStyle>
          <a:p>
            <a:r>
              <a:t>Pensaba que la luz se propagaba en línea recta.</a:t>
            </a:r>
          </a:p>
        </p:txBody>
      </p:sp>
      <p:sp>
        <p:nvSpPr>
          <p:cNvPr id="212" name="Shape 212"/>
          <p:cNvSpPr/>
          <p:nvPr/>
        </p:nvSpPr>
        <p:spPr>
          <a:xfrm>
            <a:off x="395535" y="5805263"/>
            <a:ext cx="8424938" cy="967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lvl1pPr>
          </a:lstStyle>
          <a:p>
            <a:r>
              <a:t>Newton denominó espectro cromático a esta progresión de colores y dispersión a la separación (descomposición) de cada uno de los colores de la luz blanca. </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p:nvPr/>
        </p:nvSpPr>
        <p:spPr>
          <a:xfrm>
            <a:off x="516523" y="3717032"/>
            <a:ext cx="8208914" cy="1158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b="1"/>
            </a:lvl1pPr>
          </a:lstStyle>
          <a:p>
            <a:r>
              <a:t>Realmente el color no es tanto una realidad física como fisiológica, ya que no podemos hablar estrictamente de color, sino de sensación de color. </a:t>
            </a:r>
          </a:p>
        </p:txBody>
      </p:sp>
      <p:sp>
        <p:nvSpPr>
          <p:cNvPr id="215" name="Shape 215"/>
          <p:cNvSpPr/>
          <p:nvPr/>
        </p:nvSpPr>
        <p:spPr>
          <a:xfrm>
            <a:off x="481826" y="5373215"/>
            <a:ext cx="8208914" cy="1158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b="1"/>
            </a:lvl1pPr>
          </a:lstStyle>
          <a:p>
            <a:r>
              <a:t>Ningún color existe por sí y el sentido  de cada matiz y de cada color cambia al reaccionar con los colores contiguos</a:t>
            </a:r>
          </a:p>
        </p:txBody>
      </p:sp>
      <p:sp>
        <p:nvSpPr>
          <p:cNvPr id="216" name="Shape 216"/>
          <p:cNvSpPr/>
          <p:nvPr/>
        </p:nvSpPr>
        <p:spPr>
          <a:xfrm>
            <a:off x="444552" y="404663"/>
            <a:ext cx="8237095" cy="2580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b="1"/>
            </a:lvl1pPr>
          </a:lstStyle>
          <a:p>
            <a:r>
              <a:t>A partir de estas experiencias se hace evidente que el color es una consecuencia de la reflexión selectiva por parte de los objetos que absorben determinadas longitudes de onda reflejando el resto. El color que nosotros percibimos en el objeto es aquel que corresponde a aquellas longitudes de onda que son reflejadas. </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p:nvPr/>
        </p:nvSpPr>
        <p:spPr>
          <a:xfrm>
            <a:off x="2828582" y="469250"/>
            <a:ext cx="5544617" cy="2136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lvl1pPr>
          </a:lstStyle>
          <a:p>
            <a:r>
              <a:t>Demostró que las leyes de la óptica podían explicarse basándose en la suposición de que la luz tenía naturaleza ondulatoria. Huygens se apoyaba en el hecho de que la propagación rectilínea y la reflexión se pueden explicar ondulatoriamente. </a:t>
            </a:r>
          </a:p>
        </p:txBody>
      </p:sp>
      <p:sp>
        <p:nvSpPr>
          <p:cNvPr id="219" name="Shape 219"/>
          <p:cNvSpPr/>
          <p:nvPr/>
        </p:nvSpPr>
        <p:spPr>
          <a:xfrm>
            <a:off x="452318" y="692695"/>
            <a:ext cx="2376266" cy="904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2800" b="1"/>
            </a:pPr>
            <a:r>
              <a:t>Huygens</a:t>
            </a:r>
          </a:p>
          <a:p>
            <a:pPr algn="ctr">
              <a:defRPr sz="2800" b="1"/>
            </a:pPr>
            <a:r>
              <a:t>(1660)</a:t>
            </a:r>
          </a:p>
        </p:txBody>
      </p:sp>
      <p:sp>
        <p:nvSpPr>
          <p:cNvPr id="220" name="Shape 220"/>
          <p:cNvSpPr/>
          <p:nvPr/>
        </p:nvSpPr>
        <p:spPr>
          <a:xfrm>
            <a:off x="827583" y="2708919"/>
            <a:ext cx="1800201" cy="1031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3200" b="1"/>
            </a:pPr>
            <a:r>
              <a:t>Goethe</a:t>
            </a:r>
          </a:p>
          <a:p>
            <a:pPr algn="ctr">
              <a:defRPr sz="3200" b="1"/>
            </a:pPr>
            <a:r>
              <a:t>XVIII</a:t>
            </a:r>
          </a:p>
        </p:txBody>
      </p:sp>
      <p:sp>
        <p:nvSpPr>
          <p:cNvPr id="221" name="Shape 221"/>
          <p:cNvSpPr/>
          <p:nvPr/>
        </p:nvSpPr>
        <p:spPr>
          <a:xfrm>
            <a:off x="2828582" y="2547972"/>
            <a:ext cx="5883878" cy="2136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lvl1pPr>
          </a:lstStyle>
          <a:p>
            <a:r>
              <a:t>El filósofo y escritor alemán mantuvo que la luz solar era pura y que, cuando esta se sometía a «aflicciones», o medios algo opacos y nebulosos, las superficies absorbían parte de la luz blanca y, por esta causa, se podían ver los colores. Se trata del efecto de absorción y reflexión de las superficies.</a:t>
            </a:r>
          </a:p>
        </p:txBody>
      </p:sp>
      <p:sp>
        <p:nvSpPr>
          <p:cNvPr id="222" name="Shape 222"/>
          <p:cNvSpPr/>
          <p:nvPr/>
        </p:nvSpPr>
        <p:spPr>
          <a:xfrm>
            <a:off x="107503" y="5229199"/>
            <a:ext cx="2376266" cy="1310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2800" b="1"/>
            </a:pPr>
            <a:r>
              <a:t>Thomas Young</a:t>
            </a:r>
          </a:p>
          <a:p>
            <a:pPr algn="ctr">
              <a:defRPr sz="2800" b="1"/>
            </a:pPr>
            <a:r>
              <a:t>1827</a:t>
            </a:r>
          </a:p>
        </p:txBody>
      </p:sp>
      <p:sp>
        <p:nvSpPr>
          <p:cNvPr id="223" name="Shape 223"/>
          <p:cNvSpPr/>
          <p:nvPr/>
        </p:nvSpPr>
        <p:spPr>
          <a:xfrm>
            <a:off x="2854642" y="4890644"/>
            <a:ext cx="5883877" cy="15519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lvl1pPr>
          </a:lstStyle>
          <a:p>
            <a:r>
              <a:t>Experimentó sobre interferencias y medidas de velocidad en el seno de líquidos , mostraron que la teoría corpuscular era poco apropiada para explicar determinados fenómenos ópticos. </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p:nvPr/>
        </p:nvSpPr>
        <p:spPr>
          <a:xfrm>
            <a:off x="541674" y="358790"/>
            <a:ext cx="2088234" cy="1056641"/>
          </a:xfrm>
          <a:prstGeom prst="rect">
            <a:avLst/>
          </a:prstGeom>
          <a:solidFill>
            <a:srgbClr val="FFFFFF"/>
          </a:solidFill>
          <a:ln w="25400">
            <a:solidFill>
              <a:schemeClr val="accent2"/>
            </a:solidFill>
          </a:ln>
          <a:extLst>
            <a:ext uri="{C572A759-6A51-4108-AA02-DFA0A04FC94B}">
              <ma14:wrappingTextBoxFlag xmlns="" xmlns:ma14="http://schemas.microsoft.com/office/mac/drawingml/2011/main" val="1"/>
            </a:ext>
          </a:extLst>
        </p:spPr>
        <p:txBody>
          <a:bodyPr lIns="45719" rIns="45719">
            <a:spAutoFit/>
          </a:bodyPr>
          <a:lstStyle/>
          <a:p>
            <a:pPr algn="ctr">
              <a:defRPr sz="3200"/>
            </a:pPr>
            <a:r>
              <a:t>Maxwell</a:t>
            </a:r>
          </a:p>
          <a:p>
            <a:pPr algn="ctr">
              <a:defRPr sz="3200"/>
            </a:pPr>
            <a:r>
              <a:t>1873</a:t>
            </a:r>
          </a:p>
        </p:txBody>
      </p:sp>
      <p:sp>
        <p:nvSpPr>
          <p:cNvPr id="226" name="Shape 226"/>
          <p:cNvSpPr/>
          <p:nvPr/>
        </p:nvSpPr>
        <p:spPr>
          <a:xfrm>
            <a:off x="2837328" y="116631"/>
            <a:ext cx="6046551" cy="1983741"/>
          </a:xfrm>
          <a:prstGeom prst="rect">
            <a:avLst/>
          </a:prstGeom>
          <a:solidFill>
            <a:srgbClr val="FFFFFF"/>
          </a:solidFill>
          <a:ln w="25400">
            <a:solidFill>
              <a:schemeClr val="accent1"/>
            </a:solidFill>
          </a:ln>
          <a:extLst>
            <a:ext uri="{C572A759-6A51-4108-AA02-DFA0A04FC94B}">
              <ma14:wrappingTextBoxFlag xmlns="" xmlns:ma14="http://schemas.microsoft.com/office/mac/drawingml/2011/main" val="1"/>
            </a:ext>
          </a:extLst>
        </p:spPr>
        <p:txBody>
          <a:bodyPr lIns="45719" rIns="45719">
            <a:spAutoFit/>
          </a:bodyPr>
          <a:lstStyle/>
          <a:p>
            <a:r>
              <a:t>Estudios teóricos  sobre los campos eléctrico y magnético le permitieron aunar ambos en una única teoría denominada electromagnetismo, en la que se deducía de manera natural la existencia de ondas electromagnéticas desplazándose a la velocidad de la luz, de donde se deducía que la naturaleza de esta debía  ser  electromagnética.</a:t>
            </a:r>
          </a:p>
        </p:txBody>
      </p:sp>
      <p:sp>
        <p:nvSpPr>
          <p:cNvPr id="227" name="Shape 227"/>
          <p:cNvSpPr/>
          <p:nvPr/>
        </p:nvSpPr>
        <p:spPr>
          <a:xfrm>
            <a:off x="541674" y="2420888"/>
            <a:ext cx="2014103" cy="929641"/>
          </a:xfrm>
          <a:prstGeom prst="rect">
            <a:avLst/>
          </a:prstGeom>
          <a:solidFill>
            <a:srgbClr val="FFFFFF"/>
          </a:solidFill>
          <a:ln w="25400">
            <a:solidFill>
              <a:schemeClr val="accent2"/>
            </a:solidFill>
          </a:ln>
          <a:extLst>
            <a:ext uri="{C572A759-6A51-4108-AA02-DFA0A04FC94B}">
              <ma14:wrappingTextBoxFlag xmlns="" xmlns:ma14="http://schemas.microsoft.com/office/mac/drawingml/2011/main" val="1"/>
            </a:ext>
          </a:extLst>
        </p:spPr>
        <p:txBody>
          <a:bodyPr lIns="45719" rIns="45719">
            <a:spAutoFit/>
          </a:bodyPr>
          <a:lstStyle>
            <a:lvl1pPr algn="ctr">
              <a:defRPr sz="2800"/>
            </a:lvl1pPr>
          </a:lstStyle>
          <a:p>
            <a:r>
              <a:t>Heinrich Hertz 1887 </a:t>
            </a:r>
          </a:p>
        </p:txBody>
      </p:sp>
      <p:sp>
        <p:nvSpPr>
          <p:cNvPr id="228" name="Shape 228"/>
          <p:cNvSpPr/>
          <p:nvPr/>
        </p:nvSpPr>
        <p:spPr>
          <a:xfrm>
            <a:off x="2843808" y="1988840"/>
            <a:ext cx="6040071" cy="3050541"/>
          </a:xfrm>
          <a:prstGeom prst="rect">
            <a:avLst/>
          </a:prstGeom>
          <a:solidFill>
            <a:srgbClr val="FFFFFF"/>
          </a:solidFill>
          <a:ln w="25400">
            <a:solidFill>
              <a:schemeClr val="accent1"/>
            </a:solidFill>
          </a:ln>
          <a:extLst>
            <a:ext uri="{C572A759-6A51-4108-AA02-DFA0A04FC94B}">
              <ma14:wrappingTextBoxFlag xmlns="" xmlns:ma14="http://schemas.microsoft.com/office/mac/drawingml/2011/main" val="1"/>
            </a:ext>
          </a:extLst>
        </p:spPr>
        <p:txBody>
          <a:bodyPr lIns="45719" rIns="45719">
            <a:spAutoFit/>
          </a:bodyPr>
          <a:lstStyle/>
          <a:p>
            <a:r>
              <a:t>la teoría electromagnética clásica no podía explicar la </a:t>
            </a:r>
            <a:br/>
            <a:r>
              <a:t>emisión de electrones por un conductor cuando incide luz sobre su superficie, fenómeno conocido como efecto fotoeléctrico. Este efecto consiste en la emisión espontánea de electrones (o la generación de una diferencia de potencial eléctrico) en algunos sólidos (metálicos o semiconductores)   irradiados   por   luz. Fue capaz de producir la luz con todas sus propiedades formando ondas electromagnéticas visibles para el ojo humano.</a:t>
            </a:r>
          </a:p>
        </p:txBody>
      </p:sp>
      <p:sp>
        <p:nvSpPr>
          <p:cNvPr id="229" name="Shape 229"/>
          <p:cNvSpPr/>
          <p:nvPr/>
        </p:nvSpPr>
        <p:spPr>
          <a:xfrm>
            <a:off x="147772" y="5531549"/>
            <a:ext cx="2736305" cy="929641"/>
          </a:xfrm>
          <a:prstGeom prst="rect">
            <a:avLst/>
          </a:prstGeom>
          <a:solidFill>
            <a:srgbClr val="FFFFFF"/>
          </a:solidFill>
          <a:ln w="25400">
            <a:solidFill>
              <a:schemeClr val="accent2"/>
            </a:solidFill>
          </a:ln>
          <a:extLst>
            <a:ext uri="{C572A759-6A51-4108-AA02-DFA0A04FC94B}">
              <ma14:wrappingTextBoxFlag xmlns="" xmlns:ma14="http://schemas.microsoft.com/office/mac/drawingml/2011/main" val="1"/>
            </a:ext>
          </a:extLst>
        </p:spPr>
        <p:txBody>
          <a:bodyPr lIns="45719" rIns="45719">
            <a:spAutoFit/>
          </a:bodyPr>
          <a:lstStyle/>
          <a:p>
            <a:pPr algn="ctr">
              <a:defRPr sz="2800"/>
            </a:pPr>
            <a:r>
              <a:t>Albert   Einstein </a:t>
            </a:r>
          </a:p>
          <a:p>
            <a:pPr algn="ctr">
              <a:defRPr sz="2800"/>
            </a:pPr>
            <a:r>
              <a:t>1905</a:t>
            </a:r>
          </a:p>
        </p:txBody>
      </p:sp>
      <p:sp>
        <p:nvSpPr>
          <p:cNvPr id="230" name="Shape 230"/>
          <p:cNvSpPr/>
          <p:nvPr/>
        </p:nvSpPr>
        <p:spPr>
          <a:xfrm>
            <a:off x="2843808" y="4987042"/>
            <a:ext cx="6046550" cy="1983741"/>
          </a:xfrm>
          <a:prstGeom prst="rect">
            <a:avLst/>
          </a:prstGeom>
          <a:solidFill>
            <a:srgbClr val="FFFFFF"/>
          </a:solidFill>
          <a:ln w="25400">
            <a:solidFill>
              <a:schemeClr val="accent1"/>
            </a:solidFill>
          </a:ln>
          <a:extLst>
            <a:ext uri="{C572A759-6A51-4108-AA02-DFA0A04FC94B}">
              <ma14:wrappingTextBoxFlag xmlns="" xmlns:ma14="http://schemas.microsoft.com/office/mac/drawingml/2011/main" val="1"/>
            </a:ext>
          </a:extLst>
        </p:spPr>
        <p:txBody>
          <a:bodyPr lIns="45719" rIns="45719">
            <a:spAutoFit/>
          </a:bodyPr>
          <a:lstStyle/>
          <a:p>
            <a:r>
              <a:t>presentó   una   explicación   del   efecto   fotoeléctrico </a:t>
            </a:r>
            <a:br/>
            <a:r>
              <a:t>basándose en una idea propuesta anteriormente por Planck para la emisión espontánea de radiación lumínica por cuerpos cálidos y postuló que la energía de un haz luminoso se hallaba concentrada en pequeños paquetes, que denominó cuantos de energía y que en el caso de la luz se denominan fotones.</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p:cNvSpPr>
          <p:nvPr>
            <p:ph type="body" idx="4294967295"/>
          </p:nvPr>
        </p:nvSpPr>
        <p:spPr>
          <a:xfrm>
            <a:off x="1810591" y="1052736"/>
            <a:ext cx="6912768" cy="5257800"/>
          </a:xfrm>
          <a:prstGeom prst="rect">
            <a:avLst/>
          </a:prstGeom>
        </p:spPr>
        <p:txBody>
          <a:bodyPr/>
          <a:lstStyle/>
          <a:p>
            <a:pPr marL="0" indent="0">
              <a:spcBef>
                <a:spcPts val="0"/>
              </a:spcBef>
              <a:buSzTx/>
              <a:buFontTx/>
              <a:buNone/>
              <a:defRPr sz="2400">
                <a:solidFill>
                  <a:schemeClr val="accent6"/>
                </a:solidFill>
              </a:defRPr>
            </a:pPr>
            <a:r>
              <a:rPr dirty="0">
                <a:solidFill>
                  <a:schemeClr val="tx1"/>
                </a:solidFill>
              </a:rPr>
              <a:t>“La luz de la </a:t>
            </a:r>
            <a:r>
              <a:rPr dirty="0" err="1">
                <a:solidFill>
                  <a:schemeClr val="tx1"/>
                </a:solidFill>
              </a:rPr>
              <a:t>naturaleza</a:t>
            </a:r>
            <a:r>
              <a:rPr dirty="0">
                <a:solidFill>
                  <a:schemeClr val="tx1"/>
                </a:solidFill>
              </a:rPr>
              <a:t> y la de la </a:t>
            </a:r>
            <a:r>
              <a:rPr dirty="0" err="1">
                <a:solidFill>
                  <a:schemeClr val="tx1"/>
                </a:solidFill>
              </a:rPr>
              <a:t>mente</a:t>
            </a:r>
            <a:r>
              <a:rPr dirty="0">
                <a:solidFill>
                  <a:schemeClr val="tx1"/>
                </a:solidFill>
              </a:rPr>
              <a:t> se </a:t>
            </a:r>
            <a:r>
              <a:rPr dirty="0" err="1">
                <a:solidFill>
                  <a:schemeClr val="tx1"/>
                </a:solidFill>
              </a:rPr>
              <a:t>entrelazan</a:t>
            </a:r>
            <a:r>
              <a:rPr dirty="0">
                <a:solidFill>
                  <a:schemeClr val="tx1"/>
                </a:solidFill>
              </a:rPr>
              <a:t> </a:t>
            </a:r>
            <a:r>
              <a:rPr dirty="0" err="1">
                <a:solidFill>
                  <a:schemeClr val="tx1"/>
                </a:solidFill>
              </a:rPr>
              <a:t>dentro</a:t>
            </a:r>
            <a:r>
              <a:rPr dirty="0">
                <a:solidFill>
                  <a:schemeClr val="tx1"/>
                </a:solidFill>
              </a:rPr>
              <a:t> del </a:t>
            </a:r>
            <a:r>
              <a:rPr dirty="0" err="1">
                <a:solidFill>
                  <a:schemeClr val="tx1"/>
                </a:solidFill>
              </a:rPr>
              <a:t>ojo</a:t>
            </a:r>
            <a:r>
              <a:rPr dirty="0">
                <a:solidFill>
                  <a:schemeClr val="tx1"/>
                </a:solidFill>
              </a:rPr>
              <a:t> y </a:t>
            </a:r>
            <a:r>
              <a:rPr dirty="0" err="1">
                <a:solidFill>
                  <a:schemeClr val="tx1"/>
                </a:solidFill>
              </a:rPr>
              <a:t>suscitan</a:t>
            </a:r>
            <a:r>
              <a:rPr dirty="0">
                <a:solidFill>
                  <a:schemeClr val="tx1"/>
                </a:solidFill>
              </a:rPr>
              <a:t> la </a:t>
            </a:r>
            <a:r>
              <a:rPr dirty="0" err="1">
                <a:solidFill>
                  <a:schemeClr val="tx1"/>
                </a:solidFill>
              </a:rPr>
              <a:t>visión</a:t>
            </a:r>
            <a:r>
              <a:rPr dirty="0">
                <a:solidFill>
                  <a:schemeClr val="tx1"/>
                </a:solidFill>
              </a:rPr>
              <a:t>. Pero </a:t>
            </a:r>
            <a:r>
              <a:rPr dirty="0" err="1">
                <a:solidFill>
                  <a:schemeClr val="tx1"/>
                </a:solidFill>
              </a:rPr>
              <a:t>cada</a:t>
            </a:r>
            <a:r>
              <a:rPr dirty="0">
                <a:solidFill>
                  <a:schemeClr val="tx1"/>
                </a:solidFill>
              </a:rPr>
              <a:t> </a:t>
            </a:r>
            <a:r>
              <a:rPr dirty="0" err="1">
                <a:solidFill>
                  <a:schemeClr val="tx1"/>
                </a:solidFill>
              </a:rPr>
              <a:t>una</a:t>
            </a:r>
            <a:r>
              <a:rPr dirty="0">
                <a:solidFill>
                  <a:schemeClr val="tx1"/>
                </a:solidFill>
              </a:rPr>
              <a:t> de </a:t>
            </a:r>
            <a:r>
              <a:rPr dirty="0" err="1">
                <a:solidFill>
                  <a:schemeClr val="tx1"/>
                </a:solidFill>
              </a:rPr>
              <a:t>ellas</a:t>
            </a:r>
            <a:r>
              <a:rPr dirty="0">
                <a:solidFill>
                  <a:schemeClr val="tx1"/>
                </a:solidFill>
              </a:rPr>
              <a:t> </a:t>
            </a:r>
            <a:r>
              <a:rPr dirty="0" err="1">
                <a:solidFill>
                  <a:schemeClr val="tx1"/>
                </a:solidFill>
              </a:rPr>
              <a:t>por</a:t>
            </a:r>
            <a:r>
              <a:rPr dirty="0">
                <a:solidFill>
                  <a:schemeClr val="tx1"/>
                </a:solidFill>
              </a:rPr>
              <a:t> </a:t>
            </a:r>
            <a:r>
              <a:rPr dirty="0" err="1">
                <a:solidFill>
                  <a:schemeClr val="tx1"/>
                </a:solidFill>
              </a:rPr>
              <a:t>separado</a:t>
            </a:r>
            <a:r>
              <a:rPr dirty="0">
                <a:solidFill>
                  <a:schemeClr val="tx1"/>
                </a:solidFill>
              </a:rPr>
              <a:t> </a:t>
            </a:r>
            <a:r>
              <a:rPr dirty="0" err="1">
                <a:solidFill>
                  <a:schemeClr val="tx1"/>
                </a:solidFill>
              </a:rPr>
              <a:t>es</a:t>
            </a:r>
            <a:r>
              <a:rPr dirty="0">
                <a:solidFill>
                  <a:schemeClr val="tx1"/>
                </a:solidFill>
              </a:rPr>
              <a:t> </a:t>
            </a:r>
            <a:r>
              <a:rPr dirty="0" err="1">
                <a:solidFill>
                  <a:schemeClr val="tx1"/>
                </a:solidFill>
              </a:rPr>
              <a:t>misteriosa</a:t>
            </a:r>
            <a:r>
              <a:rPr dirty="0">
                <a:solidFill>
                  <a:schemeClr val="tx1"/>
                </a:solidFill>
              </a:rPr>
              <a:t> y </a:t>
            </a:r>
            <a:r>
              <a:rPr dirty="0" err="1">
                <a:solidFill>
                  <a:schemeClr val="tx1"/>
                </a:solidFill>
              </a:rPr>
              <a:t>oscura</a:t>
            </a:r>
            <a:r>
              <a:rPr dirty="0">
                <a:solidFill>
                  <a:schemeClr val="tx1"/>
                </a:solidFill>
              </a:rPr>
              <a:t>. </a:t>
            </a:r>
            <a:r>
              <a:rPr dirty="0" err="1">
                <a:solidFill>
                  <a:schemeClr val="tx1"/>
                </a:solidFill>
              </a:rPr>
              <a:t>Aún</a:t>
            </a:r>
            <a:r>
              <a:rPr dirty="0">
                <a:solidFill>
                  <a:schemeClr val="tx1"/>
                </a:solidFill>
              </a:rPr>
              <a:t> la luz </a:t>
            </a:r>
            <a:r>
              <a:rPr dirty="0" err="1">
                <a:solidFill>
                  <a:schemeClr val="tx1"/>
                </a:solidFill>
              </a:rPr>
              <a:t>más</a:t>
            </a:r>
            <a:r>
              <a:rPr dirty="0">
                <a:solidFill>
                  <a:schemeClr val="tx1"/>
                </a:solidFill>
              </a:rPr>
              <a:t> </a:t>
            </a:r>
            <a:r>
              <a:rPr dirty="0" err="1">
                <a:solidFill>
                  <a:schemeClr val="tx1"/>
                </a:solidFill>
              </a:rPr>
              <a:t>brillante</a:t>
            </a:r>
            <a:r>
              <a:rPr dirty="0">
                <a:solidFill>
                  <a:schemeClr val="tx1"/>
                </a:solidFill>
              </a:rPr>
              <a:t> </a:t>
            </a:r>
            <a:r>
              <a:rPr dirty="0" err="1">
                <a:solidFill>
                  <a:schemeClr val="tx1"/>
                </a:solidFill>
              </a:rPr>
              <a:t>puede</a:t>
            </a:r>
            <a:r>
              <a:rPr dirty="0">
                <a:solidFill>
                  <a:schemeClr val="tx1"/>
                </a:solidFill>
              </a:rPr>
              <a:t> </a:t>
            </a:r>
            <a:r>
              <a:rPr dirty="0" err="1">
                <a:solidFill>
                  <a:schemeClr val="tx1"/>
                </a:solidFill>
              </a:rPr>
              <a:t>escapar</a:t>
            </a:r>
            <a:r>
              <a:rPr dirty="0">
                <a:solidFill>
                  <a:schemeClr val="tx1"/>
                </a:solidFill>
              </a:rPr>
              <a:t> a </a:t>
            </a:r>
            <a:r>
              <a:rPr dirty="0" err="1">
                <a:solidFill>
                  <a:schemeClr val="tx1"/>
                </a:solidFill>
              </a:rPr>
              <a:t>nuestra</a:t>
            </a:r>
            <a:r>
              <a:rPr dirty="0">
                <a:solidFill>
                  <a:schemeClr val="tx1"/>
                </a:solidFill>
              </a:rPr>
              <a:t> vista</a:t>
            </a:r>
            <a:r>
              <a:rPr dirty="0" smtClean="0">
                <a:solidFill>
                  <a:schemeClr val="tx1"/>
                </a:solidFill>
              </a:rPr>
              <a:t>”</a:t>
            </a:r>
            <a:endParaRPr lang="es-ES" dirty="0" smtClean="0">
              <a:solidFill>
                <a:schemeClr val="tx1"/>
              </a:solidFill>
            </a:endParaRPr>
          </a:p>
          <a:p>
            <a:pPr marL="0" indent="0">
              <a:spcBef>
                <a:spcPts val="0"/>
              </a:spcBef>
              <a:buSzTx/>
              <a:buFontTx/>
              <a:buNone/>
              <a:defRPr sz="2400">
                <a:solidFill>
                  <a:schemeClr val="accent6"/>
                </a:solidFill>
              </a:defRPr>
            </a:pPr>
            <a:endParaRPr lang="es-ES" dirty="0">
              <a:solidFill>
                <a:schemeClr val="tx1"/>
              </a:solidFill>
            </a:endParaRPr>
          </a:p>
          <a:p>
            <a:pPr marL="0" indent="0">
              <a:spcBef>
                <a:spcPts val="0"/>
              </a:spcBef>
              <a:buSzTx/>
              <a:buFontTx/>
              <a:buNone/>
              <a:defRPr sz="2400">
                <a:solidFill>
                  <a:schemeClr val="accent6"/>
                </a:solidFill>
              </a:defRPr>
            </a:pPr>
            <a:endParaRPr dirty="0">
              <a:solidFill>
                <a:schemeClr val="tx1"/>
              </a:solidFill>
            </a:endParaRPr>
          </a:p>
          <a:p>
            <a:pPr marL="0" indent="0">
              <a:spcBef>
                <a:spcPts val="0"/>
              </a:spcBef>
              <a:buSzTx/>
              <a:buFontTx/>
              <a:buNone/>
              <a:defRPr sz="2400">
                <a:solidFill>
                  <a:schemeClr val="accent6"/>
                </a:solidFill>
              </a:defRPr>
            </a:pPr>
            <a:r>
              <a:rPr dirty="0">
                <a:solidFill>
                  <a:schemeClr val="tx1"/>
                </a:solidFill>
              </a:rPr>
              <a:t>El Proyecto Eureka </a:t>
            </a:r>
            <a:r>
              <a:rPr dirty="0" err="1">
                <a:solidFill>
                  <a:schemeClr val="tx1"/>
                </a:solidFill>
              </a:rPr>
              <a:t>hizo</a:t>
            </a:r>
            <a:r>
              <a:rPr dirty="0">
                <a:solidFill>
                  <a:schemeClr val="tx1"/>
                </a:solidFill>
              </a:rPr>
              <a:t> </a:t>
            </a:r>
            <a:r>
              <a:rPr dirty="0" err="1">
                <a:solidFill>
                  <a:schemeClr val="tx1"/>
                </a:solidFill>
              </a:rPr>
              <a:t>evidente</a:t>
            </a:r>
            <a:r>
              <a:rPr dirty="0">
                <a:solidFill>
                  <a:schemeClr val="tx1"/>
                </a:solidFill>
              </a:rPr>
              <a:t> que </a:t>
            </a:r>
            <a:r>
              <a:rPr dirty="0" err="1">
                <a:solidFill>
                  <a:schemeClr val="tx1"/>
                </a:solidFill>
              </a:rPr>
              <a:t>si</a:t>
            </a:r>
            <a:r>
              <a:rPr dirty="0">
                <a:solidFill>
                  <a:schemeClr val="tx1"/>
                </a:solidFill>
              </a:rPr>
              <a:t> </a:t>
            </a:r>
            <a:r>
              <a:rPr dirty="0" err="1">
                <a:solidFill>
                  <a:schemeClr val="tx1"/>
                </a:solidFill>
              </a:rPr>
              <a:t>dentro</a:t>
            </a:r>
            <a:r>
              <a:rPr dirty="0">
                <a:solidFill>
                  <a:schemeClr val="tx1"/>
                </a:solidFill>
              </a:rPr>
              <a:t> de </a:t>
            </a:r>
            <a:r>
              <a:rPr dirty="0" err="1">
                <a:solidFill>
                  <a:schemeClr val="tx1"/>
                </a:solidFill>
              </a:rPr>
              <a:t>una</a:t>
            </a:r>
            <a:r>
              <a:rPr dirty="0">
                <a:solidFill>
                  <a:schemeClr val="tx1"/>
                </a:solidFill>
              </a:rPr>
              <a:t> </a:t>
            </a:r>
            <a:r>
              <a:rPr dirty="0" err="1">
                <a:solidFill>
                  <a:schemeClr val="tx1"/>
                </a:solidFill>
              </a:rPr>
              <a:t>caja</a:t>
            </a:r>
            <a:r>
              <a:rPr dirty="0">
                <a:solidFill>
                  <a:schemeClr val="tx1"/>
                </a:solidFill>
              </a:rPr>
              <a:t> </a:t>
            </a:r>
            <a:r>
              <a:rPr dirty="0" err="1">
                <a:solidFill>
                  <a:schemeClr val="tx1"/>
                </a:solidFill>
              </a:rPr>
              <a:t>cerrada</a:t>
            </a:r>
            <a:r>
              <a:rPr dirty="0">
                <a:solidFill>
                  <a:schemeClr val="tx1"/>
                </a:solidFill>
              </a:rPr>
              <a:t> </a:t>
            </a:r>
            <a:r>
              <a:rPr dirty="0" err="1">
                <a:solidFill>
                  <a:schemeClr val="tx1"/>
                </a:solidFill>
              </a:rPr>
              <a:t>tenemos</a:t>
            </a:r>
            <a:r>
              <a:rPr dirty="0">
                <a:solidFill>
                  <a:schemeClr val="tx1"/>
                </a:solidFill>
              </a:rPr>
              <a:t> luz </a:t>
            </a:r>
            <a:r>
              <a:rPr dirty="0" err="1">
                <a:solidFill>
                  <a:schemeClr val="tx1"/>
                </a:solidFill>
              </a:rPr>
              <a:t>pura</a:t>
            </a:r>
            <a:r>
              <a:rPr dirty="0">
                <a:solidFill>
                  <a:schemeClr val="tx1"/>
                </a:solidFill>
              </a:rPr>
              <a:t> </a:t>
            </a:r>
            <a:r>
              <a:rPr dirty="0" err="1">
                <a:solidFill>
                  <a:schemeClr val="tx1"/>
                </a:solidFill>
              </a:rPr>
              <a:t>en</a:t>
            </a:r>
            <a:r>
              <a:rPr dirty="0">
                <a:solidFill>
                  <a:schemeClr val="tx1"/>
                </a:solidFill>
              </a:rPr>
              <a:t> </a:t>
            </a:r>
            <a:r>
              <a:rPr dirty="0" err="1">
                <a:solidFill>
                  <a:schemeClr val="tx1"/>
                </a:solidFill>
              </a:rPr>
              <a:t>abundancia</a:t>
            </a:r>
            <a:r>
              <a:rPr dirty="0">
                <a:solidFill>
                  <a:schemeClr val="tx1"/>
                </a:solidFill>
              </a:rPr>
              <a:t>, sin un </a:t>
            </a:r>
            <a:r>
              <a:rPr dirty="0" err="1">
                <a:solidFill>
                  <a:schemeClr val="tx1"/>
                </a:solidFill>
              </a:rPr>
              <a:t>objeto</a:t>
            </a:r>
            <a:r>
              <a:rPr dirty="0">
                <a:solidFill>
                  <a:schemeClr val="tx1"/>
                </a:solidFill>
              </a:rPr>
              <a:t> </a:t>
            </a:r>
            <a:r>
              <a:rPr dirty="0" err="1">
                <a:solidFill>
                  <a:schemeClr val="tx1"/>
                </a:solidFill>
              </a:rPr>
              <a:t>donde</a:t>
            </a:r>
            <a:r>
              <a:rPr dirty="0">
                <a:solidFill>
                  <a:schemeClr val="tx1"/>
                </a:solidFill>
              </a:rPr>
              <a:t> </a:t>
            </a:r>
            <a:r>
              <a:rPr dirty="0" err="1">
                <a:solidFill>
                  <a:schemeClr val="tx1"/>
                </a:solidFill>
              </a:rPr>
              <a:t>caiga</a:t>
            </a:r>
            <a:r>
              <a:rPr dirty="0">
                <a:solidFill>
                  <a:schemeClr val="tx1"/>
                </a:solidFill>
              </a:rPr>
              <a:t> </a:t>
            </a:r>
            <a:r>
              <a:rPr dirty="0" err="1">
                <a:solidFill>
                  <a:schemeClr val="tx1"/>
                </a:solidFill>
              </a:rPr>
              <a:t>esta</a:t>
            </a:r>
            <a:r>
              <a:rPr dirty="0">
                <a:solidFill>
                  <a:schemeClr val="tx1"/>
                </a:solidFill>
              </a:rPr>
              <a:t>, </a:t>
            </a:r>
            <a:r>
              <a:rPr dirty="0" err="1">
                <a:solidFill>
                  <a:schemeClr val="tx1"/>
                </a:solidFill>
              </a:rPr>
              <a:t>sólo</a:t>
            </a:r>
            <a:r>
              <a:rPr dirty="0">
                <a:solidFill>
                  <a:schemeClr val="tx1"/>
                </a:solidFill>
              </a:rPr>
              <a:t> se </a:t>
            </a:r>
            <a:r>
              <a:rPr dirty="0" err="1">
                <a:solidFill>
                  <a:schemeClr val="tx1"/>
                </a:solidFill>
              </a:rPr>
              <a:t>ve</a:t>
            </a:r>
            <a:r>
              <a:rPr dirty="0">
                <a:solidFill>
                  <a:schemeClr val="tx1"/>
                </a:solidFill>
              </a:rPr>
              <a:t> </a:t>
            </a:r>
            <a:r>
              <a:rPr dirty="0" err="1">
                <a:solidFill>
                  <a:schemeClr val="tx1"/>
                </a:solidFill>
              </a:rPr>
              <a:t>oscuridad</a:t>
            </a:r>
            <a:r>
              <a:rPr dirty="0">
                <a:solidFill>
                  <a:schemeClr val="tx1"/>
                </a:solidFill>
              </a:rPr>
              <a:t>. “La luz </a:t>
            </a:r>
            <a:r>
              <a:rPr dirty="0" err="1">
                <a:solidFill>
                  <a:schemeClr val="tx1"/>
                </a:solidFill>
              </a:rPr>
              <a:t>es</a:t>
            </a:r>
            <a:r>
              <a:rPr dirty="0">
                <a:solidFill>
                  <a:schemeClr val="tx1"/>
                </a:solidFill>
              </a:rPr>
              <a:t> invisible. Uno </a:t>
            </a:r>
            <a:r>
              <a:rPr dirty="0" err="1">
                <a:solidFill>
                  <a:schemeClr val="tx1"/>
                </a:solidFill>
              </a:rPr>
              <a:t>sólo</a:t>
            </a:r>
            <a:r>
              <a:rPr dirty="0">
                <a:solidFill>
                  <a:schemeClr val="tx1"/>
                </a:solidFill>
              </a:rPr>
              <a:t> </a:t>
            </a:r>
            <a:r>
              <a:rPr dirty="0" err="1">
                <a:solidFill>
                  <a:schemeClr val="tx1"/>
                </a:solidFill>
              </a:rPr>
              <a:t>ve</a:t>
            </a:r>
            <a:r>
              <a:rPr dirty="0">
                <a:solidFill>
                  <a:schemeClr val="tx1"/>
                </a:solidFill>
              </a:rPr>
              <a:t> </a:t>
            </a:r>
            <a:r>
              <a:rPr dirty="0" err="1">
                <a:solidFill>
                  <a:schemeClr val="tx1"/>
                </a:solidFill>
              </a:rPr>
              <a:t>cosas</a:t>
            </a:r>
            <a:r>
              <a:rPr dirty="0">
                <a:solidFill>
                  <a:schemeClr val="tx1"/>
                </a:solidFill>
              </a:rPr>
              <a:t>, </a:t>
            </a:r>
            <a:r>
              <a:rPr dirty="0" err="1">
                <a:solidFill>
                  <a:schemeClr val="tx1"/>
                </a:solidFill>
              </a:rPr>
              <a:t>objetos</a:t>
            </a:r>
            <a:r>
              <a:rPr dirty="0">
                <a:solidFill>
                  <a:schemeClr val="tx1"/>
                </a:solidFill>
              </a:rPr>
              <a:t>, </a:t>
            </a:r>
            <a:r>
              <a:rPr dirty="0" err="1">
                <a:solidFill>
                  <a:schemeClr val="tx1"/>
                </a:solidFill>
              </a:rPr>
              <a:t>nunca</a:t>
            </a:r>
            <a:r>
              <a:rPr dirty="0">
                <a:solidFill>
                  <a:schemeClr val="tx1"/>
                </a:solidFill>
              </a:rPr>
              <a:t> luz”. </a:t>
            </a:r>
          </a:p>
        </p:txBody>
      </p:sp>
      <p:sp>
        <p:nvSpPr>
          <p:cNvPr id="2" name="1 CuadroTexto"/>
          <p:cNvSpPr txBox="1"/>
          <p:nvPr/>
        </p:nvSpPr>
        <p:spPr>
          <a:xfrm>
            <a:off x="179512" y="548680"/>
            <a:ext cx="165618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dirty="0"/>
              <a:t>Arthur </a:t>
            </a:r>
            <a:r>
              <a:rPr lang="es-ES" dirty="0" err="1" smtClean="0"/>
              <a:t>Zajonc</a:t>
            </a:r>
            <a:endParaRPr lang="es-ES" dirty="0"/>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p:cNvSpPr>
          <p:nvPr>
            <p:ph type="ctrTitle"/>
          </p:nvPr>
        </p:nvSpPr>
        <p:spPr>
          <a:xfrm>
            <a:off x="755576" y="2924944"/>
            <a:ext cx="7772400" cy="1470025"/>
          </a:xfrm>
          <a:prstGeom prst="rect">
            <a:avLst/>
          </a:prstGeom>
        </p:spPr>
        <p:txBody>
          <a:bodyPr/>
          <a:lstStyle/>
          <a:p>
            <a:pPr algn="l" defTabSz="457200">
              <a:defRPr sz="2600"/>
            </a:pPr>
            <a:r>
              <a:rPr dirty="0"/>
              <a:t>“</a:t>
            </a:r>
            <a:r>
              <a:rPr dirty="0" err="1"/>
              <a:t>Vemos</a:t>
            </a:r>
            <a:r>
              <a:rPr dirty="0"/>
              <a:t> la </a:t>
            </a:r>
            <a:r>
              <a:rPr dirty="0" err="1"/>
              <a:t>gloria</a:t>
            </a:r>
            <a:r>
              <a:rPr dirty="0"/>
              <a:t> de la luz a </a:t>
            </a:r>
            <a:r>
              <a:rPr dirty="0" err="1"/>
              <a:t>través</a:t>
            </a:r>
            <a:r>
              <a:rPr dirty="0"/>
              <a:t> de </a:t>
            </a:r>
            <a:r>
              <a:rPr dirty="0" err="1"/>
              <a:t>una</a:t>
            </a:r>
            <a:r>
              <a:rPr dirty="0"/>
              <a:t> </a:t>
            </a:r>
            <a:r>
              <a:rPr dirty="0" err="1"/>
              <a:t>estrecha</a:t>
            </a:r>
            <a:r>
              <a:rPr dirty="0"/>
              <a:t> </a:t>
            </a:r>
            <a:r>
              <a:rPr dirty="0" err="1"/>
              <a:t>hendidura</a:t>
            </a:r>
            <a:r>
              <a:rPr dirty="0" smtClean="0"/>
              <a:t>”</a:t>
            </a:r>
            <a:endParaRPr dirty="0"/>
          </a:p>
        </p:txBody>
      </p:sp>
      <p:sp>
        <p:nvSpPr>
          <p:cNvPr id="2" name="1 CuadroTexto"/>
          <p:cNvSpPr txBox="1"/>
          <p:nvPr/>
        </p:nvSpPr>
        <p:spPr>
          <a:xfrm>
            <a:off x="827584" y="2492896"/>
            <a:ext cx="36004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dirty="0"/>
              <a:t>el físico </a:t>
            </a:r>
            <a:r>
              <a:rPr lang="es-ES" dirty="0" err="1"/>
              <a:t>Sydney</a:t>
            </a:r>
            <a:r>
              <a:rPr lang="es-ES" dirty="0"/>
              <a:t> </a:t>
            </a:r>
            <a:r>
              <a:rPr lang="es-ES" dirty="0" err="1"/>
              <a:t>Perkowitz</a:t>
            </a:r>
            <a:r>
              <a:rPr lang="es-ES" dirty="0"/>
              <a:t> </a:t>
            </a:r>
            <a:endParaRPr kumimoji="0" lang="es-ES" sz="18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p:nvPr/>
        </p:nvSpPr>
        <p:spPr>
          <a:xfrm>
            <a:off x="539551" y="476672"/>
            <a:ext cx="8064898" cy="2225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a:lvl1pPr>
          </a:lstStyle>
          <a:p>
            <a:r>
              <a:t>La luz se propaga con una trayectoria rectilínea y con una velocidad constante en cada medio. Cuando incide en un objeto se comporta de muy diversas maneras, según esto podemos encontrarnos los siguientes casos:    reflexión,    refracción,    dispersión,   difracción,    transmisión, absorción y polarización </a:t>
            </a:r>
          </a:p>
        </p:txBody>
      </p:sp>
      <p:sp>
        <p:nvSpPr>
          <p:cNvPr id="238" name="Shape 238"/>
          <p:cNvSpPr/>
          <p:nvPr/>
        </p:nvSpPr>
        <p:spPr>
          <a:xfrm>
            <a:off x="659214" y="4797152"/>
            <a:ext cx="7344818" cy="2225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a:lvl1pPr>
          </a:lstStyle>
          <a:p>
            <a:r>
              <a:t>La luz se propaga a partir de las fuentes en todas las direcciones posibles. Se propaga a través de la atmósfera, y aún donde no hay atmósfera;  y  se  sigue  propagando  indefinidamente  mientras  no  se encuentre con un obstáculo que le impida el paso. </a:t>
            </a:r>
          </a:p>
        </p:txBody>
      </p:sp>
      <p:pic>
        <p:nvPicPr>
          <p:cNvPr id="239" name="image20.jpg" descr="Resultado de imagen de propagacion de la luz"/>
          <p:cNvPicPr>
            <a:picLocks noChangeAspect="1"/>
          </p:cNvPicPr>
          <p:nvPr/>
        </p:nvPicPr>
        <p:blipFill>
          <a:blip r:embed="rId2">
            <a:extLst/>
          </a:blip>
          <a:stretch>
            <a:fillRect/>
          </a:stretch>
        </p:blipFill>
        <p:spPr>
          <a:xfrm>
            <a:off x="3059832" y="2564903"/>
            <a:ext cx="4665236" cy="1924936"/>
          </a:xfrm>
          <a:prstGeom prst="rect">
            <a:avLst/>
          </a:prstGeom>
          <a:ln w="12700">
            <a:miter lim="400000"/>
          </a:ln>
        </p:spPr>
      </p:pic>
      <p:sp>
        <p:nvSpPr>
          <p:cNvPr id="2" name="1 CuadroTexto"/>
          <p:cNvSpPr txBox="1"/>
          <p:nvPr/>
        </p:nvSpPr>
        <p:spPr>
          <a:xfrm>
            <a:off x="4352325" y="4489839"/>
            <a:ext cx="4252124"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s-ES" sz="1000" dirty="0"/>
              <a:t>http://fotografiadecimojt.blogspot.com.es/2016/05/propagacion-de-la-luz.html</a:t>
            </a:r>
            <a:endParaRPr kumimoji="0" lang="es-ES" sz="1000" b="0" i="0" u="none" strike="noStrike" cap="none" spc="0" normalizeH="0" baseline="0" dirty="0">
              <a:ln>
                <a:noFill/>
              </a:ln>
              <a:solidFill>
                <a:srgbClr val="000000"/>
              </a:solidFill>
              <a:effectLst/>
              <a:uFillTx/>
              <a:sym typeface="Calibri"/>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image1.png"/>
          <p:cNvPicPr>
            <a:picLocks noChangeAspect="1"/>
          </p:cNvPicPr>
          <p:nvPr/>
        </p:nvPicPr>
        <p:blipFill>
          <a:blip r:embed="rId2">
            <a:extLst/>
          </a:blip>
          <a:stretch>
            <a:fillRect/>
          </a:stretch>
        </p:blipFill>
        <p:spPr>
          <a:xfrm>
            <a:off x="0" y="0"/>
            <a:ext cx="9127498" cy="6858000"/>
          </a:xfrm>
          <a:prstGeom prst="rect">
            <a:avLst/>
          </a:prstGeom>
          <a:ln w="12700">
            <a:miter lim="400000"/>
          </a:ln>
        </p:spPr>
      </p:pic>
      <p:sp>
        <p:nvSpPr>
          <p:cNvPr id="119" name="Shape 119"/>
          <p:cNvSpPr/>
          <p:nvPr/>
        </p:nvSpPr>
        <p:spPr>
          <a:xfrm>
            <a:off x="683567" y="2353903"/>
            <a:ext cx="7992890" cy="3025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6600"/>
            </a:lvl1pPr>
          </a:lstStyle>
          <a:p>
            <a:r>
              <a:t>La luz y el color como fenómenos físicos</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pasted-image.pdf"/>
          <p:cNvPicPr>
            <a:picLocks noChangeAspect="1"/>
          </p:cNvPicPr>
          <p:nvPr/>
        </p:nvPicPr>
        <p:blipFill>
          <a:blip r:embed="rId2">
            <a:extLst/>
          </a:blip>
          <a:stretch>
            <a:fillRect/>
          </a:stretch>
        </p:blipFill>
        <p:spPr>
          <a:xfrm>
            <a:off x="755576" y="495244"/>
            <a:ext cx="7944122" cy="5958092"/>
          </a:xfrm>
          <a:prstGeom prst="rect">
            <a:avLst/>
          </a:prstGeom>
          <a:ln w="12700">
            <a:miter lim="400000"/>
          </a:ln>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image21.png"/>
          <p:cNvPicPr>
            <a:picLocks noChangeAspect="1"/>
          </p:cNvPicPr>
          <p:nvPr/>
        </p:nvPicPr>
        <p:blipFill>
          <a:blip r:embed="rId2">
            <a:extLst/>
          </a:blip>
          <a:stretch>
            <a:fillRect/>
          </a:stretch>
        </p:blipFill>
        <p:spPr>
          <a:xfrm>
            <a:off x="1" y="0"/>
            <a:ext cx="9144001" cy="6891087"/>
          </a:xfrm>
          <a:prstGeom prst="rect">
            <a:avLst/>
          </a:prstGeom>
          <a:ln w="12700">
            <a:miter lim="400000"/>
          </a:ln>
        </p:spPr>
      </p:pic>
      <p:sp>
        <p:nvSpPr>
          <p:cNvPr id="244" name="Shape 244"/>
          <p:cNvSpPr/>
          <p:nvPr/>
        </p:nvSpPr>
        <p:spPr>
          <a:xfrm>
            <a:off x="1475655" y="260648"/>
            <a:ext cx="3910113" cy="561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b="1"/>
            </a:lvl1pPr>
          </a:lstStyle>
          <a:p>
            <a:r>
              <a:t>REFLEXIÓN</a:t>
            </a:r>
          </a:p>
        </p:txBody>
      </p:sp>
      <p:pic>
        <p:nvPicPr>
          <p:cNvPr id="245" name="image22.jpg" descr="Resultado de imagen de reflexion de color"/>
          <p:cNvPicPr>
            <a:picLocks noChangeAspect="1"/>
          </p:cNvPicPr>
          <p:nvPr/>
        </p:nvPicPr>
        <p:blipFill>
          <a:blip r:embed="rId3">
            <a:extLst/>
          </a:blip>
          <a:stretch>
            <a:fillRect/>
          </a:stretch>
        </p:blipFill>
        <p:spPr>
          <a:xfrm>
            <a:off x="3995935" y="3132726"/>
            <a:ext cx="4762501" cy="1866902"/>
          </a:xfrm>
          <a:prstGeom prst="rect">
            <a:avLst/>
          </a:prstGeom>
          <a:ln w="12700">
            <a:miter lim="400000"/>
          </a:ln>
        </p:spPr>
      </p:pic>
      <p:sp>
        <p:nvSpPr>
          <p:cNvPr id="246" name="Shape 246"/>
          <p:cNvSpPr/>
          <p:nvPr/>
        </p:nvSpPr>
        <p:spPr>
          <a:xfrm>
            <a:off x="395535" y="980728"/>
            <a:ext cx="8208914" cy="1158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b="1"/>
            </a:lvl1pPr>
          </a:lstStyle>
          <a:p>
            <a:r>
              <a:t>El color es una consecuencia de la reflexión selectiva por parte de los objetos que absorben determinadas longitudes de onda reflejando el resto. </a:t>
            </a:r>
          </a:p>
        </p:txBody>
      </p:sp>
      <p:sp>
        <p:nvSpPr>
          <p:cNvPr id="247" name="Shape 247"/>
          <p:cNvSpPr/>
          <p:nvPr/>
        </p:nvSpPr>
        <p:spPr>
          <a:xfrm>
            <a:off x="395535" y="5589239"/>
            <a:ext cx="7992890" cy="1158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b="1"/>
            </a:lvl1pPr>
          </a:lstStyle>
          <a:p>
            <a:r>
              <a:t>El color que nosotros percibimos en el objeto es aquel que corresponde a aquellas longitudes de onda que son reflejadas. </a:t>
            </a:r>
          </a:p>
        </p:txBody>
      </p:sp>
      <p:pic>
        <p:nvPicPr>
          <p:cNvPr id="248" name="image23.jpg" descr="t"/>
          <p:cNvPicPr>
            <a:picLocks noChangeAspect="1"/>
          </p:cNvPicPr>
          <p:nvPr/>
        </p:nvPicPr>
        <p:blipFill>
          <a:blip r:embed="rId4">
            <a:extLst/>
          </a:blip>
          <a:stretch>
            <a:fillRect/>
          </a:stretch>
        </p:blipFill>
        <p:spPr>
          <a:xfrm>
            <a:off x="324664" y="2381250"/>
            <a:ext cx="3318999" cy="2618378"/>
          </a:xfrm>
          <a:prstGeom prst="rect">
            <a:avLst/>
          </a:prstGeom>
          <a:ln w="12700">
            <a:miter lim="400000"/>
          </a:ln>
        </p:spPr>
      </p:pic>
      <p:sp>
        <p:nvSpPr>
          <p:cNvPr id="2" name="1 CuadroTexto"/>
          <p:cNvSpPr txBox="1"/>
          <p:nvPr/>
        </p:nvSpPr>
        <p:spPr>
          <a:xfrm>
            <a:off x="311526" y="4999628"/>
            <a:ext cx="181716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s-ES" sz="1000" dirty="0"/>
              <a:t>http://restrepoes08.blogspot.es/</a:t>
            </a:r>
            <a:endParaRPr kumimoji="0" lang="es-ES" sz="1000" b="0" i="0" u="none" strike="noStrike" cap="none" spc="0" normalizeH="0" baseline="0" dirty="0">
              <a:ln>
                <a:noFill/>
              </a:ln>
              <a:solidFill>
                <a:srgbClr val="000000"/>
              </a:solidFill>
              <a:effectLst/>
              <a:uFillTx/>
              <a:sym typeface="Calibri"/>
            </a:endParaRPr>
          </a:p>
        </p:txBody>
      </p:sp>
      <p:sp>
        <p:nvSpPr>
          <p:cNvPr id="3" name="2 CuadroTexto"/>
          <p:cNvSpPr txBox="1"/>
          <p:nvPr/>
        </p:nvSpPr>
        <p:spPr>
          <a:xfrm>
            <a:off x="3995935" y="4999627"/>
            <a:ext cx="4202430"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s-ES" sz="1000" dirty="0"/>
              <a:t>https://fotomaniakos.wordpress.com/2013/02/06/que-es-la-luz-en-fotografia/</a:t>
            </a:r>
            <a:endParaRPr kumimoji="0" lang="es-ES" sz="1000" b="0" i="0" u="none" strike="noStrike" cap="none" spc="0" normalizeH="0" baseline="0" dirty="0">
              <a:ln>
                <a:noFill/>
              </a:ln>
              <a:solidFill>
                <a:srgbClr val="000000"/>
              </a:solidFill>
              <a:effectLst/>
              <a:uFillTx/>
              <a:sym typeface="Calibri"/>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image21.png"/>
          <p:cNvPicPr>
            <a:picLocks noChangeAspect="1"/>
          </p:cNvPicPr>
          <p:nvPr/>
        </p:nvPicPr>
        <p:blipFill>
          <a:blip r:embed="rId2">
            <a:extLst/>
          </a:blip>
          <a:stretch>
            <a:fillRect/>
          </a:stretch>
        </p:blipFill>
        <p:spPr>
          <a:xfrm>
            <a:off x="1" y="0"/>
            <a:ext cx="9144001" cy="6891087"/>
          </a:xfrm>
          <a:prstGeom prst="rect">
            <a:avLst/>
          </a:prstGeom>
          <a:ln w="12700">
            <a:miter lim="400000"/>
          </a:ln>
        </p:spPr>
      </p:pic>
      <p:sp>
        <p:nvSpPr>
          <p:cNvPr id="251" name="Shape 251"/>
          <p:cNvSpPr/>
          <p:nvPr/>
        </p:nvSpPr>
        <p:spPr>
          <a:xfrm>
            <a:off x="1475655" y="260647"/>
            <a:ext cx="3312369" cy="561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b="1"/>
            </a:lvl1pPr>
          </a:lstStyle>
          <a:p>
            <a:r>
              <a:t>REFLEXIÓN</a:t>
            </a:r>
          </a:p>
        </p:txBody>
      </p:sp>
      <p:sp>
        <p:nvSpPr>
          <p:cNvPr id="252" name="Shape 252"/>
          <p:cNvSpPr/>
          <p:nvPr/>
        </p:nvSpPr>
        <p:spPr>
          <a:xfrm>
            <a:off x="251519" y="1119935"/>
            <a:ext cx="8712970" cy="802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b="1"/>
            </a:lvl1pPr>
          </a:lstStyle>
          <a:p>
            <a:r>
              <a:t>Este fenómeno puede darse en cuatro formas diferentes que determinarán el tipo de coloración que toma el objeto. </a:t>
            </a:r>
          </a:p>
        </p:txBody>
      </p:sp>
      <p:sp>
        <p:nvSpPr>
          <p:cNvPr id="253" name="Shape 253"/>
          <p:cNvSpPr/>
          <p:nvPr/>
        </p:nvSpPr>
        <p:spPr>
          <a:xfrm>
            <a:off x="2522783" y="2498086"/>
            <a:ext cx="3456385" cy="802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lvl1pPr>
          </a:lstStyle>
          <a:p>
            <a:r>
              <a:t>color por pigmentación  </a:t>
            </a:r>
          </a:p>
        </p:txBody>
      </p:sp>
      <p:sp>
        <p:nvSpPr>
          <p:cNvPr id="254" name="Shape 254"/>
          <p:cNvSpPr/>
          <p:nvPr/>
        </p:nvSpPr>
        <p:spPr>
          <a:xfrm>
            <a:off x="2522783" y="3506198"/>
            <a:ext cx="2952330" cy="4470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lvl1pPr>
          </a:lstStyle>
          <a:p>
            <a:r>
              <a:t>color por dispersión</a:t>
            </a:r>
          </a:p>
        </p:txBody>
      </p:sp>
      <p:sp>
        <p:nvSpPr>
          <p:cNvPr id="255" name="Shape 255"/>
          <p:cNvSpPr/>
          <p:nvPr/>
        </p:nvSpPr>
        <p:spPr>
          <a:xfrm>
            <a:off x="2522783" y="4514310"/>
            <a:ext cx="3096346"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lvl1pPr>
          </a:lstStyle>
          <a:p>
            <a:r>
              <a:t>color por difracción</a:t>
            </a:r>
          </a:p>
        </p:txBody>
      </p:sp>
      <p:sp>
        <p:nvSpPr>
          <p:cNvPr id="256" name="Shape 256"/>
          <p:cNvSpPr/>
          <p:nvPr/>
        </p:nvSpPr>
        <p:spPr>
          <a:xfrm>
            <a:off x="2522783" y="5450413"/>
            <a:ext cx="3312369" cy="802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lvl1pPr>
          </a:lstStyle>
          <a:p>
            <a:r>
              <a:t>color por interferencia</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image21.png"/>
          <p:cNvPicPr>
            <a:picLocks noChangeAspect="1"/>
          </p:cNvPicPr>
          <p:nvPr/>
        </p:nvPicPr>
        <p:blipFill>
          <a:blip r:embed="rId2">
            <a:extLst/>
          </a:blip>
          <a:stretch>
            <a:fillRect/>
          </a:stretch>
        </p:blipFill>
        <p:spPr>
          <a:xfrm>
            <a:off x="1" y="0"/>
            <a:ext cx="9144001" cy="6891087"/>
          </a:xfrm>
          <a:prstGeom prst="rect">
            <a:avLst/>
          </a:prstGeom>
          <a:ln w="12700">
            <a:miter lim="400000"/>
          </a:ln>
        </p:spPr>
      </p:pic>
      <p:sp>
        <p:nvSpPr>
          <p:cNvPr id="259" name="Shape 259"/>
          <p:cNvSpPr/>
          <p:nvPr/>
        </p:nvSpPr>
        <p:spPr>
          <a:xfrm>
            <a:off x="467543" y="1196751"/>
            <a:ext cx="8136906" cy="2580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a:lvl1pPr>
          </a:lstStyle>
          <a:p>
            <a:r>
              <a:t>La coloración por pigmentación es la más común. Cada pigmento muestra afinidad hacia unas determinadas longitudes de onda que son las que absorbe. Así, el pigmento de un determinado color se caracteriza por absorber todas las longitudes de onda del espectro, excepto aquellas que corresponden al color que percibimos. Éstas son reflejadas y percibidas por el ojo. </a:t>
            </a:r>
          </a:p>
        </p:txBody>
      </p:sp>
      <p:sp>
        <p:nvSpPr>
          <p:cNvPr id="260" name="Shape 260"/>
          <p:cNvSpPr/>
          <p:nvPr/>
        </p:nvSpPr>
        <p:spPr>
          <a:xfrm>
            <a:off x="2018572" y="260646"/>
            <a:ext cx="5348101" cy="1031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200" b="1"/>
            </a:lvl1pPr>
          </a:lstStyle>
          <a:p>
            <a:r>
              <a:t>coloración por pigmentación  </a:t>
            </a:r>
          </a:p>
        </p:txBody>
      </p:sp>
      <p:pic>
        <p:nvPicPr>
          <p:cNvPr id="261" name="image24.jpg" descr="Resultado de imagen de coloracion por pigmentación"/>
          <p:cNvPicPr>
            <a:picLocks noChangeAspect="1"/>
          </p:cNvPicPr>
          <p:nvPr/>
        </p:nvPicPr>
        <p:blipFill>
          <a:blip r:embed="rId3">
            <a:extLst/>
          </a:blip>
          <a:stretch>
            <a:fillRect/>
          </a:stretch>
        </p:blipFill>
        <p:spPr>
          <a:xfrm>
            <a:off x="2248236" y="4005064"/>
            <a:ext cx="4888775" cy="2452099"/>
          </a:xfrm>
          <a:prstGeom prst="rect">
            <a:avLst/>
          </a:prstGeom>
          <a:ln w="12700">
            <a:miter lim="400000"/>
          </a:ln>
        </p:spPr>
      </p:pic>
      <p:sp>
        <p:nvSpPr>
          <p:cNvPr id="2" name="1 CuadroTexto"/>
          <p:cNvSpPr txBox="1"/>
          <p:nvPr/>
        </p:nvSpPr>
        <p:spPr>
          <a:xfrm>
            <a:off x="2123728" y="6457163"/>
            <a:ext cx="3376884"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s-ES" sz="1000" dirty="0"/>
              <a:t>https://documentosjalar.wordpress.com/2016/10/16/el-color/</a:t>
            </a:r>
            <a:endParaRPr kumimoji="0" lang="es-ES" sz="1000" b="0" i="0" u="none" strike="noStrike" cap="none" spc="0" normalizeH="0" baseline="0" dirty="0">
              <a:ln>
                <a:noFill/>
              </a:ln>
              <a:solidFill>
                <a:srgbClr val="000000"/>
              </a:solidFill>
              <a:effectLst/>
              <a:uFillTx/>
              <a:sym typeface="Calibri"/>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image21.png"/>
          <p:cNvPicPr>
            <a:picLocks noChangeAspect="1"/>
          </p:cNvPicPr>
          <p:nvPr/>
        </p:nvPicPr>
        <p:blipFill>
          <a:blip r:embed="rId2">
            <a:extLst/>
          </a:blip>
          <a:stretch>
            <a:fillRect/>
          </a:stretch>
        </p:blipFill>
        <p:spPr>
          <a:xfrm>
            <a:off x="1" y="0"/>
            <a:ext cx="9144001" cy="6891087"/>
          </a:xfrm>
          <a:prstGeom prst="rect">
            <a:avLst/>
          </a:prstGeom>
          <a:ln w="12700">
            <a:miter lim="400000"/>
          </a:ln>
        </p:spPr>
      </p:pic>
      <p:sp>
        <p:nvSpPr>
          <p:cNvPr id="264" name="Shape 264"/>
          <p:cNvSpPr/>
          <p:nvPr/>
        </p:nvSpPr>
        <p:spPr>
          <a:xfrm>
            <a:off x="683567" y="188639"/>
            <a:ext cx="4752530" cy="1031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200" b="1"/>
            </a:lvl1pPr>
          </a:lstStyle>
          <a:p>
            <a:r>
              <a:t>Coloración  por dispersión</a:t>
            </a:r>
          </a:p>
        </p:txBody>
      </p:sp>
      <p:sp>
        <p:nvSpPr>
          <p:cNvPr id="265" name="Shape 265"/>
          <p:cNvSpPr/>
          <p:nvPr/>
        </p:nvSpPr>
        <p:spPr>
          <a:xfrm>
            <a:off x="431539" y="980728"/>
            <a:ext cx="8280922" cy="2580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b="1"/>
            </a:lvl1pPr>
          </a:lstStyle>
          <a:p>
            <a:r>
              <a:t>La dispersión consiste en un fenómeno en al que se encuentran sometidas determinadas longitudes de onda que atraviesan un medio que las atrae y separa del resto del espectro. Este es el caso de la coloración azul del cielo que aparece como consecuencia de la dispersión de las ondas cortas de la luz solar al atravesar el medio gaseoso que constituye la atmósfera. </a:t>
            </a:r>
          </a:p>
        </p:txBody>
      </p:sp>
      <p:sp>
        <p:nvSpPr>
          <p:cNvPr id="266" name="Shape 266"/>
          <p:cNvSpPr/>
          <p:nvPr/>
        </p:nvSpPr>
        <p:spPr>
          <a:xfrm>
            <a:off x="1407368" y="6353055"/>
            <a:ext cx="5436604" cy="358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b="1"/>
            </a:lvl1pPr>
          </a:lstStyle>
          <a:p>
            <a:r>
              <a:rPr dirty="0"/>
              <a:t>La </a:t>
            </a:r>
            <a:r>
              <a:rPr dirty="0" err="1"/>
              <a:t>atmosfera</a:t>
            </a:r>
            <a:r>
              <a:rPr dirty="0"/>
              <a:t> </a:t>
            </a:r>
            <a:r>
              <a:rPr dirty="0" err="1"/>
              <a:t>atrae</a:t>
            </a:r>
            <a:r>
              <a:rPr dirty="0"/>
              <a:t> el </a:t>
            </a:r>
            <a:r>
              <a:rPr dirty="0" err="1"/>
              <a:t>azul</a:t>
            </a:r>
            <a:r>
              <a:rPr dirty="0"/>
              <a:t> que </a:t>
            </a:r>
            <a:r>
              <a:rPr dirty="0" err="1"/>
              <a:t>es</a:t>
            </a:r>
            <a:r>
              <a:rPr dirty="0"/>
              <a:t> </a:t>
            </a:r>
            <a:r>
              <a:rPr dirty="0" err="1"/>
              <a:t>reflejado</a:t>
            </a:r>
            <a:endParaRPr dirty="0"/>
          </a:p>
        </p:txBody>
      </p:sp>
      <p:pic>
        <p:nvPicPr>
          <p:cNvPr id="267" name="image25.gif" descr="Resultado de imagen de coloración por dispersión  en la atmosfera"/>
          <p:cNvPicPr>
            <a:picLocks noChangeAspect="1"/>
          </p:cNvPicPr>
          <p:nvPr/>
        </p:nvPicPr>
        <p:blipFill>
          <a:blip r:embed="rId3">
            <a:extLst/>
          </a:blip>
          <a:stretch>
            <a:fillRect/>
          </a:stretch>
        </p:blipFill>
        <p:spPr>
          <a:xfrm>
            <a:off x="1979712" y="3429503"/>
            <a:ext cx="4291916" cy="2533278"/>
          </a:xfrm>
          <a:prstGeom prst="rect">
            <a:avLst/>
          </a:prstGeom>
          <a:ln w="12700">
            <a:miter lim="400000"/>
          </a:ln>
        </p:spPr>
      </p:pic>
      <p:sp>
        <p:nvSpPr>
          <p:cNvPr id="2" name="1 CuadroTexto"/>
          <p:cNvSpPr txBox="1"/>
          <p:nvPr/>
        </p:nvSpPr>
        <p:spPr>
          <a:xfrm>
            <a:off x="1952719" y="5962781"/>
            <a:ext cx="6219008"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s-ES" sz="1000" dirty="0"/>
              <a:t>https://plusformacion.us/Recursos/r/Compendio-sobre-tesis-del-origen-evolucion-del-Universo-vida-especie-humana</a:t>
            </a:r>
            <a:endParaRPr kumimoji="0" lang="es-ES" sz="1000" b="0" i="0" u="none" strike="noStrike" cap="none" spc="0" normalizeH="0" baseline="0" dirty="0">
              <a:ln>
                <a:noFill/>
              </a:ln>
              <a:solidFill>
                <a:srgbClr val="000000"/>
              </a:solidFill>
              <a:effectLst/>
              <a:uFillTx/>
              <a:sym typeface="Calibri"/>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image21.png"/>
          <p:cNvPicPr>
            <a:picLocks noChangeAspect="1"/>
          </p:cNvPicPr>
          <p:nvPr/>
        </p:nvPicPr>
        <p:blipFill>
          <a:blip r:embed="rId2">
            <a:extLst/>
          </a:blip>
          <a:stretch>
            <a:fillRect/>
          </a:stretch>
        </p:blipFill>
        <p:spPr>
          <a:xfrm>
            <a:off x="1" y="0"/>
            <a:ext cx="9144001" cy="6891087"/>
          </a:xfrm>
          <a:prstGeom prst="rect">
            <a:avLst/>
          </a:prstGeom>
          <a:ln w="12700">
            <a:miter lim="400000"/>
          </a:ln>
        </p:spPr>
      </p:pic>
      <p:sp>
        <p:nvSpPr>
          <p:cNvPr id="270" name="Shape 270"/>
          <p:cNvSpPr/>
          <p:nvPr/>
        </p:nvSpPr>
        <p:spPr>
          <a:xfrm>
            <a:off x="213144" y="116632"/>
            <a:ext cx="5438290" cy="624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3600" b="1"/>
            </a:lvl1pPr>
          </a:lstStyle>
          <a:p>
            <a:r>
              <a:t>coloración por difracción</a:t>
            </a:r>
          </a:p>
        </p:txBody>
      </p:sp>
      <p:sp>
        <p:nvSpPr>
          <p:cNvPr id="271" name="Shape 271"/>
          <p:cNvSpPr/>
          <p:nvPr/>
        </p:nvSpPr>
        <p:spPr>
          <a:xfrm>
            <a:off x="107503" y="980727"/>
            <a:ext cx="8784978" cy="3647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b="1"/>
            </a:lvl1pPr>
          </a:lstStyle>
          <a:p>
            <a:r>
              <a:t>La coloración por difracción es la que se produce cuando la luz llega a una superficie estriada, siempre y cuando estas estrías sean suficientemente pequeñas y próximas las unas a las otras como para que sean percibidas como una superficie homogénea. Ocurre en estos casos que se suprimen algunas longitudes de onda y se refuerzan otras, dando por resultado una sucesión de tonos apagados que cambiará con el ángulo de observación. Se aprecia este fenómeno en la superficie de los tejidos muy finos (como la seda o los de tipo sintético) o en los discos</a:t>
            </a:r>
          </a:p>
        </p:txBody>
      </p:sp>
      <p:pic>
        <p:nvPicPr>
          <p:cNvPr id="272" name="image26.jpg" descr="t"/>
          <p:cNvPicPr>
            <a:picLocks noChangeAspect="1"/>
          </p:cNvPicPr>
          <p:nvPr/>
        </p:nvPicPr>
        <p:blipFill>
          <a:blip r:embed="rId3">
            <a:extLst/>
          </a:blip>
          <a:stretch>
            <a:fillRect/>
          </a:stretch>
        </p:blipFill>
        <p:spPr>
          <a:xfrm>
            <a:off x="827584" y="4365104"/>
            <a:ext cx="2261078" cy="2219193"/>
          </a:xfrm>
          <a:prstGeom prst="rect">
            <a:avLst/>
          </a:prstGeom>
          <a:ln w="12700">
            <a:miter lim="400000"/>
          </a:ln>
        </p:spPr>
      </p:pic>
      <p:pic>
        <p:nvPicPr>
          <p:cNvPr id="273" name="image27.png" descr="Resultado de imagen de reflexión coloración por difracción"/>
          <p:cNvPicPr>
            <a:picLocks noChangeAspect="1"/>
          </p:cNvPicPr>
          <p:nvPr/>
        </p:nvPicPr>
        <p:blipFill>
          <a:blip r:embed="rId4">
            <a:extLst/>
          </a:blip>
          <a:stretch>
            <a:fillRect/>
          </a:stretch>
        </p:blipFill>
        <p:spPr>
          <a:xfrm>
            <a:off x="5652120" y="4543114"/>
            <a:ext cx="2889797" cy="2146268"/>
          </a:xfrm>
          <a:prstGeom prst="rect">
            <a:avLst/>
          </a:prstGeom>
          <a:ln w="12700">
            <a:miter lim="400000"/>
          </a:ln>
        </p:spPr>
      </p:pic>
      <p:sp>
        <p:nvSpPr>
          <p:cNvPr id="2" name="1 CuadroTexto"/>
          <p:cNvSpPr txBox="1"/>
          <p:nvPr/>
        </p:nvSpPr>
        <p:spPr>
          <a:xfrm>
            <a:off x="792461" y="6644867"/>
            <a:ext cx="2580191"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s-ES" sz="1000" dirty="0"/>
              <a:t>http://materiadefisicaiii.blogspot.com.es/2014/</a:t>
            </a:r>
            <a:endParaRPr kumimoji="0" lang="es-ES" sz="1000" b="0" i="0" u="none" strike="noStrike" cap="none" spc="0" normalizeH="0" baseline="0" dirty="0">
              <a:ln>
                <a:noFill/>
              </a:ln>
              <a:solidFill>
                <a:srgbClr val="000000"/>
              </a:solidFill>
              <a:effectLst/>
              <a:uFillTx/>
              <a:sym typeface="Calibri"/>
            </a:endParaRPr>
          </a:p>
        </p:txBody>
      </p:sp>
      <p:sp>
        <p:nvSpPr>
          <p:cNvPr id="3" name="2 CuadroTexto"/>
          <p:cNvSpPr txBox="1"/>
          <p:nvPr/>
        </p:nvSpPr>
        <p:spPr>
          <a:xfrm>
            <a:off x="5651434" y="6669360"/>
            <a:ext cx="283827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s-ES" sz="1000" dirty="0"/>
              <a:t>http://cyberphysicab.blogspot.com.es/p/optica.html</a:t>
            </a:r>
            <a:endParaRPr kumimoji="0" lang="es-ES" sz="1000" b="0" i="0" u="none" strike="noStrike" cap="none" spc="0" normalizeH="0" baseline="0" dirty="0">
              <a:ln>
                <a:noFill/>
              </a:ln>
              <a:solidFill>
                <a:srgbClr val="000000"/>
              </a:solidFill>
              <a:effectLst/>
              <a:uFillTx/>
              <a:sym typeface="Calibri"/>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 name="image21.png"/>
          <p:cNvPicPr>
            <a:picLocks noChangeAspect="1"/>
          </p:cNvPicPr>
          <p:nvPr/>
        </p:nvPicPr>
        <p:blipFill>
          <a:blip r:embed="rId2">
            <a:extLst/>
          </a:blip>
          <a:stretch>
            <a:fillRect/>
          </a:stretch>
        </p:blipFill>
        <p:spPr>
          <a:xfrm>
            <a:off x="1" y="0"/>
            <a:ext cx="9144001" cy="6891087"/>
          </a:xfrm>
          <a:prstGeom prst="rect">
            <a:avLst/>
          </a:prstGeom>
          <a:ln w="12700">
            <a:miter lim="400000"/>
          </a:ln>
        </p:spPr>
      </p:pic>
      <p:sp>
        <p:nvSpPr>
          <p:cNvPr id="276" name="Shape 276"/>
          <p:cNvSpPr/>
          <p:nvPr/>
        </p:nvSpPr>
        <p:spPr>
          <a:xfrm>
            <a:off x="179512" y="188639"/>
            <a:ext cx="6585719" cy="1285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000" b="1"/>
            </a:lvl1pPr>
          </a:lstStyle>
          <a:p>
            <a:r>
              <a:t>coloración por interferencia</a:t>
            </a:r>
          </a:p>
        </p:txBody>
      </p:sp>
      <p:sp>
        <p:nvSpPr>
          <p:cNvPr id="277" name="Shape 277"/>
          <p:cNvSpPr/>
          <p:nvPr/>
        </p:nvSpPr>
        <p:spPr>
          <a:xfrm>
            <a:off x="431539" y="1052736"/>
            <a:ext cx="8280922" cy="293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b="1"/>
            </a:pPr>
            <a:r>
              <a:t>Es aquélla en la que se produce un doble fenómeno de reflexión lumínica al producirse ésta sobre una superficie que presenta en su estructura al menos dos caras que reflejan la luz de modo diferente. </a:t>
            </a:r>
          </a:p>
          <a:p>
            <a:pPr>
              <a:defRPr sz="2400" b="1"/>
            </a:pPr>
            <a:r>
              <a:t>Se da este tipo de coloración, por ejemplo, en las pompas de jabón o en las manchas de aceite que hay en ocasiones sobre el agua. </a:t>
            </a:r>
          </a:p>
        </p:txBody>
      </p:sp>
      <p:pic>
        <p:nvPicPr>
          <p:cNvPr id="278" name="image28.jpg" descr="Resultado de imagen de reflexión coloración por interferencia"/>
          <p:cNvPicPr>
            <a:picLocks noChangeAspect="1"/>
          </p:cNvPicPr>
          <p:nvPr/>
        </p:nvPicPr>
        <p:blipFill>
          <a:blip r:embed="rId3">
            <a:extLst/>
          </a:blip>
          <a:stretch>
            <a:fillRect/>
          </a:stretch>
        </p:blipFill>
        <p:spPr>
          <a:xfrm>
            <a:off x="3059832" y="3501008"/>
            <a:ext cx="4018408" cy="3013806"/>
          </a:xfrm>
          <a:prstGeom prst="rect">
            <a:avLst/>
          </a:prstGeom>
          <a:ln w="12700">
            <a:miter lim="400000"/>
          </a:ln>
        </p:spPr>
      </p:pic>
      <p:sp>
        <p:nvSpPr>
          <p:cNvPr id="2" name="1 CuadroTexto"/>
          <p:cNvSpPr txBox="1"/>
          <p:nvPr/>
        </p:nvSpPr>
        <p:spPr>
          <a:xfrm>
            <a:off x="3105950" y="6514814"/>
            <a:ext cx="5066450"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s-ES" sz="1000" dirty="0"/>
              <a:t>https://medium.com/@Remeron30mg/un-quadrifoglio-tra-le-pagine-di-un-libro-88566512f740</a:t>
            </a:r>
            <a:endParaRPr kumimoji="0" lang="es-ES" sz="1000" b="0" i="0" u="none" strike="noStrike" cap="none" spc="0" normalizeH="0" baseline="0" dirty="0">
              <a:ln>
                <a:noFill/>
              </a:ln>
              <a:solidFill>
                <a:srgbClr val="000000"/>
              </a:solidFill>
              <a:effectLst/>
              <a:uFillTx/>
              <a:sym typeface="Calibri"/>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p:nvPr/>
        </p:nvSpPr>
        <p:spPr>
          <a:xfrm>
            <a:off x="457544" y="332656"/>
            <a:ext cx="8208914" cy="1513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b="1"/>
            </a:lvl1pPr>
          </a:lstStyle>
          <a:p>
            <a:r>
              <a:t>Llamamos temperatura de color y que corresponde a los valores de temperatura a los que hay que calentar un cuerpo negro genérico para obtener la coloración dada. Se mide en grados Kelvin (K). </a:t>
            </a:r>
          </a:p>
        </p:txBody>
      </p:sp>
      <p:sp>
        <p:nvSpPr>
          <p:cNvPr id="281" name="Shape 281"/>
          <p:cNvSpPr/>
          <p:nvPr/>
        </p:nvSpPr>
        <p:spPr>
          <a:xfrm>
            <a:off x="488758" y="2218531"/>
            <a:ext cx="8403722" cy="5425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b="1"/>
            </a:pPr>
            <a:r>
              <a:t>En virtud a esta cualidad, podemos organizar el espectro cromático comenzando por los colores de temperatura más baja, que serán también aquellos con mayor longitud de onda. Así, el primero sería el carmesí, que toma progresivamente una coloración roja, pasando al naranja, al amarillo, al verde, al cyan, al añil y finalmente al violeta. </a:t>
            </a:r>
          </a:p>
          <a:p>
            <a:pPr>
              <a:defRPr sz="2400" b="1"/>
            </a:pPr>
            <a:r>
              <a:t>Todas las cualidades del color como luz se mantienen en aquellas zonas del espectro que son invisibles, y así, por la izquierda y antes de los tonos rojos aparecen las radiaciones infrarrojas, de temperatura de color muy baja, mientras que en el otro extremo, a continuación del violeta, aparecen las radiaciones ultravioletas, también invisibles. </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p:nvPr/>
        </p:nvSpPr>
        <p:spPr>
          <a:xfrm>
            <a:off x="503912" y="188639"/>
            <a:ext cx="1817203" cy="497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800" b="1"/>
            </a:lvl1pPr>
          </a:lstStyle>
          <a:p>
            <a:r>
              <a:t>Refración:</a:t>
            </a:r>
          </a:p>
        </p:txBody>
      </p:sp>
      <p:sp>
        <p:nvSpPr>
          <p:cNvPr id="284" name="Shape 284"/>
          <p:cNvSpPr/>
          <p:nvPr/>
        </p:nvSpPr>
        <p:spPr>
          <a:xfrm>
            <a:off x="537702" y="908720"/>
            <a:ext cx="7992890" cy="1259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a:lvl1pPr>
          </a:lstStyle>
          <a:p>
            <a:r>
              <a:t>Cuando la luz pasa de un medio transparente a otro de diferente densidad se produce un cambio en su dirección debido a la distinta velocidad de propagación que tiene la luz en los diferentes medios materiales.</a:t>
            </a:r>
          </a:p>
        </p:txBody>
      </p:sp>
      <p:pic>
        <p:nvPicPr>
          <p:cNvPr id="285" name="image29.jpg" descr="Resultado de imagen de refracción"/>
          <p:cNvPicPr>
            <a:picLocks noChangeAspect="1"/>
          </p:cNvPicPr>
          <p:nvPr/>
        </p:nvPicPr>
        <p:blipFill>
          <a:blip r:embed="rId2">
            <a:extLst/>
          </a:blip>
          <a:stretch>
            <a:fillRect/>
          </a:stretch>
        </p:blipFill>
        <p:spPr>
          <a:xfrm>
            <a:off x="2771799" y="2251364"/>
            <a:ext cx="3210082" cy="1783379"/>
          </a:xfrm>
          <a:prstGeom prst="rect">
            <a:avLst/>
          </a:prstGeom>
          <a:ln w="12700">
            <a:miter lim="400000"/>
          </a:ln>
        </p:spPr>
      </p:pic>
      <p:sp>
        <p:nvSpPr>
          <p:cNvPr id="286" name="Shape 286"/>
          <p:cNvSpPr/>
          <p:nvPr/>
        </p:nvSpPr>
        <p:spPr>
          <a:xfrm>
            <a:off x="545886" y="4581128"/>
            <a:ext cx="1825711" cy="497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800" b="1"/>
            </a:lvl1pPr>
          </a:lstStyle>
          <a:p>
            <a:r>
              <a:t>Dispersión</a:t>
            </a:r>
          </a:p>
        </p:txBody>
      </p:sp>
      <p:sp>
        <p:nvSpPr>
          <p:cNvPr id="287" name="Shape 287"/>
          <p:cNvSpPr/>
          <p:nvPr/>
        </p:nvSpPr>
        <p:spPr>
          <a:xfrm>
            <a:off x="428766" y="5445223"/>
            <a:ext cx="8210761" cy="675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a:lvl1pPr>
          </a:lstStyle>
          <a:p>
            <a:r>
              <a:t>Cuando la luz atraviesa sustancias materiales la velocidad se reduce y varía para cada una de las distintas longitudes de onda del espectro</a:t>
            </a:r>
          </a:p>
        </p:txBody>
      </p:sp>
      <p:sp>
        <p:nvSpPr>
          <p:cNvPr id="288" name="Shape 288"/>
          <p:cNvSpPr/>
          <p:nvPr/>
        </p:nvSpPr>
        <p:spPr>
          <a:xfrm>
            <a:off x="3308134" y="4341603"/>
            <a:ext cx="2452026"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lvl1pPr>
          </a:lstStyle>
          <a:p>
            <a:r>
              <a:rPr dirty="0" err="1"/>
              <a:t>Dispersión</a:t>
            </a:r>
            <a:r>
              <a:rPr dirty="0"/>
              <a:t> del color</a:t>
            </a:r>
          </a:p>
        </p:txBody>
      </p:sp>
      <p:sp>
        <p:nvSpPr>
          <p:cNvPr id="2" name="1 CuadroTexto"/>
          <p:cNvSpPr txBox="1"/>
          <p:nvPr/>
        </p:nvSpPr>
        <p:spPr>
          <a:xfrm>
            <a:off x="3203848" y="4005064"/>
            <a:ext cx="345222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s-ES" sz="1000" dirty="0"/>
              <a:t>http://www.pokexperto.net/foros/index.php?topic=66052.4800</a:t>
            </a:r>
            <a:endParaRPr kumimoji="0" lang="es-ES" sz="1000" b="0" i="0" u="none" strike="noStrike" cap="none" spc="0" normalizeH="0" baseline="0" dirty="0">
              <a:ln>
                <a:noFill/>
              </a:ln>
              <a:solidFill>
                <a:srgbClr val="000000"/>
              </a:solidFill>
              <a:effectLst/>
              <a:uFillTx/>
              <a:sym typeface="Calibri"/>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1052736"/>
            <a:ext cx="7557516" cy="5632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dirty="0" smtClean="0"/>
              <a:t>La </a:t>
            </a:r>
            <a:r>
              <a:rPr lang="es-ES" dirty="0"/>
              <a:t>transmisión ocurre cuando la luz atraviesa una superficie u objeto. Hay 3 tipos de transmisión: directa, difusa o selectiva.</a:t>
            </a:r>
          </a:p>
          <a:p>
            <a:r>
              <a:rPr lang="es-ES" dirty="0"/>
              <a:t> </a:t>
            </a:r>
          </a:p>
          <a:p>
            <a:pPr marL="342900" indent="-342900">
              <a:buAutoNum type="arabicPeriod"/>
            </a:pPr>
            <a:r>
              <a:rPr lang="es-ES" b="1" dirty="0" smtClean="0"/>
              <a:t>Transmisión </a:t>
            </a:r>
            <a:r>
              <a:rPr lang="es-ES" b="1" dirty="0"/>
              <a:t>directa:</a:t>
            </a:r>
            <a:r>
              <a:rPr lang="es-ES" dirty="0"/>
              <a:t> es cuando la luz atraviesa un objeto y no se producen cambios de dirección o calidad de esa luz. Por ejemplo, un vidrio o el aire</a:t>
            </a:r>
            <a:r>
              <a:rPr lang="es-ES" dirty="0" smtClean="0"/>
              <a:t>.</a:t>
            </a:r>
          </a:p>
          <a:p>
            <a:endParaRPr lang="es-ES" dirty="0" smtClean="0"/>
          </a:p>
          <a:p>
            <a:endParaRPr lang="es-ES" dirty="0"/>
          </a:p>
          <a:p>
            <a:endParaRPr lang="es-ES" dirty="0" smtClean="0"/>
          </a:p>
          <a:p>
            <a:endParaRPr lang="es-ES" dirty="0"/>
          </a:p>
          <a:p>
            <a:endParaRPr lang="es-ES" dirty="0" smtClean="0"/>
          </a:p>
          <a:p>
            <a:endParaRPr lang="es-ES" dirty="0"/>
          </a:p>
          <a:p>
            <a:endParaRPr lang="es-ES" dirty="0"/>
          </a:p>
          <a:p>
            <a:r>
              <a:rPr lang="es-ES" b="1" dirty="0"/>
              <a:t>2. Transmisión difusa:</a:t>
            </a:r>
            <a:r>
              <a:rPr lang="es-ES" dirty="0"/>
              <a:t> se produce cuando la luz pasa a través de un objeto transparente o </a:t>
            </a:r>
            <a:r>
              <a:rPr lang="es-ES" dirty="0" err="1"/>
              <a:t>semi</a:t>
            </a:r>
            <a:r>
              <a:rPr lang="es-ES" dirty="0"/>
              <a:t>-transparente con textura. Por ejemplo, un vidrio esmerilado o un papel manteca. La luz en vez de ir en una sola dirección es desviada en muchas direcciones. La luz que es transmitida de manera difusa va a ser más suave, va a tener menos contraste, va a ser menos intensa, va a generar sombras más claras y una transición más suave entre luz y sombra que la luz directa.</a:t>
            </a:r>
          </a:p>
          <a:p>
            <a:pPr marL="0" marR="0" indent="0" algn="l" defTabSz="914400" rtl="0" fontAlgn="auto" latinLnBrk="0" hangingPunct="0">
              <a:lnSpc>
                <a:spcPct val="100000"/>
              </a:lnSpc>
              <a:spcBef>
                <a:spcPts val="0"/>
              </a:spcBef>
              <a:spcAft>
                <a:spcPts val="0"/>
              </a:spcAft>
              <a:buClrTx/>
              <a:buSzTx/>
              <a:buFontTx/>
              <a:buNone/>
              <a:tabLst/>
            </a:pPr>
            <a:endParaRPr kumimoji="0" lang="es-ES" sz="1800" b="0" i="0" u="none" strike="noStrike" cap="none" spc="0" normalizeH="0" baseline="0" dirty="0">
              <a:ln>
                <a:noFill/>
              </a:ln>
              <a:solidFill>
                <a:srgbClr val="000000"/>
              </a:solidFill>
              <a:effectLst/>
              <a:uFillTx/>
              <a:latin typeface="+mj-lt"/>
              <a:ea typeface="+mj-ea"/>
              <a:cs typeface="+mj-cs"/>
              <a:sym typeface="Calibri"/>
            </a:endParaRPr>
          </a:p>
        </p:txBody>
      </p:sp>
      <p:sp>
        <p:nvSpPr>
          <p:cNvPr id="3" name="2 CuadroTexto"/>
          <p:cNvSpPr txBox="1"/>
          <p:nvPr/>
        </p:nvSpPr>
        <p:spPr>
          <a:xfrm>
            <a:off x="504616" y="404664"/>
            <a:ext cx="7403545"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s-ES" sz="3200" b="1" dirty="0"/>
              <a:t>Transmisión</a:t>
            </a:r>
            <a:r>
              <a:rPr lang="es-ES" sz="3200" b="1" dirty="0" smtClean="0"/>
              <a:t>.</a:t>
            </a:r>
            <a:endParaRPr lang="es-E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895" y="2636912"/>
            <a:ext cx="1990985" cy="1653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2.png"/>
          <p:cNvPicPr>
            <a:picLocks noChangeAspect="1"/>
          </p:cNvPicPr>
          <p:nvPr/>
        </p:nvPicPr>
        <p:blipFill>
          <a:blip r:embed="rId2">
            <a:extLst/>
          </a:blip>
          <a:stretch>
            <a:fillRect/>
          </a:stretch>
        </p:blipFill>
        <p:spPr>
          <a:xfrm>
            <a:off x="1" y="0"/>
            <a:ext cx="9144001" cy="6858000"/>
          </a:xfrm>
          <a:prstGeom prst="rect">
            <a:avLst/>
          </a:prstGeom>
          <a:ln w="12700">
            <a:miter lim="400000"/>
          </a:ln>
        </p:spPr>
      </p:pic>
      <p:sp>
        <p:nvSpPr>
          <p:cNvPr id="122" name="Shape 122"/>
          <p:cNvSpPr/>
          <p:nvPr/>
        </p:nvSpPr>
        <p:spPr>
          <a:xfrm>
            <a:off x="357771" y="404664"/>
            <a:ext cx="8352930" cy="1158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a:pPr>
            <a:r>
              <a:t>La luz es una forma de </a:t>
            </a:r>
            <a:r>
              <a:rPr b="1"/>
              <a:t>radiación electromagnética</a:t>
            </a:r>
            <a:r>
              <a:t>, llamada energía radiante, capaz de excitar la retina del ojo humano y producir, en consecuencia, una sensación visual.</a:t>
            </a:r>
          </a:p>
        </p:txBody>
      </p:sp>
      <p:sp>
        <p:nvSpPr>
          <p:cNvPr id="123" name="Shape 123"/>
          <p:cNvSpPr/>
          <p:nvPr/>
        </p:nvSpPr>
        <p:spPr>
          <a:xfrm>
            <a:off x="461446" y="1857580"/>
            <a:ext cx="7848874" cy="120032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a:pPr>
            <a:r>
              <a:rPr dirty="0"/>
              <a:t>La luz </a:t>
            </a:r>
            <a:r>
              <a:rPr dirty="0" err="1"/>
              <a:t>viaja</a:t>
            </a:r>
            <a:r>
              <a:rPr dirty="0"/>
              <a:t> </a:t>
            </a:r>
            <a:r>
              <a:rPr dirty="0" err="1"/>
              <a:t>por</a:t>
            </a:r>
            <a:r>
              <a:rPr dirty="0"/>
              <a:t> el </a:t>
            </a:r>
            <a:r>
              <a:rPr dirty="0" err="1"/>
              <a:t>espacio</a:t>
            </a:r>
            <a:r>
              <a:rPr dirty="0"/>
              <a:t> a </a:t>
            </a:r>
            <a:r>
              <a:rPr dirty="0" err="1"/>
              <a:t>través</a:t>
            </a:r>
            <a:r>
              <a:rPr dirty="0"/>
              <a:t> de </a:t>
            </a:r>
            <a:r>
              <a:rPr dirty="0" err="1"/>
              <a:t>ondas</a:t>
            </a:r>
            <a:r>
              <a:rPr dirty="0"/>
              <a:t>. </a:t>
            </a:r>
            <a:r>
              <a:rPr dirty="0" err="1"/>
              <a:t>Estas</a:t>
            </a:r>
            <a:r>
              <a:rPr dirty="0"/>
              <a:t> </a:t>
            </a:r>
            <a:r>
              <a:rPr dirty="0" err="1"/>
              <a:t>ondas</a:t>
            </a:r>
            <a:r>
              <a:rPr dirty="0"/>
              <a:t> </a:t>
            </a:r>
            <a:r>
              <a:rPr dirty="0" err="1"/>
              <a:t>están</a:t>
            </a:r>
            <a:r>
              <a:rPr dirty="0"/>
              <a:t> </a:t>
            </a:r>
            <a:r>
              <a:rPr dirty="0" err="1"/>
              <a:t>compuestas</a:t>
            </a:r>
            <a:r>
              <a:rPr dirty="0"/>
              <a:t> </a:t>
            </a:r>
            <a:r>
              <a:rPr dirty="0" err="1"/>
              <a:t>por</a:t>
            </a:r>
            <a:r>
              <a:rPr dirty="0"/>
              <a:t> </a:t>
            </a:r>
            <a:r>
              <a:rPr dirty="0" err="1"/>
              <a:t>pequeñas</a:t>
            </a:r>
            <a:r>
              <a:rPr dirty="0"/>
              <a:t> </a:t>
            </a:r>
            <a:r>
              <a:rPr dirty="0" err="1"/>
              <a:t>unidades</a:t>
            </a:r>
            <a:r>
              <a:rPr dirty="0"/>
              <a:t> de </a:t>
            </a:r>
            <a:r>
              <a:rPr dirty="0" err="1"/>
              <a:t>energía</a:t>
            </a:r>
            <a:r>
              <a:rPr dirty="0"/>
              <a:t> </a:t>
            </a:r>
            <a:r>
              <a:rPr dirty="0" err="1"/>
              <a:t>denominadas</a:t>
            </a:r>
            <a:r>
              <a:rPr dirty="0"/>
              <a:t> </a:t>
            </a:r>
            <a:r>
              <a:rPr b="1" dirty="0" err="1"/>
              <a:t>cuantos</a:t>
            </a:r>
            <a:r>
              <a:rPr b="1" dirty="0"/>
              <a:t>.</a:t>
            </a:r>
            <a:r>
              <a:rPr b="1" dirty="0">
                <a:solidFill>
                  <a:srgbClr val="4071EC"/>
                </a:solidFill>
                <a:latin typeface="Tahoma"/>
                <a:ea typeface="Tahoma"/>
                <a:cs typeface="Tahoma"/>
                <a:sym typeface="Tahoma"/>
              </a:rPr>
              <a:t> </a:t>
            </a:r>
            <a:r>
              <a:rPr b="1" dirty="0" err="1">
                <a:solidFill>
                  <a:srgbClr val="C00000"/>
                </a:solidFill>
                <a:latin typeface="Tahoma"/>
                <a:ea typeface="Tahoma"/>
                <a:cs typeface="Tahoma"/>
                <a:sym typeface="Tahoma"/>
              </a:rPr>
              <a:t>fotones</a:t>
            </a:r>
            <a:r>
              <a:rPr b="1" dirty="0">
                <a:solidFill>
                  <a:srgbClr val="C00000"/>
                </a:solidFill>
                <a:latin typeface="Tahoma"/>
                <a:ea typeface="Tahoma"/>
                <a:cs typeface="Tahoma"/>
                <a:sym typeface="Tahoma"/>
              </a:rPr>
              <a:t> o </a:t>
            </a:r>
            <a:r>
              <a:rPr b="1" dirty="0" err="1">
                <a:solidFill>
                  <a:srgbClr val="C00000"/>
                </a:solidFill>
                <a:latin typeface="Tahoma"/>
                <a:ea typeface="Tahoma"/>
                <a:cs typeface="Tahoma"/>
                <a:sym typeface="Tahoma"/>
              </a:rPr>
              <a:t>cuantos</a:t>
            </a:r>
            <a:r>
              <a:rPr b="1" dirty="0">
                <a:solidFill>
                  <a:srgbClr val="C00000"/>
                </a:solidFill>
                <a:latin typeface="Tahoma"/>
                <a:ea typeface="Tahoma"/>
                <a:cs typeface="Tahoma"/>
                <a:sym typeface="Tahoma"/>
              </a:rPr>
              <a:t> de luz</a:t>
            </a:r>
          </a:p>
        </p:txBody>
      </p:sp>
      <p:sp>
        <p:nvSpPr>
          <p:cNvPr id="124" name="Shape 124"/>
          <p:cNvSpPr/>
          <p:nvPr/>
        </p:nvSpPr>
        <p:spPr>
          <a:xfrm>
            <a:off x="425442" y="3288886"/>
            <a:ext cx="7920882" cy="18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a:lvl1pPr>
          </a:lstStyle>
          <a:p>
            <a:r>
              <a:t>La energía radiante fluye en forma de ondas en cualquier medio con una dirección determinada (propagación rectilínea), y sólo es perceptible cuando interactúa con la materia, que permite su absorción o su reflejo.</a:t>
            </a:r>
          </a:p>
        </p:txBody>
      </p:sp>
      <p:pic>
        <p:nvPicPr>
          <p:cNvPr id="125" name="image3.jpg" descr="Resultado de imagen de propagacion de la luz en ondas"/>
          <p:cNvPicPr>
            <a:picLocks noChangeAspect="1"/>
          </p:cNvPicPr>
          <p:nvPr/>
        </p:nvPicPr>
        <p:blipFill>
          <a:blip r:embed="rId3">
            <a:extLst/>
          </a:blip>
          <a:stretch>
            <a:fillRect/>
          </a:stretch>
        </p:blipFill>
        <p:spPr>
          <a:xfrm>
            <a:off x="4066906" y="5592630"/>
            <a:ext cx="4124931" cy="1062170"/>
          </a:xfrm>
          <a:prstGeom prst="rect">
            <a:avLst/>
          </a:prstGeom>
          <a:ln w="12700">
            <a:miter lim="400000"/>
          </a:ln>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536" y="404664"/>
            <a:ext cx="7992888"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b="1" dirty="0"/>
              <a:t>3.  Transmisión selectiva:</a:t>
            </a:r>
            <a:r>
              <a:rPr lang="es-ES" dirty="0"/>
              <a:t> se produce cuando la luz atraviesa un objeto de color. Parte de la luz va a ser absorbida y parte va a ser transmitida por ese objeto. En el ejemplo de abajo la luz blanca (rojo, verde y azul) pasa a través de una superficie roja. El verde y el azul son absorbidos y solo es transmitido el rojo. Por lo tanto del otro lado de esa superficie vamos a ver luz roja.</a:t>
            </a:r>
            <a:endParaRPr kumimoji="0" lang="es-ES" sz="1800" b="0" i="0" u="none" strike="noStrike" cap="none" spc="0" normalizeH="0" baseline="0" dirty="0">
              <a:ln>
                <a:noFill/>
              </a:ln>
              <a:solidFill>
                <a:srgbClr val="000000"/>
              </a:solidFill>
              <a:effectLst/>
              <a:uFillTx/>
              <a:latin typeface="+mj-lt"/>
              <a:ea typeface="+mj-ea"/>
              <a:cs typeface="+mj-cs"/>
              <a:sym typeface="Calibri"/>
            </a:endParaRPr>
          </a:p>
        </p:txBody>
      </p:sp>
      <p:pic>
        <p:nvPicPr>
          <p:cNvPr id="206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988840"/>
            <a:ext cx="216217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558073" y="4365104"/>
            <a:ext cx="7776864"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dirty="0"/>
              <a:t>Los filtros o gelatinas, que mencionamos en el capítulo de Temperatura color, trabajan por transmisión selectiva. Los filtros de color van a dejar pasar su color (un filtro azul deja pasar luz azul) y van a absorber el resto de los colores.</a:t>
            </a:r>
          </a:p>
          <a:p>
            <a:r>
              <a:rPr lang="es-ES" dirty="0"/>
              <a:t>Un filtro azul deja pasar las longitudes de onda azules y absorbe las longitudes de onda rojas y verdes.</a:t>
            </a:r>
          </a:p>
          <a:p>
            <a:r>
              <a:rPr lang="es-ES" dirty="0"/>
              <a:t>Vamos a ver unos ejemplos de cómo utilizar estas propiedades de la luz para mejorar nuestras fotografías.</a:t>
            </a:r>
          </a:p>
          <a:p>
            <a:pPr marL="0" marR="0" indent="0" algn="l" defTabSz="914400" rtl="0" fontAlgn="auto" latinLnBrk="0" hangingPunct="0">
              <a:lnSpc>
                <a:spcPct val="100000"/>
              </a:lnSpc>
              <a:spcBef>
                <a:spcPts val="0"/>
              </a:spcBef>
              <a:spcAft>
                <a:spcPts val="0"/>
              </a:spcAft>
              <a:buClrTx/>
              <a:buSzTx/>
              <a:buFontTx/>
              <a:buNone/>
              <a:tabLst/>
            </a:pPr>
            <a:endParaRPr kumimoji="0" lang="es-ES"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650586197"/>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23528" y="1052736"/>
            <a:ext cx="8424936"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dirty="0" smtClean="0"/>
              <a:t>Cuando </a:t>
            </a:r>
            <a:r>
              <a:rPr lang="es-ES" dirty="0"/>
              <a:t>la luz llega a una superficie u objeto, éste puede absorber toda o parte de esa luz. En el gráfico de abajo vemos como un objeto negro absorbe toda la luz. En el primer gráfico de arriba vimos como el pantalón rojo absorbía el verde y el azul.</a:t>
            </a:r>
          </a:p>
          <a:p>
            <a:r>
              <a:rPr lang="es-ES" dirty="0"/>
              <a:t>La luz que se absorbe se convierte en calor. Es, por esta razón, que en general se recomienda durante el verano no usar colores oscuros ya que absorben la mayor parte de la luz y la convierten en calor. Por eso tenemos mas calor si usamos ropa negra que si usamos ropa blanca (refleja toda la luz).</a:t>
            </a:r>
          </a:p>
          <a:p>
            <a:pPr marL="0" marR="0" indent="0" algn="l" defTabSz="914400" rtl="0" fontAlgn="auto" latinLnBrk="0" hangingPunct="0">
              <a:lnSpc>
                <a:spcPct val="100000"/>
              </a:lnSpc>
              <a:spcBef>
                <a:spcPts val="0"/>
              </a:spcBef>
              <a:spcAft>
                <a:spcPts val="0"/>
              </a:spcAft>
              <a:buClrTx/>
              <a:buSzTx/>
              <a:buFontTx/>
              <a:buNone/>
              <a:tabLst/>
            </a:pPr>
            <a:endParaRPr kumimoji="0" lang="es-ES" sz="1800" b="0" i="0" u="none" strike="noStrike" cap="none" spc="0" normalizeH="0" baseline="0" dirty="0">
              <a:ln>
                <a:noFill/>
              </a:ln>
              <a:solidFill>
                <a:srgbClr val="000000"/>
              </a:solidFill>
              <a:effectLst/>
              <a:uFillTx/>
              <a:latin typeface="+mj-lt"/>
              <a:ea typeface="+mj-ea"/>
              <a:cs typeface="+mj-cs"/>
              <a:sym typeface="Calibri"/>
            </a:endParaRPr>
          </a:p>
        </p:txBody>
      </p:sp>
      <p:sp>
        <p:nvSpPr>
          <p:cNvPr id="4" name="3 CuadroTexto"/>
          <p:cNvSpPr txBox="1"/>
          <p:nvPr/>
        </p:nvSpPr>
        <p:spPr>
          <a:xfrm>
            <a:off x="251520" y="404664"/>
            <a:ext cx="828092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s-ES" sz="2400" b="1" dirty="0"/>
              <a:t>Absorción</a:t>
            </a:r>
            <a:r>
              <a:rPr lang="es-ES" sz="2400" b="1" dirty="0" smtClean="0"/>
              <a:t>.</a:t>
            </a:r>
            <a:endParaRPr lang="es-E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361058"/>
            <a:ext cx="2586932"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367644" y="4797152"/>
            <a:ext cx="6336704"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sz="1000" dirty="0"/>
              <a:t>http://www.aulafacil.com/cursos/l7576/aficiones/fotografia/fotografia-iii-la-luz/propiedades-de-la-luz-absorcion-reflexion-y-transmision</a:t>
            </a:r>
            <a:endParaRPr kumimoji="0" lang="es-ES" sz="1000" b="0" i="0" u="none" strike="noStrike" cap="none" spc="0" normalizeH="0" baseline="0" dirty="0">
              <a:ln>
                <a:noFill/>
              </a:ln>
              <a:solidFill>
                <a:srgbClr val="000000"/>
              </a:solidFill>
              <a:effectLst/>
              <a:uFillTx/>
              <a:sym typeface="Calibri"/>
            </a:endParaRPr>
          </a:p>
        </p:txBody>
      </p:sp>
    </p:spTree>
    <p:extLst>
      <p:ext uri="{BB962C8B-B14F-4D97-AF65-F5344CB8AC3E}">
        <p14:creationId xmlns:p14="http://schemas.microsoft.com/office/powerpoint/2010/main" val="4572286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age2.png"/>
          <p:cNvPicPr>
            <a:picLocks noChangeAspect="1"/>
          </p:cNvPicPr>
          <p:nvPr/>
        </p:nvPicPr>
        <p:blipFill>
          <a:blip r:embed="rId2">
            <a:extLst/>
          </a:blip>
          <a:stretch>
            <a:fillRect/>
          </a:stretch>
        </p:blipFill>
        <p:spPr>
          <a:xfrm>
            <a:off x="1" y="0"/>
            <a:ext cx="9144001" cy="6858000"/>
          </a:xfrm>
          <a:prstGeom prst="rect">
            <a:avLst/>
          </a:prstGeom>
          <a:ln w="12700">
            <a:miter lim="400000"/>
          </a:ln>
        </p:spPr>
      </p:pic>
      <p:sp>
        <p:nvSpPr>
          <p:cNvPr id="128" name="Shape 128"/>
          <p:cNvSpPr/>
          <p:nvPr/>
        </p:nvSpPr>
        <p:spPr>
          <a:xfrm>
            <a:off x="2095549" y="225460"/>
            <a:ext cx="4276652" cy="561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b="1">
                <a:solidFill>
                  <a:srgbClr val="3333FF"/>
                </a:solidFill>
              </a:defRPr>
            </a:lvl1pPr>
          </a:lstStyle>
          <a:p>
            <a:r>
              <a:t>¿Qué es una onda?</a:t>
            </a:r>
          </a:p>
        </p:txBody>
      </p:sp>
      <p:sp>
        <p:nvSpPr>
          <p:cNvPr id="129" name="Shape 129"/>
          <p:cNvSpPr/>
          <p:nvPr/>
        </p:nvSpPr>
        <p:spPr>
          <a:xfrm>
            <a:off x="215673" y="1183268"/>
            <a:ext cx="8748715" cy="18735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just">
              <a:lnSpc>
                <a:spcPct val="90000"/>
              </a:lnSpc>
              <a:spcBef>
                <a:spcPts val="500"/>
              </a:spcBef>
              <a:defRPr sz="2400"/>
            </a:pPr>
            <a:r>
              <a:t>Es una perturbación de alguna propiedad de un medio, que se propaga a través del espacio transportando </a:t>
            </a:r>
            <a:r>
              <a:rPr b="1"/>
              <a:t>energía</a:t>
            </a:r>
            <a:r>
              <a:rPr b="1">
                <a:solidFill>
                  <a:srgbClr val="FF3300"/>
                </a:solidFill>
              </a:rPr>
              <a:t> </a:t>
            </a:r>
            <a:endParaRPr>
              <a:latin typeface="Times New Roman"/>
              <a:ea typeface="Times New Roman"/>
              <a:cs typeface="Times New Roman"/>
              <a:sym typeface="Times New Roman"/>
            </a:endParaRPr>
          </a:p>
          <a:p>
            <a:pPr algn="just">
              <a:lnSpc>
                <a:spcPct val="90000"/>
              </a:lnSpc>
              <a:spcBef>
                <a:spcPts val="500"/>
              </a:spcBef>
              <a:defRPr sz="2400" b="1">
                <a:solidFill>
                  <a:srgbClr val="FF3300"/>
                </a:solidFill>
              </a:defRPr>
            </a:pPr>
            <a:endParaRPr>
              <a:latin typeface="Times New Roman"/>
              <a:ea typeface="Times New Roman"/>
              <a:cs typeface="Times New Roman"/>
              <a:sym typeface="Times New Roman"/>
            </a:endParaRPr>
          </a:p>
          <a:p>
            <a:pPr algn="just">
              <a:lnSpc>
                <a:spcPct val="90000"/>
              </a:lnSpc>
              <a:spcBef>
                <a:spcPts val="500"/>
              </a:spcBef>
              <a:defRPr sz="2400"/>
            </a:pPr>
            <a:r>
              <a:t>El medio perturbado puede ser de naturaleza diversa como </a:t>
            </a:r>
            <a:r>
              <a:rPr b="1"/>
              <a:t>aire</a:t>
            </a:r>
            <a:r>
              <a:t>, </a:t>
            </a:r>
            <a:r>
              <a:rPr b="1"/>
              <a:t>agua</a:t>
            </a:r>
            <a:r>
              <a:t>, un trozo de metal o el vacío</a:t>
            </a:r>
          </a:p>
        </p:txBody>
      </p:sp>
      <p:pic>
        <p:nvPicPr>
          <p:cNvPr id="130" name="image4.jpg" descr="Resultado de imagen de propagacion de la luz en ondas"/>
          <p:cNvPicPr>
            <a:picLocks noChangeAspect="1"/>
          </p:cNvPicPr>
          <p:nvPr/>
        </p:nvPicPr>
        <p:blipFill>
          <a:blip r:embed="rId3">
            <a:extLst/>
          </a:blip>
          <a:stretch>
            <a:fillRect/>
          </a:stretch>
        </p:blipFill>
        <p:spPr>
          <a:xfrm>
            <a:off x="645228" y="3416880"/>
            <a:ext cx="7889604" cy="2927955"/>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image2.png"/>
          <p:cNvPicPr>
            <a:picLocks noChangeAspect="1"/>
          </p:cNvPicPr>
          <p:nvPr/>
        </p:nvPicPr>
        <p:blipFill>
          <a:blip r:embed="rId2">
            <a:extLst/>
          </a:blip>
          <a:stretch>
            <a:fillRect/>
          </a:stretch>
        </p:blipFill>
        <p:spPr>
          <a:xfrm>
            <a:off x="1" y="0"/>
            <a:ext cx="9144001" cy="6858000"/>
          </a:xfrm>
          <a:prstGeom prst="rect">
            <a:avLst/>
          </a:prstGeom>
          <a:ln w="12700">
            <a:miter lim="400000"/>
          </a:ln>
        </p:spPr>
      </p:pic>
      <p:sp>
        <p:nvSpPr>
          <p:cNvPr id="133" name="Shape 133"/>
          <p:cNvSpPr/>
          <p:nvPr/>
        </p:nvSpPr>
        <p:spPr>
          <a:xfrm>
            <a:off x="1435980" y="188639"/>
            <a:ext cx="6950830" cy="5613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200" b="1">
                <a:solidFill>
                  <a:srgbClr val="3333FF"/>
                </a:solidFill>
              </a:defRPr>
            </a:lvl1pPr>
          </a:lstStyle>
          <a:p>
            <a:r>
              <a:t>¿Qué parámetros definen una onda?</a:t>
            </a:r>
          </a:p>
        </p:txBody>
      </p:sp>
      <p:sp>
        <p:nvSpPr>
          <p:cNvPr id="134" name="Shape 134"/>
          <p:cNvSpPr/>
          <p:nvPr/>
        </p:nvSpPr>
        <p:spPr>
          <a:xfrm>
            <a:off x="251519" y="1437725"/>
            <a:ext cx="3120243" cy="44305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2200" b="1">
                <a:solidFill>
                  <a:srgbClr val="1F497D"/>
                </a:solidFill>
              </a:defRPr>
            </a:pPr>
            <a:r>
              <a:t>LONGITUD DE ONDA (</a:t>
            </a:r>
            <a:r>
              <a:rPr b="0">
                <a:latin typeface="Symbol"/>
                <a:ea typeface="Symbol"/>
                <a:cs typeface="Symbol"/>
                <a:sym typeface="Symbol"/>
              </a:rPr>
              <a:t>λ</a:t>
            </a:r>
            <a:r>
              <a:t>)</a:t>
            </a:r>
          </a:p>
        </p:txBody>
      </p:sp>
      <p:sp>
        <p:nvSpPr>
          <p:cNvPr id="135" name="Shape 135"/>
          <p:cNvSpPr/>
          <p:nvPr/>
        </p:nvSpPr>
        <p:spPr>
          <a:xfrm>
            <a:off x="3441901" y="1052736"/>
            <a:ext cx="5234554" cy="1082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200" b="1"/>
            </a:pPr>
            <a:r>
              <a:t>Distancia</a:t>
            </a:r>
            <a:r>
              <a:rPr b="0"/>
              <a:t> entre dos puntos cuyo estado de movimiento es idéntico, como por ejemplo crestas o valles adyacentes.</a:t>
            </a:r>
          </a:p>
        </p:txBody>
      </p:sp>
      <p:sp>
        <p:nvSpPr>
          <p:cNvPr id="136" name="Shape 136"/>
          <p:cNvSpPr/>
          <p:nvPr/>
        </p:nvSpPr>
        <p:spPr>
          <a:xfrm>
            <a:off x="379691" y="2877240"/>
            <a:ext cx="1891591" cy="4216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200" b="1"/>
            </a:lvl1pPr>
          </a:lstStyle>
          <a:p>
            <a:r>
              <a:t>AMPLITUD (A)</a:t>
            </a:r>
          </a:p>
        </p:txBody>
      </p:sp>
      <p:sp>
        <p:nvSpPr>
          <p:cNvPr id="137" name="Shape 137"/>
          <p:cNvSpPr/>
          <p:nvPr/>
        </p:nvSpPr>
        <p:spPr>
          <a:xfrm>
            <a:off x="3347863" y="2708965"/>
            <a:ext cx="5616750" cy="751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500"/>
              </a:spcBef>
              <a:defRPr sz="2200"/>
            </a:pPr>
            <a:r>
              <a:t>Es el </a:t>
            </a:r>
            <a:r>
              <a:rPr b="1"/>
              <a:t>valor máximo</a:t>
            </a:r>
            <a:r>
              <a:t> que adquiere una variable en un fenómeno oscilatorio</a:t>
            </a:r>
          </a:p>
        </p:txBody>
      </p:sp>
      <p:sp>
        <p:nvSpPr>
          <p:cNvPr id="138" name="Shape 138"/>
          <p:cNvSpPr/>
          <p:nvPr/>
        </p:nvSpPr>
        <p:spPr>
          <a:xfrm>
            <a:off x="3203848" y="3788936"/>
            <a:ext cx="5472608" cy="1082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200">
                <a:solidFill>
                  <a:srgbClr val="1F497D"/>
                </a:solidFill>
              </a:defRPr>
            </a:lvl1pPr>
          </a:lstStyle>
          <a:p>
            <a:r>
              <a:t>Número de repeticiones de cualquier fenómeno o suceso periódico en una unidad de tiempo</a:t>
            </a:r>
          </a:p>
        </p:txBody>
      </p:sp>
      <p:sp>
        <p:nvSpPr>
          <p:cNvPr id="139" name="Shape 139"/>
          <p:cNvSpPr/>
          <p:nvPr/>
        </p:nvSpPr>
        <p:spPr>
          <a:xfrm>
            <a:off x="423156" y="5658539"/>
            <a:ext cx="1708235" cy="4216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200" b="1"/>
            </a:lvl1pPr>
          </a:lstStyle>
          <a:p>
            <a:r>
              <a:t>PERIODO (T)</a:t>
            </a:r>
          </a:p>
        </p:txBody>
      </p:sp>
      <p:sp>
        <p:nvSpPr>
          <p:cNvPr id="140" name="Shape 140"/>
          <p:cNvSpPr/>
          <p:nvPr/>
        </p:nvSpPr>
        <p:spPr>
          <a:xfrm>
            <a:off x="3347863" y="5228328"/>
            <a:ext cx="5495926" cy="243696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200"/>
            </a:pPr>
            <a:r>
              <a:t>Es el tiempo empleado  por cada partícula en una oscilación completa. </a:t>
            </a:r>
            <a:r>
              <a:rPr>
                <a:solidFill>
                  <a:schemeClr val="accent1">
                    <a:satOff val="-4409"/>
                    <a:lumOff val="-10509"/>
                  </a:schemeClr>
                </a:solidFill>
              </a:rPr>
              <a:t>Lo que pone la wiki es:Es el tiempo que tarda la onda en ir de un punto de máxima amplitud al siguiente.</a:t>
            </a:r>
          </a:p>
          <a:p>
            <a:pPr>
              <a:defRPr sz="2200"/>
            </a:pPr>
            <a:endParaRPr sz="2400">
              <a:latin typeface="Times New Roman"/>
              <a:ea typeface="Times New Roman"/>
              <a:cs typeface="Times New Roman"/>
              <a:sym typeface="Times New Roman"/>
            </a:endParaRPr>
          </a:p>
          <a:p>
            <a:pPr>
              <a:defRPr sz="2200"/>
            </a:pPr>
            <a:r>
              <a:t>          Entonces:                  </a:t>
            </a:r>
            <a:r>
              <a:rPr>
                <a:latin typeface="Symbol"/>
                <a:ea typeface="Symbol"/>
                <a:cs typeface="Symbol"/>
                <a:sym typeface="Symbol"/>
              </a:rPr>
              <a:t>ν = </a:t>
            </a:r>
            <a:r>
              <a:t>1 / T</a:t>
            </a:r>
          </a:p>
        </p:txBody>
      </p:sp>
      <p:sp>
        <p:nvSpPr>
          <p:cNvPr id="141" name="Shape 141"/>
          <p:cNvSpPr/>
          <p:nvPr/>
        </p:nvSpPr>
        <p:spPr>
          <a:xfrm>
            <a:off x="341684" y="4196974"/>
            <a:ext cx="2147663" cy="44306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2200" b="1">
                <a:solidFill>
                  <a:srgbClr val="1F497D"/>
                </a:solidFill>
              </a:defRPr>
            </a:pPr>
            <a:r>
              <a:t>FRECUENCIA (</a:t>
            </a:r>
            <a:r>
              <a:rPr b="0">
                <a:latin typeface="Symbol"/>
                <a:ea typeface="Symbol"/>
                <a:cs typeface="Symbol"/>
                <a:sym typeface="Symbol"/>
              </a:rPr>
              <a:t>ν</a:t>
            </a:r>
            <a: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3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13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4" nodeType="afterEffect">
                                  <p:stCondLst>
                                    <p:cond delay="0"/>
                                  </p:stCondLst>
                                  <p:iterate>
                                    <p:tmAbs val="0"/>
                                  </p:iterate>
                                  <p:childTnLst>
                                    <p:set>
                                      <p:cBhvr>
                                        <p:cTn id="16" fill="hold"/>
                                        <p:tgtEl>
                                          <p:spTgt spid="13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5" nodeType="afterEffect">
                                  <p:stCondLst>
                                    <p:cond delay="0"/>
                                  </p:stCondLst>
                                  <p:iterate>
                                    <p:tmAbs val="0"/>
                                  </p:iterate>
                                  <p:childTnLst>
                                    <p:set>
                                      <p:cBhvr>
                                        <p:cTn id="19" fill="hold"/>
                                        <p:tgtEl>
                                          <p:spTgt spid="13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6" nodeType="clickEffect">
                                  <p:stCondLst>
                                    <p:cond delay="0"/>
                                  </p:stCondLst>
                                  <p:iterate>
                                    <p:tmAbs val="0"/>
                                  </p:iterate>
                                  <p:childTnLst>
                                    <p:set>
                                      <p:cBhvr>
                                        <p:cTn id="23" fill="hold"/>
                                        <p:tgtEl>
                                          <p:spTgt spid="139"/>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7" nodeType="afterEffect">
                                  <p:stCondLst>
                                    <p:cond delay="0"/>
                                  </p:stCondLst>
                                  <p:iterate>
                                    <p:tmAbs val="0"/>
                                  </p:iterate>
                                  <p:childTnLst>
                                    <p:set>
                                      <p:cBhvr>
                                        <p:cTn id="26" fill="hold"/>
                                        <p:tgtEl>
                                          <p:spTgt spid="1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8" nodeType="clickEffect">
                                  <p:stCondLst>
                                    <p:cond delay="0"/>
                                  </p:stCondLst>
                                  <p:iterate>
                                    <p:tmAbs val="0"/>
                                  </p:iterate>
                                  <p:childTnLst>
                                    <p:set>
                                      <p:cBhvr>
                                        <p:cTn id="30" fill="hold"/>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1" animBg="1" advAuto="0"/>
      <p:bldP spid="135" grpId="2" animBg="1" advAuto="0"/>
      <p:bldP spid="136" grpId="3" animBg="1" advAuto="0"/>
      <p:bldP spid="137" grpId="4" animBg="1" advAuto="0"/>
      <p:bldP spid="138" grpId="5" animBg="1" advAuto="0"/>
      <p:bldP spid="139" grpId="6" animBg="1" advAuto="0"/>
      <p:bldP spid="140" grpId="7" animBg="1" advAuto="0"/>
      <p:bldP spid="141" grpId="8"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image2.png"/>
          <p:cNvPicPr>
            <a:picLocks noChangeAspect="1"/>
          </p:cNvPicPr>
          <p:nvPr/>
        </p:nvPicPr>
        <p:blipFill>
          <a:blip r:embed="rId2">
            <a:extLst/>
          </a:blip>
          <a:stretch>
            <a:fillRect/>
          </a:stretch>
        </p:blipFill>
        <p:spPr>
          <a:xfrm>
            <a:off x="1" y="0"/>
            <a:ext cx="9144001" cy="6858000"/>
          </a:xfrm>
          <a:prstGeom prst="rect">
            <a:avLst/>
          </a:prstGeom>
          <a:ln w="12700">
            <a:miter lim="400000"/>
          </a:ln>
        </p:spPr>
      </p:pic>
      <p:sp>
        <p:nvSpPr>
          <p:cNvPr id="144" name="Shape 144"/>
          <p:cNvSpPr/>
          <p:nvPr/>
        </p:nvSpPr>
        <p:spPr>
          <a:xfrm>
            <a:off x="467543" y="476672"/>
            <a:ext cx="8064898" cy="304698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a:pPr>
            <a:r>
              <a:rPr dirty="0"/>
              <a:t>La luz se </a:t>
            </a:r>
            <a:r>
              <a:rPr dirty="0" err="1"/>
              <a:t>transmite</a:t>
            </a:r>
            <a:r>
              <a:rPr dirty="0"/>
              <a:t> </a:t>
            </a:r>
            <a:r>
              <a:rPr dirty="0" err="1"/>
              <a:t>en</a:t>
            </a:r>
            <a:r>
              <a:rPr dirty="0"/>
              <a:t> el </a:t>
            </a:r>
            <a:r>
              <a:rPr dirty="0" err="1"/>
              <a:t>vacío</a:t>
            </a:r>
            <a:r>
              <a:rPr dirty="0"/>
              <a:t> a la </a:t>
            </a:r>
            <a:r>
              <a:rPr dirty="0" err="1"/>
              <a:t>velocidad</a:t>
            </a:r>
            <a:r>
              <a:rPr dirty="0"/>
              <a:t> que </a:t>
            </a:r>
            <a:r>
              <a:rPr dirty="0" err="1"/>
              <a:t>denominamos</a:t>
            </a:r>
            <a:r>
              <a:rPr dirty="0"/>
              <a:t> “</a:t>
            </a:r>
            <a:r>
              <a:rPr dirty="0" err="1"/>
              <a:t>velocidad</a:t>
            </a:r>
            <a:r>
              <a:rPr dirty="0"/>
              <a:t> de la luz” </a:t>
            </a:r>
            <a:r>
              <a:rPr b="1" dirty="0"/>
              <a:t>(299.792,458 km/</a:t>
            </a:r>
            <a:r>
              <a:rPr b="1" dirty="0" err="1"/>
              <a:t>seg</a:t>
            </a:r>
            <a:r>
              <a:rPr dirty="0"/>
              <a:t>, </a:t>
            </a:r>
            <a:r>
              <a:rPr dirty="0">
                <a:solidFill>
                  <a:srgbClr val="C00000"/>
                </a:solidFill>
              </a:rPr>
              <a:t>(con </a:t>
            </a:r>
            <a:r>
              <a:rPr dirty="0" err="1">
                <a:solidFill>
                  <a:srgbClr val="C00000"/>
                </a:solidFill>
              </a:rPr>
              <a:t>esta</a:t>
            </a:r>
            <a:r>
              <a:rPr dirty="0">
                <a:solidFill>
                  <a:srgbClr val="C00000"/>
                </a:solidFill>
              </a:rPr>
              <a:t> </a:t>
            </a:r>
            <a:r>
              <a:rPr dirty="0" err="1">
                <a:solidFill>
                  <a:srgbClr val="C00000"/>
                </a:solidFill>
              </a:rPr>
              <a:t>cantidad</a:t>
            </a:r>
            <a:r>
              <a:rPr dirty="0">
                <a:solidFill>
                  <a:srgbClr val="C00000"/>
                </a:solidFill>
              </a:rPr>
              <a:t>, no son </a:t>
            </a:r>
            <a:r>
              <a:rPr dirty="0" err="1">
                <a:solidFill>
                  <a:srgbClr val="C00000"/>
                </a:solidFill>
              </a:rPr>
              <a:t>kilómetros</a:t>
            </a:r>
            <a:r>
              <a:rPr dirty="0">
                <a:solidFill>
                  <a:srgbClr val="C00000"/>
                </a:solidFill>
              </a:rPr>
              <a:t> </a:t>
            </a:r>
            <a:r>
              <a:rPr dirty="0" err="1">
                <a:solidFill>
                  <a:srgbClr val="C00000"/>
                </a:solidFill>
              </a:rPr>
              <a:t>si</a:t>
            </a:r>
            <a:r>
              <a:rPr dirty="0">
                <a:solidFill>
                  <a:srgbClr val="C00000"/>
                </a:solidFill>
              </a:rPr>
              <a:t> no metros </a:t>
            </a:r>
            <a:r>
              <a:rPr dirty="0" err="1">
                <a:solidFill>
                  <a:srgbClr val="C00000"/>
                </a:solidFill>
              </a:rPr>
              <a:t>segundos</a:t>
            </a:r>
            <a:r>
              <a:rPr dirty="0">
                <a:solidFill>
                  <a:srgbClr val="C00000"/>
                </a:solidFill>
              </a:rPr>
              <a:t> y </a:t>
            </a:r>
            <a:r>
              <a:rPr dirty="0" err="1">
                <a:solidFill>
                  <a:srgbClr val="C00000"/>
                </a:solidFill>
              </a:rPr>
              <a:t>es</a:t>
            </a:r>
            <a:r>
              <a:rPr dirty="0">
                <a:solidFill>
                  <a:srgbClr val="C00000"/>
                </a:solidFill>
              </a:rPr>
              <a:t> </a:t>
            </a:r>
            <a:r>
              <a:rPr dirty="0" err="1">
                <a:solidFill>
                  <a:srgbClr val="C00000"/>
                </a:solidFill>
              </a:rPr>
              <a:t>una</a:t>
            </a:r>
            <a:r>
              <a:rPr dirty="0">
                <a:solidFill>
                  <a:srgbClr val="C00000"/>
                </a:solidFill>
              </a:rPr>
              <a:t> </a:t>
            </a:r>
            <a:r>
              <a:rPr dirty="0" err="1">
                <a:solidFill>
                  <a:srgbClr val="C00000"/>
                </a:solidFill>
              </a:rPr>
              <a:t>contante</a:t>
            </a:r>
            <a:r>
              <a:rPr dirty="0">
                <a:solidFill>
                  <a:srgbClr val="C00000"/>
                </a:solidFill>
              </a:rPr>
              <a:t> universal)</a:t>
            </a:r>
            <a:r>
              <a:rPr dirty="0">
                <a:solidFill>
                  <a:srgbClr val="FF9444"/>
                </a:solidFill>
              </a:rPr>
              <a:t> </a:t>
            </a:r>
            <a:r>
              <a:rPr dirty="0" err="1"/>
              <a:t>según</a:t>
            </a:r>
            <a:r>
              <a:rPr dirty="0"/>
              <a:t> la </a:t>
            </a:r>
            <a:r>
              <a:rPr dirty="0" err="1"/>
              <a:t>teoría</a:t>
            </a:r>
            <a:r>
              <a:rPr dirty="0"/>
              <a:t> de la </a:t>
            </a:r>
            <a:r>
              <a:rPr dirty="0" err="1"/>
              <a:t>relatividad</a:t>
            </a:r>
            <a:r>
              <a:rPr dirty="0"/>
              <a:t> de Einstein), </a:t>
            </a:r>
            <a:r>
              <a:rPr dirty="0" err="1"/>
              <a:t>comprendiendo</a:t>
            </a:r>
            <a:r>
              <a:rPr dirty="0"/>
              <a:t> </a:t>
            </a:r>
            <a:r>
              <a:rPr dirty="0" err="1"/>
              <a:t>diferentes</a:t>
            </a:r>
            <a:r>
              <a:rPr dirty="0"/>
              <a:t> longitudes de </a:t>
            </a:r>
            <a:r>
              <a:rPr dirty="0" err="1"/>
              <a:t>onda</a:t>
            </a:r>
            <a:r>
              <a:rPr dirty="0"/>
              <a:t> y </a:t>
            </a:r>
            <a:r>
              <a:rPr dirty="0" err="1"/>
              <a:t>frecuencias</a:t>
            </a:r>
            <a:r>
              <a:rPr dirty="0"/>
              <a:t>. </a:t>
            </a:r>
            <a:r>
              <a:rPr dirty="0" err="1"/>
              <a:t>Cuando</a:t>
            </a:r>
            <a:r>
              <a:rPr dirty="0"/>
              <a:t> cambia de </a:t>
            </a:r>
            <a:r>
              <a:rPr dirty="0" err="1"/>
              <a:t>medio</a:t>
            </a:r>
            <a:r>
              <a:rPr dirty="0"/>
              <a:t> (</a:t>
            </a:r>
            <a:r>
              <a:rPr dirty="0" err="1"/>
              <a:t>aire</a:t>
            </a:r>
            <a:r>
              <a:rPr dirty="0"/>
              <a:t>, </a:t>
            </a:r>
            <a:r>
              <a:rPr dirty="0" err="1"/>
              <a:t>agua</a:t>
            </a:r>
            <a:r>
              <a:rPr dirty="0"/>
              <a:t>, </a:t>
            </a:r>
            <a:r>
              <a:rPr dirty="0" err="1"/>
              <a:t>vidrio</a:t>
            </a:r>
            <a:r>
              <a:rPr dirty="0"/>
              <a:t>, etc.) </a:t>
            </a:r>
            <a:r>
              <a:rPr b="1" dirty="0"/>
              <a:t>cambia </a:t>
            </a:r>
            <a:r>
              <a:rPr b="1" dirty="0" err="1"/>
              <a:t>su</a:t>
            </a:r>
            <a:r>
              <a:rPr b="1" dirty="0"/>
              <a:t> </a:t>
            </a:r>
            <a:r>
              <a:rPr b="1" dirty="0" err="1"/>
              <a:t>velocidad</a:t>
            </a:r>
            <a:r>
              <a:rPr b="1" dirty="0"/>
              <a:t> y </a:t>
            </a:r>
            <a:r>
              <a:rPr b="1" dirty="0" err="1"/>
              <a:t>su</a:t>
            </a:r>
            <a:r>
              <a:rPr b="1" dirty="0"/>
              <a:t> </a:t>
            </a:r>
            <a:r>
              <a:rPr b="1" dirty="0" err="1"/>
              <a:t>longitud</a:t>
            </a:r>
            <a:r>
              <a:rPr b="1" dirty="0"/>
              <a:t> de </a:t>
            </a:r>
            <a:r>
              <a:rPr b="1" dirty="0" err="1"/>
              <a:t>onda</a:t>
            </a:r>
            <a:r>
              <a:rPr dirty="0"/>
              <a:t>, </a:t>
            </a:r>
            <a:r>
              <a:rPr dirty="0" err="1"/>
              <a:t>permaneciendo</a:t>
            </a:r>
            <a:r>
              <a:rPr dirty="0"/>
              <a:t> </a:t>
            </a:r>
            <a:r>
              <a:rPr dirty="0" err="1"/>
              <a:t>constante</a:t>
            </a:r>
            <a:r>
              <a:rPr dirty="0"/>
              <a:t> </a:t>
            </a:r>
            <a:r>
              <a:rPr dirty="0" err="1"/>
              <a:t>su</a:t>
            </a:r>
            <a:r>
              <a:rPr dirty="0"/>
              <a:t> </a:t>
            </a:r>
            <a:r>
              <a:rPr dirty="0" err="1"/>
              <a:t>frecuencia</a:t>
            </a:r>
            <a:r>
              <a:rPr dirty="0"/>
              <a:t>.</a:t>
            </a:r>
          </a:p>
        </p:txBody>
      </p:sp>
      <p:pic>
        <p:nvPicPr>
          <p:cNvPr id="145" name="image5.png" descr="Resultado de imagen de parametros que definen una onda"/>
          <p:cNvPicPr>
            <a:picLocks noChangeAspect="1"/>
          </p:cNvPicPr>
          <p:nvPr/>
        </p:nvPicPr>
        <p:blipFill>
          <a:blip r:embed="rId3">
            <a:extLst/>
          </a:blip>
          <a:stretch>
            <a:fillRect/>
          </a:stretch>
        </p:blipFill>
        <p:spPr>
          <a:xfrm>
            <a:off x="1776750" y="3951015"/>
            <a:ext cx="3681024" cy="2276054"/>
          </a:xfrm>
          <a:prstGeom prst="rect">
            <a:avLst/>
          </a:prstGeom>
          <a:ln w="12700">
            <a:miter lim="400000"/>
          </a:ln>
        </p:spPr>
      </p:pic>
      <p:pic>
        <p:nvPicPr>
          <p:cNvPr id="146" name="image6.jpg" descr="Resultado de imagen de velocidad de la luz"/>
          <p:cNvPicPr>
            <a:picLocks noChangeAspect="1"/>
          </p:cNvPicPr>
          <p:nvPr/>
        </p:nvPicPr>
        <p:blipFill>
          <a:blip r:embed="rId4">
            <a:extLst/>
          </a:blip>
          <a:stretch>
            <a:fillRect/>
          </a:stretch>
        </p:blipFill>
        <p:spPr>
          <a:xfrm>
            <a:off x="5660628" y="3801367"/>
            <a:ext cx="3044403" cy="2276054"/>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p:nvPr/>
        </p:nvSpPr>
        <p:spPr>
          <a:xfrm>
            <a:off x="3066369" y="188640"/>
            <a:ext cx="2679423" cy="177459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1000"/>
              </a:spcBef>
              <a:defRPr>
                <a:latin typeface="Comic Sans MS"/>
                <a:ea typeface="Comic Sans MS"/>
                <a:cs typeface="Comic Sans MS"/>
                <a:sym typeface="Comic Sans MS"/>
              </a:defRPr>
            </a:pPr>
            <a:r>
              <a:t>c = velocidad de la luz</a:t>
            </a:r>
            <a:endParaRPr sz="3200"/>
          </a:p>
          <a:p>
            <a:pPr marL="342900" indent="-342900">
              <a:spcBef>
                <a:spcPts val="1000"/>
              </a:spcBef>
              <a:buSzPct val="100000"/>
              <a:buFont typeface="Symbol"/>
              <a:buChar char="λ"/>
              <a:defRPr>
                <a:latin typeface="Comic Sans MS"/>
                <a:ea typeface="Comic Sans MS"/>
                <a:cs typeface="Comic Sans MS"/>
                <a:sym typeface="Comic Sans MS"/>
              </a:defRPr>
            </a:pPr>
            <a:r>
              <a:t>= longitud de onda</a:t>
            </a:r>
            <a:endParaRPr sz="3200"/>
          </a:p>
          <a:p>
            <a:pPr marL="342900" indent="-342900">
              <a:spcBef>
                <a:spcPts val="1000"/>
              </a:spcBef>
              <a:buSzPct val="100000"/>
              <a:buFont typeface="Symbol"/>
              <a:buChar char="Τ"/>
              <a:defRPr>
                <a:latin typeface="Comic Sans MS"/>
                <a:ea typeface="Comic Sans MS"/>
                <a:cs typeface="Comic Sans MS"/>
                <a:sym typeface="Comic Sans MS"/>
              </a:defRPr>
            </a:pPr>
            <a:r>
              <a:t>= período</a:t>
            </a:r>
            <a:endParaRPr sz="3200"/>
          </a:p>
          <a:p>
            <a:pPr marL="342900" indent="-342900">
              <a:spcBef>
                <a:spcPts val="1000"/>
              </a:spcBef>
              <a:defRPr>
                <a:latin typeface="Comic Sans MS"/>
                <a:ea typeface="Comic Sans MS"/>
                <a:cs typeface="Comic Sans MS"/>
                <a:sym typeface="Comic Sans MS"/>
              </a:defRPr>
            </a:pPr>
            <a:r>
              <a:rPr>
                <a:latin typeface="Symbol"/>
                <a:ea typeface="Symbol"/>
                <a:cs typeface="Symbol"/>
                <a:sym typeface="Symbol"/>
              </a:rPr>
              <a:t>ν</a:t>
            </a:r>
            <a:r>
              <a:t> = frecuencia</a:t>
            </a:r>
          </a:p>
        </p:txBody>
      </p:sp>
      <p:pic>
        <p:nvPicPr>
          <p:cNvPr id="149" name="image9.pdf"/>
          <p:cNvPicPr>
            <a:picLocks noChangeAspect="1"/>
          </p:cNvPicPr>
          <p:nvPr/>
        </p:nvPicPr>
        <p:blipFill>
          <a:blip r:embed="rId2">
            <a:extLst/>
          </a:blip>
          <a:stretch>
            <a:fillRect/>
          </a:stretch>
        </p:blipFill>
        <p:spPr>
          <a:xfrm>
            <a:off x="323527" y="476672"/>
            <a:ext cx="2147890" cy="1143001"/>
          </a:xfrm>
          <a:prstGeom prst="rect">
            <a:avLst/>
          </a:prstGeom>
          <a:ln>
            <a:solidFill>
              <a:srgbClr val="000000"/>
            </a:solidFill>
            <a:miter/>
          </a:ln>
        </p:spPr>
      </p:pic>
      <p:sp>
        <p:nvSpPr>
          <p:cNvPr id="150" name="Shape 150"/>
          <p:cNvSpPr/>
          <p:nvPr/>
        </p:nvSpPr>
        <p:spPr>
          <a:xfrm>
            <a:off x="1906877" y="2214923"/>
            <a:ext cx="5184578" cy="510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solidFill>
                  <a:srgbClr val="FF0000"/>
                </a:solidFill>
                <a:latin typeface="Comic Sans MS"/>
                <a:ea typeface="Comic Sans MS"/>
                <a:cs typeface="Comic Sans MS"/>
                <a:sym typeface="Comic Sans MS"/>
              </a:defRPr>
            </a:lvl1pPr>
          </a:lstStyle>
          <a:p>
            <a:r>
              <a:t>Fotón = Paquete de energía</a:t>
            </a:r>
          </a:p>
        </p:txBody>
      </p:sp>
      <p:sp>
        <p:nvSpPr>
          <p:cNvPr id="151" name="Shape 151"/>
          <p:cNvSpPr/>
          <p:nvPr/>
        </p:nvSpPr>
        <p:spPr>
          <a:xfrm>
            <a:off x="519879" y="2793121"/>
            <a:ext cx="8001001" cy="313300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1200"/>
              </a:spcBef>
              <a:defRPr sz="2000">
                <a:latin typeface="Comic Sans MS"/>
                <a:ea typeface="Comic Sans MS"/>
                <a:cs typeface="Comic Sans MS"/>
                <a:sym typeface="Comic Sans MS"/>
              </a:defRPr>
            </a:pPr>
            <a:r>
              <a:rPr dirty="0"/>
              <a:t>Una </a:t>
            </a:r>
            <a:r>
              <a:rPr dirty="0" err="1"/>
              <a:t>radiación</a:t>
            </a:r>
            <a:r>
              <a:rPr dirty="0"/>
              <a:t> </a:t>
            </a:r>
            <a:r>
              <a:rPr dirty="0" err="1"/>
              <a:t>electromagnética</a:t>
            </a:r>
            <a:r>
              <a:rPr dirty="0"/>
              <a:t> de </a:t>
            </a:r>
            <a:r>
              <a:rPr dirty="0" err="1"/>
              <a:t>frecuencia</a:t>
            </a:r>
            <a:r>
              <a:rPr dirty="0"/>
              <a:t> </a:t>
            </a:r>
            <a:r>
              <a:rPr dirty="0" err="1"/>
              <a:t>determinada</a:t>
            </a:r>
            <a:r>
              <a:rPr dirty="0"/>
              <a:t> (</a:t>
            </a:r>
            <a:r>
              <a:rPr dirty="0">
                <a:latin typeface="Symbol"/>
                <a:ea typeface="Symbol"/>
                <a:cs typeface="Symbol"/>
                <a:sym typeface="Symbol"/>
              </a:rPr>
              <a:t>ν</a:t>
            </a:r>
            <a:r>
              <a:rPr dirty="0"/>
              <a:t>) no </a:t>
            </a:r>
            <a:r>
              <a:rPr dirty="0" err="1"/>
              <a:t>puede</a:t>
            </a:r>
            <a:r>
              <a:rPr dirty="0"/>
              <a:t> </a:t>
            </a:r>
            <a:r>
              <a:rPr dirty="0" err="1"/>
              <a:t>adquirir</a:t>
            </a:r>
            <a:r>
              <a:rPr dirty="0"/>
              <a:t> </a:t>
            </a:r>
            <a:r>
              <a:rPr dirty="0" err="1"/>
              <a:t>ni</a:t>
            </a:r>
            <a:r>
              <a:rPr dirty="0"/>
              <a:t> </a:t>
            </a:r>
            <a:r>
              <a:rPr dirty="0" err="1"/>
              <a:t>ceder</a:t>
            </a:r>
            <a:r>
              <a:rPr dirty="0"/>
              <a:t> la </a:t>
            </a:r>
            <a:r>
              <a:rPr dirty="0" err="1"/>
              <a:t>energía</a:t>
            </a:r>
            <a:r>
              <a:rPr dirty="0"/>
              <a:t> que </a:t>
            </a:r>
            <a:r>
              <a:rPr dirty="0" err="1"/>
              <a:t>transporta</a:t>
            </a:r>
            <a:r>
              <a:rPr dirty="0"/>
              <a:t> </a:t>
            </a:r>
            <a:r>
              <a:rPr dirty="0" err="1"/>
              <a:t>más</a:t>
            </a:r>
            <a:r>
              <a:rPr dirty="0"/>
              <a:t> que </a:t>
            </a:r>
            <a:r>
              <a:rPr dirty="0" err="1"/>
              <a:t>en</a:t>
            </a:r>
            <a:r>
              <a:rPr dirty="0"/>
              <a:t> </a:t>
            </a:r>
            <a:r>
              <a:rPr dirty="0" err="1"/>
              <a:t>cantidades</a:t>
            </a:r>
            <a:r>
              <a:rPr dirty="0"/>
              <a:t> </a:t>
            </a:r>
            <a:r>
              <a:rPr dirty="0" err="1"/>
              <a:t>discontinuas</a:t>
            </a:r>
            <a:r>
              <a:rPr dirty="0"/>
              <a:t>, que son </a:t>
            </a:r>
            <a:r>
              <a:rPr dirty="0" err="1"/>
              <a:t>múltiplos</a:t>
            </a:r>
            <a:r>
              <a:rPr dirty="0"/>
              <a:t> de </a:t>
            </a:r>
            <a:r>
              <a:rPr dirty="0" err="1"/>
              <a:t>una</a:t>
            </a:r>
            <a:r>
              <a:rPr dirty="0"/>
              <a:t> </a:t>
            </a:r>
            <a:r>
              <a:rPr dirty="0" err="1"/>
              <a:t>cantidad</a:t>
            </a:r>
            <a:r>
              <a:rPr dirty="0"/>
              <a:t> elemental E (</a:t>
            </a:r>
            <a:r>
              <a:rPr dirty="0" err="1"/>
              <a:t>cuanto</a:t>
            </a:r>
            <a:r>
              <a:rPr dirty="0"/>
              <a:t> o </a:t>
            </a:r>
            <a:r>
              <a:rPr dirty="0" err="1"/>
              <a:t>fotón</a:t>
            </a:r>
            <a:r>
              <a:rPr dirty="0"/>
              <a:t>).</a:t>
            </a:r>
            <a:endParaRPr sz="3200" dirty="0"/>
          </a:p>
          <a:p>
            <a:pPr marL="342900" indent="-342900">
              <a:spcBef>
                <a:spcPts val="1900"/>
              </a:spcBef>
              <a:buSzPct val="100000"/>
              <a:buFont typeface="Arial"/>
              <a:buChar char="•"/>
              <a:defRPr sz="2000">
                <a:latin typeface="Comic Sans MS"/>
                <a:ea typeface="Comic Sans MS"/>
                <a:cs typeface="Comic Sans MS"/>
                <a:sym typeface="Comic Sans MS"/>
              </a:defRPr>
            </a:pPr>
            <a:endParaRPr sz="3200" dirty="0"/>
          </a:p>
          <a:p>
            <a:pPr>
              <a:spcBef>
                <a:spcPts val="1200"/>
              </a:spcBef>
              <a:defRPr sz="2000">
                <a:latin typeface="Comic Sans MS"/>
                <a:ea typeface="Comic Sans MS"/>
                <a:cs typeface="Comic Sans MS"/>
                <a:sym typeface="Comic Sans MS"/>
              </a:defRPr>
            </a:pPr>
            <a:r>
              <a:rPr dirty="0"/>
              <a:t> Se </a:t>
            </a:r>
            <a:r>
              <a:rPr dirty="0" err="1"/>
              <a:t>cumple</a:t>
            </a:r>
            <a:r>
              <a:rPr dirty="0"/>
              <a:t> que:</a:t>
            </a:r>
            <a:endParaRPr sz="3200" dirty="0"/>
          </a:p>
          <a:p>
            <a:pPr>
              <a:spcBef>
                <a:spcPts val="1200"/>
              </a:spcBef>
              <a:defRPr sz="2000">
                <a:solidFill>
                  <a:srgbClr val="0066CC"/>
                </a:solidFill>
                <a:latin typeface="Comic Sans MS"/>
                <a:ea typeface="Comic Sans MS"/>
                <a:cs typeface="Comic Sans MS"/>
                <a:sym typeface="Comic Sans MS"/>
              </a:defRPr>
            </a:pPr>
            <a:r>
              <a:rPr dirty="0"/>
              <a:t>          </a:t>
            </a:r>
            <a:r>
              <a:rPr dirty="0">
                <a:solidFill>
                  <a:srgbClr val="000000"/>
                </a:solidFill>
              </a:rPr>
              <a:t>E = h . </a:t>
            </a:r>
            <a:r>
              <a:rPr dirty="0">
                <a:solidFill>
                  <a:srgbClr val="000000"/>
                </a:solidFill>
                <a:latin typeface="Symbol"/>
                <a:ea typeface="Symbol"/>
                <a:cs typeface="Symbol"/>
                <a:sym typeface="Symbol"/>
              </a:rPr>
              <a:t>ν          </a:t>
            </a:r>
            <a:r>
              <a:rPr dirty="0">
                <a:solidFill>
                  <a:srgbClr val="000000"/>
                </a:solidFill>
              </a:rPr>
              <a:t>(h = 4,1356.10</a:t>
            </a:r>
            <a:r>
              <a:rPr baseline="30000" dirty="0">
                <a:solidFill>
                  <a:srgbClr val="000000"/>
                </a:solidFill>
              </a:rPr>
              <a:t>-15</a:t>
            </a:r>
            <a:r>
              <a:rPr dirty="0">
                <a:solidFill>
                  <a:srgbClr val="000000"/>
                </a:solidFill>
              </a:rPr>
              <a:t> </a:t>
            </a:r>
            <a:r>
              <a:rPr dirty="0" err="1">
                <a:solidFill>
                  <a:srgbClr val="000000"/>
                </a:solidFill>
              </a:rPr>
              <a:t>eV.s</a:t>
            </a:r>
            <a:r>
              <a:rPr dirty="0">
                <a:solidFill>
                  <a:srgbClr val="000000"/>
                </a:solidFill>
              </a:rPr>
              <a:t>)</a:t>
            </a:r>
          </a:p>
        </p:txBody>
      </p:sp>
      <p:sp>
        <p:nvSpPr>
          <p:cNvPr id="152" name="Shape 152"/>
          <p:cNvSpPr/>
          <p:nvPr/>
        </p:nvSpPr>
        <p:spPr>
          <a:xfrm>
            <a:off x="519879" y="5817458"/>
            <a:ext cx="7772401" cy="80450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1200"/>
              </a:spcBef>
              <a:defRPr sz="2000">
                <a:latin typeface="Comic Sans MS"/>
                <a:ea typeface="Comic Sans MS"/>
                <a:cs typeface="Comic Sans MS"/>
                <a:sym typeface="Comic Sans MS"/>
              </a:defRPr>
            </a:pPr>
            <a:r>
              <a:rPr dirty="0"/>
              <a:t>Un </a:t>
            </a:r>
            <a:r>
              <a:rPr b="1" dirty="0" err="1"/>
              <a:t>fotón</a:t>
            </a:r>
            <a:r>
              <a:rPr dirty="0">
                <a:solidFill>
                  <a:srgbClr val="66FF33"/>
                </a:solidFill>
              </a:rPr>
              <a:t> </a:t>
            </a:r>
            <a:r>
              <a:rPr dirty="0" err="1"/>
              <a:t>es</a:t>
            </a:r>
            <a:r>
              <a:rPr dirty="0"/>
              <a:t> un “</a:t>
            </a:r>
            <a:r>
              <a:rPr dirty="0" err="1"/>
              <a:t>paquete</a:t>
            </a:r>
            <a:r>
              <a:rPr dirty="0"/>
              <a:t>” de </a:t>
            </a:r>
            <a:r>
              <a:rPr dirty="0" err="1"/>
              <a:t>energía</a:t>
            </a:r>
            <a:r>
              <a:rPr dirty="0"/>
              <a:t> </a:t>
            </a:r>
            <a:r>
              <a:rPr dirty="0" err="1"/>
              <a:t>equivalente</a:t>
            </a:r>
            <a:r>
              <a:rPr dirty="0"/>
              <a:t> a </a:t>
            </a:r>
            <a:r>
              <a:rPr dirty="0" err="1"/>
              <a:t>una</a:t>
            </a:r>
            <a:r>
              <a:rPr dirty="0"/>
              <a:t> </a:t>
            </a:r>
            <a:r>
              <a:rPr dirty="0" err="1"/>
              <a:t>partícula</a:t>
            </a:r>
            <a:r>
              <a:rPr dirty="0"/>
              <a:t> de </a:t>
            </a:r>
            <a:r>
              <a:rPr dirty="0" err="1"/>
              <a:t>energía</a:t>
            </a:r>
            <a:r>
              <a:rPr dirty="0"/>
              <a:t> </a:t>
            </a:r>
            <a:r>
              <a:rPr dirty="0" err="1"/>
              <a:t>cinética</a:t>
            </a:r>
            <a:r>
              <a:rPr dirty="0"/>
              <a:t> </a:t>
            </a:r>
            <a:r>
              <a:rPr dirty="0" err="1"/>
              <a:t>h.</a:t>
            </a:r>
            <a:r>
              <a:rPr dirty="0" err="1">
                <a:latin typeface="Symbol"/>
                <a:ea typeface="Symbol"/>
                <a:cs typeface="Symbol"/>
                <a:sym typeface="Symbol"/>
              </a:rPr>
              <a:t>ν</a:t>
            </a:r>
            <a:r>
              <a:rPr dirty="0"/>
              <a:t>.</a:t>
            </a:r>
          </a:p>
        </p:txBody>
      </p:sp>
      <p:pic>
        <p:nvPicPr>
          <p:cNvPr id="153" name="image10.png"/>
          <p:cNvPicPr>
            <a:picLocks noChangeAspect="1"/>
          </p:cNvPicPr>
          <p:nvPr/>
        </p:nvPicPr>
        <p:blipFill>
          <a:blip r:embed="rId3">
            <a:extLst/>
          </a:blip>
          <a:stretch>
            <a:fillRect/>
          </a:stretch>
        </p:blipFill>
        <p:spPr>
          <a:xfrm>
            <a:off x="6054280" y="349533"/>
            <a:ext cx="1800201" cy="1224137"/>
          </a:xfrm>
          <a:prstGeom prst="rect">
            <a:avLst/>
          </a:prstGeom>
          <a:ln w="12700">
            <a:miter lim="400000"/>
          </a:ln>
        </p:spPr>
      </p:pic>
      <p:sp>
        <p:nvSpPr>
          <p:cNvPr id="154" name="Shape 154"/>
          <p:cNvSpPr/>
          <p:nvPr/>
        </p:nvSpPr>
        <p:spPr>
          <a:xfrm>
            <a:off x="107503" y="116631"/>
            <a:ext cx="8712970" cy="1854112"/>
          </a:xfrm>
          <a:prstGeom prst="rect">
            <a:avLst/>
          </a:prstGeom>
          <a:ln w="25400">
            <a:solidFill>
              <a:srgbClr val="FF0000"/>
            </a:solidFill>
          </a:ln>
        </p:spPr>
        <p:txBody>
          <a:bodyPr lIns="45719" rIns="45719" anchor="ctr"/>
          <a:lstStyle/>
          <a:p>
            <a:pPr algn="ctr">
              <a:defRPr>
                <a:solidFill>
                  <a:srgbClr val="FFFFFF"/>
                </a:solidFill>
              </a:defRPr>
            </a:pPr>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2.png"/>
          <p:cNvPicPr>
            <a:picLocks noChangeAspect="1"/>
          </p:cNvPicPr>
          <p:nvPr/>
        </p:nvPicPr>
        <p:blipFill>
          <a:blip r:embed="rId2">
            <a:extLst/>
          </a:blip>
          <a:stretch>
            <a:fillRect/>
          </a:stretch>
        </p:blipFill>
        <p:spPr>
          <a:xfrm>
            <a:off x="1" y="0"/>
            <a:ext cx="9144001" cy="6858000"/>
          </a:xfrm>
          <a:prstGeom prst="rect">
            <a:avLst/>
          </a:prstGeom>
          <a:ln w="12700">
            <a:miter lim="400000"/>
          </a:ln>
        </p:spPr>
      </p:pic>
      <p:sp>
        <p:nvSpPr>
          <p:cNvPr id="157" name="Shape 157"/>
          <p:cNvSpPr/>
          <p:nvPr/>
        </p:nvSpPr>
        <p:spPr>
          <a:xfrm>
            <a:off x="609600" y="624205"/>
            <a:ext cx="7772400" cy="5613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a:defRPr sz="3200" b="1">
                <a:solidFill>
                  <a:srgbClr val="3333FF"/>
                </a:solidFill>
              </a:defRPr>
            </a:lvl1pPr>
          </a:lstStyle>
          <a:p>
            <a:r>
              <a:t>Radiaciones electromagnéticas</a:t>
            </a:r>
          </a:p>
        </p:txBody>
      </p:sp>
      <p:sp>
        <p:nvSpPr>
          <p:cNvPr id="158" name="Shape 158"/>
          <p:cNvSpPr/>
          <p:nvPr/>
        </p:nvSpPr>
        <p:spPr>
          <a:xfrm>
            <a:off x="539750" y="1628775"/>
            <a:ext cx="7924800" cy="377539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indent="-342900" algn="ctr">
              <a:spcBef>
                <a:spcPts val="1400"/>
              </a:spcBef>
              <a:buSzPct val="100000"/>
              <a:buFont typeface="Wingdings"/>
              <a:buChar char="❑"/>
              <a:defRPr sz="2400" b="1"/>
            </a:pPr>
            <a:r>
              <a:rPr dirty="0"/>
              <a:t>Son </a:t>
            </a:r>
            <a:r>
              <a:rPr dirty="0" err="1"/>
              <a:t>una</a:t>
            </a:r>
            <a:r>
              <a:rPr dirty="0"/>
              <a:t> forma de </a:t>
            </a:r>
            <a:r>
              <a:rPr dirty="0" err="1"/>
              <a:t>propagación</a:t>
            </a:r>
            <a:r>
              <a:rPr dirty="0"/>
              <a:t> de </a:t>
            </a:r>
            <a:r>
              <a:rPr dirty="0" err="1"/>
              <a:t>energía</a:t>
            </a:r>
            <a:r>
              <a:rPr dirty="0"/>
              <a:t> a </a:t>
            </a:r>
            <a:r>
              <a:rPr dirty="0" err="1"/>
              <a:t>través</a:t>
            </a:r>
            <a:r>
              <a:rPr dirty="0"/>
              <a:t> del </a:t>
            </a:r>
            <a:r>
              <a:rPr dirty="0" err="1"/>
              <a:t>espacio</a:t>
            </a:r>
            <a:r>
              <a:rPr dirty="0"/>
              <a:t> sin </a:t>
            </a:r>
            <a:r>
              <a:rPr dirty="0" err="1"/>
              <a:t>necesidad</a:t>
            </a:r>
            <a:r>
              <a:rPr dirty="0"/>
              <a:t> de un </a:t>
            </a:r>
            <a:r>
              <a:rPr dirty="0" err="1"/>
              <a:t>medio</a:t>
            </a:r>
            <a:r>
              <a:rPr dirty="0"/>
              <a:t> material. </a:t>
            </a:r>
            <a:endParaRPr dirty="0">
              <a:latin typeface="Times New Roman"/>
              <a:ea typeface="Times New Roman"/>
              <a:cs typeface="Times New Roman"/>
              <a:sym typeface="Times New Roman"/>
            </a:endParaRPr>
          </a:p>
          <a:p>
            <a:pPr marL="342900" indent="-342900" algn="ctr">
              <a:spcBef>
                <a:spcPts val="1400"/>
              </a:spcBef>
              <a:buSzPct val="100000"/>
              <a:buFont typeface="Wingdings"/>
              <a:buChar char="❑"/>
              <a:defRPr sz="2400" b="1"/>
            </a:pPr>
            <a:r>
              <a:rPr dirty="0" err="1"/>
              <a:t>Abarcan</a:t>
            </a:r>
            <a:r>
              <a:rPr dirty="0"/>
              <a:t> un </a:t>
            </a:r>
            <a:r>
              <a:rPr dirty="0" err="1"/>
              <a:t>espectro</a:t>
            </a:r>
            <a:r>
              <a:rPr dirty="0"/>
              <a:t> </a:t>
            </a:r>
            <a:r>
              <a:rPr dirty="0" err="1"/>
              <a:t>muy</a:t>
            </a:r>
            <a:r>
              <a:rPr dirty="0"/>
              <a:t> </a:t>
            </a:r>
            <a:r>
              <a:rPr dirty="0" err="1"/>
              <a:t>amplio</a:t>
            </a:r>
            <a:r>
              <a:rPr dirty="0"/>
              <a:t> de </a:t>
            </a:r>
            <a:r>
              <a:rPr dirty="0" err="1"/>
              <a:t>tipo</a:t>
            </a:r>
            <a:r>
              <a:rPr dirty="0"/>
              <a:t> de </a:t>
            </a:r>
            <a:r>
              <a:rPr dirty="0" err="1"/>
              <a:t>onda</a:t>
            </a:r>
            <a:r>
              <a:rPr dirty="0"/>
              <a:t>, </a:t>
            </a:r>
            <a:r>
              <a:rPr dirty="0" err="1"/>
              <a:t>desde</a:t>
            </a:r>
            <a:r>
              <a:rPr dirty="0"/>
              <a:t> las </a:t>
            </a:r>
            <a:r>
              <a:rPr dirty="0" err="1">
                <a:solidFill>
                  <a:srgbClr val="C00000"/>
                </a:solidFill>
              </a:rPr>
              <a:t>radiaciones</a:t>
            </a:r>
            <a:r>
              <a:rPr dirty="0">
                <a:solidFill>
                  <a:srgbClr val="C00000"/>
                </a:solidFill>
              </a:rPr>
              <a:t> gamma ( </a:t>
            </a:r>
            <a:r>
              <a:rPr b="0" dirty="0">
                <a:latin typeface="Symbol"/>
                <a:ea typeface="Symbol"/>
                <a:cs typeface="Symbol"/>
                <a:sym typeface="Symbol"/>
              </a:rPr>
              <a:t>γ) </a:t>
            </a:r>
            <a:r>
              <a:rPr b="0" dirty="0">
                <a:solidFill>
                  <a:srgbClr val="C00000"/>
                </a:solidFill>
                <a:latin typeface="Symbol"/>
                <a:ea typeface="Symbol"/>
                <a:cs typeface="Symbol"/>
                <a:sym typeface="Symbol"/>
              </a:rPr>
              <a:t>(</a:t>
            </a:r>
            <a:r>
              <a:rPr b="0" dirty="0" err="1">
                <a:solidFill>
                  <a:srgbClr val="C00000"/>
                </a:solidFill>
                <a:latin typeface="Symbol"/>
                <a:ea typeface="Symbol"/>
                <a:cs typeface="Symbol"/>
                <a:sym typeface="Symbol"/>
              </a:rPr>
              <a:t>alta</a:t>
            </a:r>
            <a:r>
              <a:rPr b="0" dirty="0">
                <a:solidFill>
                  <a:srgbClr val="C00000"/>
                </a:solidFill>
                <a:latin typeface="Symbol"/>
                <a:ea typeface="Symbol"/>
                <a:cs typeface="Symbol"/>
                <a:sym typeface="Symbol"/>
              </a:rPr>
              <a:t> </a:t>
            </a:r>
            <a:r>
              <a:rPr b="0" dirty="0" err="1">
                <a:solidFill>
                  <a:srgbClr val="C00000"/>
                </a:solidFill>
                <a:latin typeface="Symbol"/>
                <a:ea typeface="Symbol"/>
                <a:cs typeface="Symbol"/>
                <a:sym typeface="Symbol"/>
              </a:rPr>
              <a:t>frecuencia</a:t>
            </a:r>
            <a:r>
              <a:rPr b="0" dirty="0">
                <a:solidFill>
                  <a:srgbClr val="C00000"/>
                </a:solidFill>
                <a:latin typeface="Symbol"/>
                <a:ea typeface="Symbol"/>
                <a:cs typeface="Symbol"/>
                <a:sym typeface="Symbol"/>
              </a:rPr>
              <a:t> y </a:t>
            </a:r>
            <a:r>
              <a:rPr b="0" dirty="0" err="1">
                <a:solidFill>
                  <a:srgbClr val="C00000"/>
                </a:solidFill>
                <a:latin typeface="Symbol"/>
                <a:ea typeface="Symbol"/>
                <a:cs typeface="Symbol"/>
                <a:sym typeface="Symbol"/>
              </a:rPr>
              <a:t>extremo</a:t>
            </a:r>
            <a:r>
              <a:rPr b="0" dirty="0">
                <a:solidFill>
                  <a:srgbClr val="C00000"/>
                </a:solidFill>
                <a:latin typeface="Symbol"/>
                <a:ea typeface="Symbol"/>
                <a:cs typeface="Symbol"/>
                <a:sym typeface="Symbol"/>
              </a:rPr>
              <a:t> de la </a:t>
            </a:r>
            <a:r>
              <a:rPr b="0" dirty="0" err="1">
                <a:solidFill>
                  <a:srgbClr val="C00000"/>
                </a:solidFill>
                <a:latin typeface="Symbol"/>
                <a:ea typeface="Symbol"/>
                <a:cs typeface="Symbol"/>
                <a:sym typeface="Symbol"/>
              </a:rPr>
              <a:t>onda</a:t>
            </a:r>
            <a:r>
              <a:rPr b="0" dirty="0">
                <a:solidFill>
                  <a:srgbClr val="C00000"/>
                </a:solidFill>
                <a:latin typeface="Symbol"/>
                <a:ea typeface="Symbol"/>
                <a:cs typeface="Symbol"/>
                <a:sym typeface="Symbol"/>
              </a:rPr>
              <a:t> </a:t>
            </a:r>
            <a:r>
              <a:rPr b="0" dirty="0" err="1">
                <a:solidFill>
                  <a:srgbClr val="C00000"/>
                </a:solidFill>
                <a:latin typeface="Symbol"/>
                <a:ea typeface="Symbol"/>
                <a:cs typeface="Symbol"/>
                <a:sym typeface="Symbol"/>
              </a:rPr>
              <a:t>corta</a:t>
            </a:r>
            <a:r>
              <a:rPr b="0" dirty="0">
                <a:solidFill>
                  <a:srgbClr val="C00000"/>
                </a:solidFill>
                <a:latin typeface="Symbol"/>
                <a:ea typeface="Symbol"/>
                <a:cs typeface="Symbol"/>
                <a:sym typeface="Symbol"/>
              </a:rPr>
              <a:t>)</a:t>
            </a:r>
            <a:r>
              <a:rPr dirty="0">
                <a:solidFill>
                  <a:srgbClr val="C00000"/>
                </a:solidFill>
              </a:rPr>
              <a:t>, </a:t>
            </a:r>
            <a:r>
              <a:rPr dirty="0" err="1">
                <a:solidFill>
                  <a:srgbClr val="C00000"/>
                </a:solidFill>
              </a:rPr>
              <a:t>pasando</a:t>
            </a:r>
            <a:r>
              <a:rPr dirty="0">
                <a:solidFill>
                  <a:srgbClr val="C00000"/>
                </a:solidFill>
              </a:rPr>
              <a:t> </a:t>
            </a:r>
            <a:r>
              <a:rPr dirty="0" err="1">
                <a:solidFill>
                  <a:srgbClr val="C00000"/>
                </a:solidFill>
              </a:rPr>
              <a:t>por</a:t>
            </a:r>
            <a:r>
              <a:rPr dirty="0">
                <a:solidFill>
                  <a:srgbClr val="C00000"/>
                </a:solidFill>
              </a:rPr>
              <a:t> las</a:t>
            </a:r>
            <a:r>
              <a:rPr dirty="0"/>
              <a:t> (</a:t>
            </a:r>
            <a:r>
              <a:rPr dirty="0" err="1"/>
              <a:t>microondas</a:t>
            </a:r>
            <a:r>
              <a:rPr dirty="0"/>
              <a:t> hasta </a:t>
            </a:r>
            <a:r>
              <a:rPr dirty="0" err="1"/>
              <a:t>los</a:t>
            </a:r>
            <a:r>
              <a:rPr dirty="0"/>
              <a:t> </a:t>
            </a:r>
            <a:r>
              <a:rPr dirty="0" err="1"/>
              <a:t>rayos</a:t>
            </a:r>
            <a:r>
              <a:rPr dirty="0"/>
              <a:t> X y </a:t>
            </a:r>
            <a:r>
              <a:rPr b="0" dirty="0">
                <a:latin typeface="Symbol"/>
                <a:ea typeface="Symbol"/>
                <a:cs typeface="Symbol"/>
                <a:sym typeface="Symbol"/>
              </a:rPr>
              <a:t>γ??)</a:t>
            </a:r>
            <a:r>
              <a:rPr dirty="0"/>
              <a:t>, </a:t>
            </a:r>
            <a:r>
              <a:rPr dirty="0" err="1">
                <a:solidFill>
                  <a:srgbClr val="C00000"/>
                </a:solidFill>
              </a:rPr>
              <a:t>pasando</a:t>
            </a:r>
            <a:r>
              <a:rPr dirty="0">
                <a:solidFill>
                  <a:srgbClr val="C00000"/>
                </a:solidFill>
              </a:rPr>
              <a:t> </a:t>
            </a:r>
            <a:r>
              <a:rPr dirty="0" err="1">
                <a:solidFill>
                  <a:srgbClr val="C00000"/>
                </a:solidFill>
              </a:rPr>
              <a:t>por</a:t>
            </a:r>
            <a:r>
              <a:rPr dirty="0">
                <a:solidFill>
                  <a:srgbClr val="C00000"/>
                </a:solidFill>
              </a:rPr>
              <a:t> la luz visible. hasta las </a:t>
            </a:r>
            <a:r>
              <a:rPr dirty="0" err="1">
                <a:solidFill>
                  <a:srgbClr val="C00000"/>
                </a:solidFill>
              </a:rPr>
              <a:t>ondas</a:t>
            </a:r>
            <a:r>
              <a:rPr dirty="0">
                <a:solidFill>
                  <a:srgbClr val="C00000"/>
                </a:solidFill>
              </a:rPr>
              <a:t> de radio (</a:t>
            </a:r>
            <a:r>
              <a:rPr dirty="0" err="1">
                <a:solidFill>
                  <a:srgbClr val="C00000"/>
                </a:solidFill>
              </a:rPr>
              <a:t>baja</a:t>
            </a:r>
            <a:r>
              <a:rPr dirty="0">
                <a:solidFill>
                  <a:srgbClr val="C00000"/>
                </a:solidFill>
              </a:rPr>
              <a:t> </a:t>
            </a:r>
            <a:r>
              <a:rPr dirty="0" err="1">
                <a:solidFill>
                  <a:srgbClr val="C00000"/>
                </a:solidFill>
              </a:rPr>
              <a:t>frecuencia</a:t>
            </a:r>
            <a:r>
              <a:rPr dirty="0">
                <a:solidFill>
                  <a:srgbClr val="C00000"/>
                </a:solidFill>
              </a:rPr>
              <a:t> y </a:t>
            </a:r>
            <a:r>
              <a:rPr dirty="0" err="1">
                <a:solidFill>
                  <a:srgbClr val="C00000"/>
                </a:solidFill>
              </a:rPr>
              <a:t>extremo</a:t>
            </a:r>
            <a:r>
              <a:rPr dirty="0">
                <a:solidFill>
                  <a:srgbClr val="C00000"/>
                </a:solidFill>
              </a:rPr>
              <a:t> de la </a:t>
            </a:r>
            <a:r>
              <a:rPr dirty="0" err="1">
                <a:solidFill>
                  <a:srgbClr val="C00000"/>
                </a:solidFill>
              </a:rPr>
              <a:t>onda</a:t>
            </a:r>
            <a:r>
              <a:rPr dirty="0">
                <a:solidFill>
                  <a:srgbClr val="C00000"/>
                </a:solidFill>
              </a:rPr>
              <a:t> </a:t>
            </a:r>
            <a:r>
              <a:rPr dirty="0" err="1">
                <a:solidFill>
                  <a:srgbClr val="C00000"/>
                </a:solidFill>
              </a:rPr>
              <a:t>larga</a:t>
            </a:r>
            <a:r>
              <a:rPr dirty="0">
                <a:solidFill>
                  <a:srgbClr val="C00000"/>
                </a:solidFill>
              </a:rPr>
              <a:t>). </a:t>
            </a:r>
          </a:p>
          <a:p>
            <a:pPr marL="342900" indent="-342900" algn="ctr">
              <a:spcBef>
                <a:spcPts val="1400"/>
              </a:spcBef>
              <a:buSzPct val="100000"/>
              <a:buFont typeface="Wingdings"/>
              <a:buChar char="❑"/>
              <a:defRPr sz="2400" b="1"/>
            </a:pPr>
            <a:r>
              <a:rPr dirty="0"/>
              <a:t>Los </a:t>
            </a:r>
            <a:r>
              <a:rPr dirty="0" err="1"/>
              <a:t>rayos</a:t>
            </a:r>
            <a:r>
              <a:rPr dirty="0"/>
              <a:t> X son </a:t>
            </a:r>
            <a:r>
              <a:rPr dirty="0" err="1"/>
              <a:t>radiaciones</a:t>
            </a:r>
            <a:r>
              <a:rPr dirty="0"/>
              <a:t> </a:t>
            </a:r>
            <a:r>
              <a:rPr dirty="0" err="1"/>
              <a:t>electromagnéticas</a:t>
            </a:r>
            <a:r>
              <a:rPr dirty="0"/>
              <a:t> de </a:t>
            </a:r>
            <a:r>
              <a:rPr dirty="0" err="1"/>
              <a:t>alta</a:t>
            </a:r>
            <a:r>
              <a:rPr dirty="0"/>
              <a:t> </a:t>
            </a:r>
            <a:r>
              <a:rPr dirty="0" err="1"/>
              <a:t>frecuencia</a:t>
            </a:r>
            <a:r>
              <a:rPr dirty="0"/>
              <a:t> (</a:t>
            </a:r>
            <a:r>
              <a:rPr dirty="0" err="1"/>
              <a:t>energías</a:t>
            </a:r>
            <a:r>
              <a:rPr dirty="0"/>
              <a:t> </a:t>
            </a:r>
            <a:r>
              <a:rPr dirty="0" err="1"/>
              <a:t>mayores</a:t>
            </a:r>
            <a:r>
              <a:rPr dirty="0"/>
              <a:t> a 1 </a:t>
            </a:r>
            <a:r>
              <a:rPr dirty="0" err="1"/>
              <a:t>keV</a:t>
            </a:r>
            <a:r>
              <a:rPr dirty="0"/>
              <a:t>). </a:t>
            </a:r>
            <a:endParaRPr dirty="0">
              <a:solidFill>
                <a:schemeClr val="accent6"/>
              </a:solidFill>
            </a:endParaRPr>
          </a:p>
        </p:txBody>
      </p:sp>
    </p:spTree>
  </p:cSld>
  <p:clrMapOvr>
    <a:masterClrMapping/>
  </p:clrMapOvr>
  <p:transition spd="slow"/>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49</TotalTime>
  <Words>3023</Words>
  <Application>Microsoft Office PowerPoint</Application>
  <PresentationFormat>Presentación en pantalla (4:3)</PresentationFormat>
  <Paragraphs>196</Paragraphs>
  <Slides>41</Slides>
  <Notes>0</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Tema de Office</vt:lpstr>
      <vt:lpstr>PORTADA GENERAL DEL TRABAJO</vt:lpstr>
      <vt:lpstr>ÍNDICE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“Vemos la gloria de la luz a través de una estrecha hendidura”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PORTADA GENERAL DEL TRABAJO</dc:title>
  <dc:creator>Usuario</dc:creator>
  <cp:lastModifiedBy>Usuario</cp:lastModifiedBy>
  <cp:revision>7</cp:revision>
  <dcterms:modified xsi:type="dcterms:W3CDTF">2018-02-18T11:39:38Z</dcterms:modified>
</cp:coreProperties>
</file>