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88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E83603D-B3DD-48A6-98D9-184ADF25335F}" type="datetimeFigureOut">
              <a:rPr lang="es-ES" smtClean="0"/>
              <a:pPr/>
              <a:t>23/04/2018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5E4C8A-C28C-489C-8327-DF353CB2EF1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3603D-B3DD-48A6-98D9-184ADF25335F}" type="datetimeFigureOut">
              <a:rPr lang="es-ES" smtClean="0"/>
              <a:pPr/>
              <a:t>23/04/2018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E4C8A-C28C-489C-8327-DF353CB2EF1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764704"/>
            <a:ext cx="7772400" cy="1296144"/>
          </a:xfrm>
        </p:spPr>
        <p:txBody>
          <a:bodyPr/>
          <a:lstStyle/>
          <a:p>
            <a:r>
              <a:rPr lang="es-ES" dirty="0" smtClean="0">
                <a:solidFill>
                  <a:srgbClr val="FF0000"/>
                </a:solidFill>
                <a:latin typeface="Aharoni" pitchFamily="2" charset="-79"/>
                <a:cs typeface="Aharoni" pitchFamily="2" charset="-79"/>
              </a:rPr>
              <a:t>LOS SACRAMENTOS</a:t>
            </a:r>
            <a:endParaRPr lang="es-ES" dirty="0">
              <a:solidFill>
                <a:srgbClr val="FF0000"/>
              </a:solidFill>
              <a:latin typeface="Aharoni" pitchFamily="2" charset="-79"/>
              <a:cs typeface="Aharoni" pitchFamily="2" charset="-79"/>
            </a:endParaRPr>
          </a:p>
        </p:txBody>
      </p:sp>
      <p:sp>
        <p:nvSpPr>
          <p:cNvPr id="3" name="2 Subtítulo"/>
          <p:cNvSpPr>
            <a:spLocks noGrp="1"/>
          </p:cNvSpPr>
          <p:nvPr>
            <p:ph type="subTitle" idx="1"/>
          </p:nvPr>
        </p:nvSpPr>
        <p:spPr>
          <a:xfrm>
            <a:off x="3851920" y="5805264"/>
            <a:ext cx="5832648" cy="792088"/>
          </a:xfrm>
        </p:spPr>
        <p:txBody>
          <a:bodyPr/>
          <a:lstStyle/>
          <a:p>
            <a:r>
              <a:rPr lang="es-ES" dirty="0" smtClean="0"/>
              <a:t>Alumnos de 6º de Primaria</a:t>
            </a:r>
            <a:endParaRPr lang="es-ES" dirty="0"/>
          </a:p>
        </p:txBody>
      </p:sp>
      <p:pic>
        <p:nvPicPr>
          <p:cNvPr id="7" name="6 Imagen" descr="sacramentos.jpg"/>
          <p:cNvPicPr>
            <a:picLocks noChangeAspect="1"/>
          </p:cNvPicPr>
          <p:nvPr/>
        </p:nvPicPr>
        <p:blipFill>
          <a:blip r:embed="rId2" cstate="print"/>
          <a:stretch>
            <a:fillRect/>
          </a:stretch>
        </p:blipFill>
        <p:spPr>
          <a:xfrm>
            <a:off x="2270831" y="1674763"/>
            <a:ext cx="4677433" cy="420250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rgbClr val="FFC000"/>
                </a:solidFill>
              </a:rPr>
              <a:t>ORDEN SARCEDOTAL</a:t>
            </a:r>
            <a:endParaRPr lang="es-ES" u="sng" dirty="0">
              <a:solidFill>
                <a:srgbClr val="FFC000"/>
              </a:solidFill>
            </a:endParaRPr>
          </a:p>
        </p:txBody>
      </p:sp>
      <p:sp>
        <p:nvSpPr>
          <p:cNvPr id="3" name="2 Marcador de contenido"/>
          <p:cNvSpPr>
            <a:spLocks noGrp="1"/>
          </p:cNvSpPr>
          <p:nvPr>
            <p:ph sz="half" idx="1"/>
          </p:nvPr>
        </p:nvSpPr>
        <p:spPr/>
        <p:txBody>
          <a:bodyPr>
            <a:normAutofit fontScale="85000" lnSpcReduction="10000"/>
          </a:bodyPr>
          <a:lstStyle/>
          <a:p>
            <a:pPr>
              <a:buNone/>
            </a:pPr>
            <a:r>
              <a:rPr lang="es-ES" sz="2700" dirty="0" smtClean="0">
                <a:solidFill>
                  <a:srgbClr val="FF0000"/>
                </a:solidFill>
              </a:rPr>
              <a:t>     Este lo reciben solo los que tienen vocación al sacerdocio, que luego son los que pueden administrar todos estos sacramentos.</a:t>
            </a:r>
            <a:r>
              <a:rPr lang="es-ES" sz="2700" dirty="0" smtClean="0"/>
              <a:t> Es un obispo quien impone las manos y reza sobre el nuevo sacerdote, consagrándole. El orden sacerdotal otorga una especial efusión del Espíritu Santo y tiene una característica especial: quien recibe este sacramento, será sacerdote para siempre.</a:t>
            </a:r>
          </a:p>
          <a:p>
            <a:endParaRPr lang="es-ES" dirty="0"/>
          </a:p>
        </p:txBody>
      </p:sp>
      <p:pic>
        <p:nvPicPr>
          <p:cNvPr id="5" name="4 Marcador de contenido" descr="orden.jpg"/>
          <p:cNvPicPr>
            <a:picLocks noGrp="1" noChangeAspect="1"/>
          </p:cNvPicPr>
          <p:nvPr>
            <p:ph sz="half" idx="2"/>
          </p:nvPr>
        </p:nvPicPr>
        <p:blipFill>
          <a:blip r:embed="rId2" cstate="print"/>
          <a:stretch>
            <a:fillRect/>
          </a:stretch>
        </p:blipFill>
        <p:spPr>
          <a:xfrm>
            <a:off x="5076056" y="1628800"/>
            <a:ext cx="3312368" cy="432048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Gracias Jesús</a:t>
            </a:r>
            <a:br>
              <a:rPr lang="es-ES" dirty="0" smtClean="0">
                <a:solidFill>
                  <a:srgbClr val="FF0000"/>
                </a:solidFill>
              </a:rPr>
            </a:br>
            <a:r>
              <a:rPr lang="es-ES" dirty="0" smtClean="0">
                <a:solidFill>
                  <a:srgbClr val="FF0000"/>
                </a:solidFill>
              </a:rPr>
              <a:t> Te queremos</a:t>
            </a:r>
            <a:endParaRPr lang="es-ES" dirty="0">
              <a:solidFill>
                <a:srgbClr val="FF0000"/>
              </a:solidFill>
            </a:endParaRPr>
          </a:p>
        </p:txBody>
      </p:sp>
      <p:pic>
        <p:nvPicPr>
          <p:cNvPr id="4" name="3 Marcador de contenido" descr="con-cristo-construyo-mi-vida[2].jpg"/>
          <p:cNvPicPr>
            <a:picLocks noGrp="1" noChangeAspect="1"/>
          </p:cNvPicPr>
          <p:nvPr>
            <p:ph idx="1"/>
          </p:nvPr>
        </p:nvPicPr>
        <p:blipFill>
          <a:blip r:embed="rId2" cstate="print"/>
          <a:stretch>
            <a:fillRect/>
          </a:stretch>
        </p:blipFill>
        <p:spPr>
          <a:xfrm>
            <a:off x="1582373" y="1628433"/>
            <a:ext cx="5941955" cy="449773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son los Sacramentos?</a:t>
            </a:r>
            <a:endParaRPr lang="es-ES" dirty="0"/>
          </a:p>
        </p:txBody>
      </p:sp>
      <p:sp>
        <p:nvSpPr>
          <p:cNvPr id="3" name="2 Marcador de contenido"/>
          <p:cNvSpPr>
            <a:spLocks noGrp="1"/>
          </p:cNvSpPr>
          <p:nvPr>
            <p:ph idx="1"/>
          </p:nvPr>
        </p:nvSpPr>
        <p:spPr/>
        <p:txBody>
          <a:bodyPr/>
          <a:lstStyle/>
          <a:p>
            <a:pPr marL="0" indent="0">
              <a:buNone/>
            </a:pPr>
            <a:r>
              <a:rPr lang="es-ES" dirty="0" smtClean="0"/>
              <a:t>Son </a:t>
            </a:r>
            <a:r>
              <a:rPr lang="es-ES" dirty="0" smtClean="0">
                <a:solidFill>
                  <a:srgbClr val="FF0000"/>
                </a:solidFill>
              </a:rPr>
              <a:t>Signos</a:t>
            </a:r>
            <a:r>
              <a:rPr lang="es-ES" dirty="0" smtClean="0"/>
              <a:t> que Jesús puso para darnos su </a:t>
            </a:r>
            <a:r>
              <a:rPr lang="es-ES" dirty="0" smtClean="0">
                <a:solidFill>
                  <a:srgbClr val="FF0000"/>
                </a:solidFill>
              </a:rPr>
              <a:t>Gracia</a:t>
            </a:r>
            <a:r>
              <a:rPr lang="es-ES" dirty="0"/>
              <a:t> </a:t>
            </a:r>
            <a:r>
              <a:rPr lang="es-ES" dirty="0" smtClean="0"/>
              <a:t>y facilitar encontrarnos con Él.</a:t>
            </a:r>
            <a:endParaRPr lang="es-ES" dirty="0"/>
          </a:p>
        </p:txBody>
      </p:sp>
      <p:pic>
        <p:nvPicPr>
          <p:cNvPr id="1028" name="Picture 4" descr="C:\Users\Charete\Desktop\Curso Sacramentos Iniciacion 181408PR005\Modulo 2\PAB3-15_cl.jpg"/>
          <p:cNvPicPr>
            <a:picLocks noChangeAspect="1" noChangeArrowheads="1"/>
          </p:cNvPicPr>
          <p:nvPr/>
        </p:nvPicPr>
        <p:blipFill>
          <a:blip r:embed="rId2" cstate="print"/>
          <a:srcRect/>
          <a:stretch>
            <a:fillRect/>
          </a:stretch>
        </p:blipFill>
        <p:spPr bwMode="auto">
          <a:xfrm>
            <a:off x="2267744" y="2780928"/>
            <a:ext cx="4513929" cy="354766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lasificación.jpg"/>
          <p:cNvPicPr>
            <a:picLocks noChangeAspect="1"/>
          </p:cNvPicPr>
          <p:nvPr/>
        </p:nvPicPr>
        <p:blipFill>
          <a:blip r:embed="rId2" cstate="print"/>
          <a:stretch>
            <a:fillRect/>
          </a:stretch>
        </p:blipFill>
        <p:spPr>
          <a:xfrm>
            <a:off x="-263303" y="-188396"/>
            <a:ext cx="9407303" cy="70463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chemeClr val="accent2">
                    <a:lumMod val="60000"/>
                    <a:lumOff val="40000"/>
                  </a:schemeClr>
                </a:solidFill>
              </a:rPr>
              <a:t>BAUTISMO</a:t>
            </a:r>
            <a:endParaRPr lang="es-ES" u="sng" dirty="0">
              <a:solidFill>
                <a:schemeClr val="accent2">
                  <a:lumMod val="60000"/>
                  <a:lumOff val="40000"/>
                </a:schemeClr>
              </a:solidFill>
            </a:endParaRPr>
          </a:p>
        </p:txBody>
      </p:sp>
      <p:sp>
        <p:nvSpPr>
          <p:cNvPr id="3" name="2 Marcador de contenido"/>
          <p:cNvSpPr>
            <a:spLocks noGrp="1"/>
          </p:cNvSpPr>
          <p:nvPr>
            <p:ph sz="half" idx="1"/>
          </p:nvPr>
        </p:nvSpPr>
        <p:spPr/>
        <p:txBody>
          <a:bodyPr>
            <a:normAutofit fontScale="92500"/>
          </a:bodyPr>
          <a:lstStyle/>
          <a:p>
            <a:pPr>
              <a:buNone/>
            </a:pPr>
            <a:r>
              <a:rPr lang="es-ES" dirty="0" smtClean="0"/>
              <a:t>     Cuando nacemos, lo hacemos con el primero de los pecados. Se llama pecado original, y fue el que cometieron nuestros primeros padres Adán y Eva. Al bautizarnos nos limpiamos de ese pecado, nos hacemos hijos de Dios y miembros de la Iglesia.</a:t>
            </a:r>
          </a:p>
        </p:txBody>
      </p:sp>
      <p:pic>
        <p:nvPicPr>
          <p:cNvPr id="5" name="4 Marcador de contenido" descr="Bautismo 3.2.png"/>
          <p:cNvPicPr>
            <a:picLocks noGrp="1" noChangeAspect="1"/>
          </p:cNvPicPr>
          <p:nvPr>
            <p:ph sz="half" idx="2"/>
          </p:nvPr>
        </p:nvPicPr>
        <p:blipFill>
          <a:blip r:embed="rId2" cstate="print"/>
          <a:stretch>
            <a:fillRect/>
          </a:stretch>
        </p:blipFill>
        <p:spPr>
          <a:xfrm>
            <a:off x="4659298" y="1412776"/>
            <a:ext cx="4105148" cy="468052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chemeClr val="accent2">
                    <a:lumMod val="60000"/>
                    <a:lumOff val="40000"/>
                  </a:schemeClr>
                </a:solidFill>
              </a:rPr>
              <a:t>EUCARISTÍA</a:t>
            </a:r>
            <a:endParaRPr lang="es-ES" u="sng" dirty="0">
              <a:solidFill>
                <a:schemeClr val="accent2">
                  <a:lumMod val="60000"/>
                  <a:lumOff val="40000"/>
                </a:schemeClr>
              </a:solidFill>
            </a:endParaRPr>
          </a:p>
        </p:txBody>
      </p:sp>
      <p:sp>
        <p:nvSpPr>
          <p:cNvPr id="3" name="2 Marcador de contenido"/>
          <p:cNvSpPr>
            <a:spLocks noGrp="1"/>
          </p:cNvSpPr>
          <p:nvPr>
            <p:ph sz="half" idx="1"/>
          </p:nvPr>
        </p:nvSpPr>
        <p:spPr/>
        <p:txBody>
          <a:bodyPr>
            <a:normAutofit fontScale="92500" lnSpcReduction="20000"/>
          </a:bodyPr>
          <a:lstStyle/>
          <a:p>
            <a:pPr>
              <a:buNone/>
            </a:pPr>
            <a:r>
              <a:rPr lang="es-ES" dirty="0" smtClean="0"/>
              <a:t>    Todos los días</a:t>
            </a:r>
            <a:r>
              <a:rPr lang="es-ES" dirty="0" smtClean="0">
                <a:solidFill>
                  <a:srgbClr val="FF0000"/>
                </a:solidFill>
              </a:rPr>
              <a:t> Jesús convierte el pan y el vino en su Cuerpo y su Sangre en la Santa Misa</a:t>
            </a:r>
            <a:r>
              <a:rPr lang="es-ES" dirty="0" smtClean="0"/>
              <a:t>.</a:t>
            </a:r>
          </a:p>
          <a:p>
            <a:pPr>
              <a:buNone/>
            </a:pPr>
            <a:r>
              <a:rPr lang="es-ES" dirty="0" smtClean="0"/>
              <a:t>    Esto ocurre en un momento llamado Consagración. De este modo podemos comerle y recibirle en nuestra alma. Jesús instituyó este sacramento en la Última Cena con los doce apóstoles.</a:t>
            </a:r>
            <a:endParaRPr lang="es-ES" dirty="0"/>
          </a:p>
        </p:txBody>
      </p:sp>
      <p:pic>
        <p:nvPicPr>
          <p:cNvPr id="7" name="6 Marcador de contenido" descr="eucaristia.jpg"/>
          <p:cNvPicPr>
            <a:picLocks noGrp="1" noChangeAspect="1"/>
          </p:cNvPicPr>
          <p:nvPr>
            <p:ph sz="half" idx="2"/>
          </p:nvPr>
        </p:nvPicPr>
        <p:blipFill>
          <a:blip r:embed="rId2" cstate="print"/>
          <a:stretch>
            <a:fillRect/>
          </a:stretch>
        </p:blipFill>
        <p:spPr>
          <a:xfrm>
            <a:off x="4648200" y="1844824"/>
            <a:ext cx="4038600" cy="352839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chemeClr val="accent2">
                    <a:lumMod val="60000"/>
                    <a:lumOff val="40000"/>
                  </a:schemeClr>
                </a:solidFill>
              </a:rPr>
              <a:t>CONFIRMACIÓN</a:t>
            </a:r>
            <a:endParaRPr lang="es-ES" u="sng" dirty="0">
              <a:solidFill>
                <a:schemeClr val="accent2">
                  <a:lumMod val="60000"/>
                  <a:lumOff val="40000"/>
                </a:schemeClr>
              </a:solidFill>
            </a:endParaRPr>
          </a:p>
        </p:txBody>
      </p:sp>
      <p:sp>
        <p:nvSpPr>
          <p:cNvPr id="3" name="2 Marcador de contenido"/>
          <p:cNvSpPr>
            <a:spLocks noGrp="1"/>
          </p:cNvSpPr>
          <p:nvPr>
            <p:ph sz="half" idx="1"/>
          </p:nvPr>
        </p:nvSpPr>
        <p:spPr/>
        <p:txBody>
          <a:bodyPr>
            <a:normAutofit fontScale="55000" lnSpcReduction="20000"/>
          </a:bodyPr>
          <a:lstStyle/>
          <a:p>
            <a:pPr>
              <a:buNone/>
            </a:pPr>
            <a:r>
              <a:rPr lang="es-ES" b="1" dirty="0" smtClean="0"/>
              <a:t>        </a:t>
            </a:r>
            <a:r>
              <a:rPr lang="es-ES" sz="3700" dirty="0" smtClean="0"/>
              <a:t>Es tan sencillo como que Dios (su Espíritu Santo), por medio de su gracia, nos aumenta la fe para que tengamos la seguridad de que Él está con nosotros hasta que lleguemos al Cielo, para lo que también nos da esperanza. Finalmente, nos aumenta la caridad para que le amemos más a Él y a los que nos rodean. En este caso, tiene que ser un obispo el que imponga sus manos sobre el confirmante y nos unja con aceite (el Santo Crisma), mientras dice: </a:t>
            </a:r>
            <a:r>
              <a:rPr lang="es-ES" sz="3700" dirty="0" smtClean="0">
                <a:solidFill>
                  <a:srgbClr val="FF0000"/>
                </a:solidFill>
              </a:rPr>
              <a:t>«Recibe por esta señal el don del Espíritu Santo».</a:t>
            </a:r>
          </a:p>
        </p:txBody>
      </p:sp>
      <p:pic>
        <p:nvPicPr>
          <p:cNvPr id="7" name="6 Marcador de contenido" descr="confirmacion 5.jpg"/>
          <p:cNvPicPr>
            <a:picLocks noGrp="1" noChangeAspect="1"/>
          </p:cNvPicPr>
          <p:nvPr>
            <p:ph sz="half" idx="2"/>
          </p:nvPr>
        </p:nvPicPr>
        <p:blipFill>
          <a:blip r:embed="rId2" cstate="print"/>
          <a:stretch>
            <a:fillRect/>
          </a:stretch>
        </p:blipFill>
        <p:spPr>
          <a:xfrm>
            <a:off x="4829140" y="1340768"/>
            <a:ext cx="3676720" cy="478539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chemeClr val="tx2">
                    <a:lumMod val="60000"/>
                    <a:lumOff val="40000"/>
                  </a:schemeClr>
                </a:solidFill>
              </a:rPr>
              <a:t>PENITENCIA</a:t>
            </a:r>
            <a:endParaRPr lang="es-ES" u="sng" dirty="0">
              <a:solidFill>
                <a:schemeClr val="tx2">
                  <a:lumMod val="60000"/>
                  <a:lumOff val="40000"/>
                </a:schemeClr>
              </a:solidFill>
            </a:endParaRPr>
          </a:p>
        </p:txBody>
      </p:sp>
      <p:sp>
        <p:nvSpPr>
          <p:cNvPr id="3" name="2 Marcador de contenido"/>
          <p:cNvSpPr>
            <a:spLocks noGrp="1"/>
          </p:cNvSpPr>
          <p:nvPr>
            <p:ph sz="half" idx="1"/>
          </p:nvPr>
        </p:nvSpPr>
        <p:spPr/>
        <p:txBody>
          <a:bodyPr>
            <a:noAutofit/>
          </a:bodyPr>
          <a:lstStyle/>
          <a:p>
            <a:pPr>
              <a:buNone/>
            </a:pPr>
            <a:r>
              <a:rPr lang="es-ES" sz="2000" dirty="0" smtClean="0"/>
              <a:t>      ¡Este sacramento es un </a:t>
            </a:r>
            <a:r>
              <a:rPr lang="es-ES" sz="2000" dirty="0" err="1" smtClean="0"/>
              <a:t>regalazo</a:t>
            </a:r>
            <a:r>
              <a:rPr lang="es-ES" sz="2000" dirty="0" smtClean="0"/>
              <a:t> de Dios! A través de un sacerdote que escucha nuestros pecados cuando vamos a confesarlos en confidencia con él, </a:t>
            </a:r>
            <a:r>
              <a:rPr lang="es-ES" sz="2000" dirty="0" smtClean="0">
                <a:solidFill>
                  <a:srgbClr val="FF0000"/>
                </a:solidFill>
              </a:rPr>
              <a:t>Dios nos perdona todo en lo que le hemos ofendido.</a:t>
            </a:r>
            <a:r>
              <a:rPr lang="es-ES" sz="2000" dirty="0" smtClean="0"/>
              <a:t> Eso sí, tenemos que ir bien arrepentidos por el mal que hemos hecho y el bien que hemos dejado de hacer. Además, nos da una paz tremenda y nos aumenta la fuerza para ser buenos cristianos, buenos hijos de Dios.</a:t>
            </a:r>
          </a:p>
        </p:txBody>
      </p:sp>
      <p:pic>
        <p:nvPicPr>
          <p:cNvPr id="5" name="4 Marcador de contenido" descr="confesion[1].jpg"/>
          <p:cNvPicPr>
            <a:picLocks noGrp="1" noChangeAspect="1"/>
          </p:cNvPicPr>
          <p:nvPr>
            <p:ph sz="half" idx="2"/>
          </p:nvPr>
        </p:nvPicPr>
        <p:blipFill>
          <a:blip r:embed="rId2" cstate="print"/>
          <a:stretch>
            <a:fillRect/>
          </a:stretch>
        </p:blipFill>
        <p:spPr>
          <a:xfrm>
            <a:off x="4932040" y="2060848"/>
            <a:ext cx="3888432" cy="352839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chemeClr val="tx2">
                    <a:lumMod val="60000"/>
                    <a:lumOff val="40000"/>
                  </a:schemeClr>
                </a:solidFill>
              </a:rPr>
              <a:t>UNCIÓN DE ENFERMOS</a:t>
            </a:r>
            <a:endParaRPr lang="es-ES" u="sng" dirty="0">
              <a:solidFill>
                <a:schemeClr val="tx2">
                  <a:lumMod val="60000"/>
                  <a:lumOff val="40000"/>
                </a:schemeClr>
              </a:solidFill>
            </a:endParaRPr>
          </a:p>
        </p:txBody>
      </p:sp>
      <p:sp>
        <p:nvSpPr>
          <p:cNvPr id="3" name="2 Marcador de contenido"/>
          <p:cNvSpPr>
            <a:spLocks noGrp="1"/>
          </p:cNvSpPr>
          <p:nvPr>
            <p:ph sz="half" idx="1"/>
          </p:nvPr>
        </p:nvSpPr>
        <p:spPr/>
        <p:txBody>
          <a:bodyPr>
            <a:normAutofit fontScale="55000" lnSpcReduction="20000"/>
          </a:bodyPr>
          <a:lstStyle/>
          <a:p>
            <a:pPr>
              <a:buNone/>
            </a:pPr>
            <a:r>
              <a:rPr lang="es-ES" b="1" dirty="0" smtClean="0"/>
              <a:t>        </a:t>
            </a:r>
            <a:r>
              <a:rPr lang="es-ES" sz="3700" dirty="0" smtClean="0">
                <a:solidFill>
                  <a:srgbClr val="FF0000"/>
                </a:solidFill>
              </a:rPr>
              <a:t>Dios ama a los enfermos.</a:t>
            </a:r>
            <a:r>
              <a:rPr lang="es-ES" sz="3700" dirty="0" smtClean="0"/>
              <a:t> Cuando alguien está muy enfermo, o es muy mayor y puede morirse pronto, necesita la ayuda de Dios para ese momento. La unción es una ayuda que es fuerza, paz y ánimo. Además de perdonar todos los pecados del enfermo y prepararle para el momento de la muerte. Es como si se crease una unión con la Pasión que Cristo sufrió. Así, los enfermos ayudan con sus dolores a llevar la Cruz a Jesús y a la vez, Él les ayuda a ellos en sus últimos momentos de vida.</a:t>
            </a:r>
          </a:p>
        </p:txBody>
      </p:sp>
      <p:pic>
        <p:nvPicPr>
          <p:cNvPr id="5" name="4 Marcador de contenido" descr="uncion[1].jpg"/>
          <p:cNvPicPr>
            <a:picLocks noGrp="1" noChangeAspect="1"/>
          </p:cNvPicPr>
          <p:nvPr>
            <p:ph sz="half" idx="2"/>
          </p:nvPr>
        </p:nvPicPr>
        <p:blipFill>
          <a:blip r:embed="rId2" cstate="print"/>
          <a:stretch>
            <a:fillRect/>
          </a:stretch>
        </p:blipFill>
        <p:spPr>
          <a:xfrm>
            <a:off x="4648200" y="1988840"/>
            <a:ext cx="4038600" cy="310686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solidFill>
                  <a:srgbClr val="FFC000"/>
                </a:solidFill>
              </a:rPr>
              <a:t>MATRIMONIO</a:t>
            </a:r>
            <a:endParaRPr lang="es-ES" u="sng" dirty="0">
              <a:solidFill>
                <a:srgbClr val="FFC000"/>
              </a:solidFill>
            </a:endParaRPr>
          </a:p>
        </p:txBody>
      </p:sp>
      <p:sp>
        <p:nvSpPr>
          <p:cNvPr id="3" name="2 Marcador de contenido"/>
          <p:cNvSpPr>
            <a:spLocks noGrp="1"/>
          </p:cNvSpPr>
          <p:nvPr>
            <p:ph sz="half" idx="1"/>
          </p:nvPr>
        </p:nvSpPr>
        <p:spPr/>
        <p:txBody>
          <a:bodyPr>
            <a:normAutofit fontScale="62500" lnSpcReduction="20000"/>
          </a:bodyPr>
          <a:lstStyle/>
          <a:p>
            <a:pPr>
              <a:buNone/>
            </a:pPr>
            <a:r>
              <a:rPr lang="es-ES" b="1" dirty="0" smtClean="0"/>
              <a:t>       </a:t>
            </a:r>
            <a:r>
              <a:rPr lang="es-ES" sz="3400" dirty="0" smtClean="0">
                <a:solidFill>
                  <a:srgbClr val="FF0000"/>
                </a:solidFill>
              </a:rPr>
              <a:t>Este sacramento es la unión entre un hombre y una mujer para siempre</a:t>
            </a:r>
            <a:r>
              <a:rPr lang="es-ES" sz="3400" dirty="0" smtClean="0"/>
              <a:t>. Cuando estos se casan en la Iglesia, es Dios quien está uniendo sus cuerpos y sus almas. Los que se casan no deben romper ese matrimonio: «Lo que Dios ha unido que no lo separe el hombre». (San Marcos 10, 9). El modelo que los hombres y mujeres tienen que seguir es el de la Sagrada Familia: Jesús, la Virgen María y San José.</a:t>
            </a:r>
            <a:endParaRPr lang="es-ES" sz="3400" dirty="0"/>
          </a:p>
        </p:txBody>
      </p:sp>
      <p:pic>
        <p:nvPicPr>
          <p:cNvPr id="7" name="6 Marcador de contenido" descr="matrimonio[2].jpg"/>
          <p:cNvPicPr>
            <a:picLocks noGrp="1" noChangeAspect="1"/>
          </p:cNvPicPr>
          <p:nvPr>
            <p:ph sz="half" idx="2"/>
          </p:nvPr>
        </p:nvPicPr>
        <p:blipFill>
          <a:blip r:embed="rId2" cstate="print"/>
          <a:stretch>
            <a:fillRect/>
          </a:stretch>
        </p:blipFill>
        <p:spPr>
          <a:xfrm>
            <a:off x="5220072" y="1412776"/>
            <a:ext cx="3153866" cy="3888432"/>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463</Words>
  <Application>Microsoft Office PowerPoint</Application>
  <PresentationFormat>Presentación en pantalla (4:3)</PresentationFormat>
  <Paragraphs>20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LOS SACRAMENTOS</vt:lpstr>
      <vt:lpstr>¿Qué son los Sacramentos?</vt:lpstr>
      <vt:lpstr>Diapositiva 3</vt:lpstr>
      <vt:lpstr>BAUTISMO</vt:lpstr>
      <vt:lpstr>EUCARISTÍA</vt:lpstr>
      <vt:lpstr>CONFIRMACIÓN</vt:lpstr>
      <vt:lpstr>PENITENCIA</vt:lpstr>
      <vt:lpstr>UNCIÓN DE ENFERMOS</vt:lpstr>
      <vt:lpstr>MATRIMONIO</vt:lpstr>
      <vt:lpstr>ORDEN SARCEDOTAL</vt:lpstr>
      <vt:lpstr>Gracias Jesús  Te queremos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SACRAMENTOS</dc:title>
  <dc:creator>Charete</dc:creator>
  <cp:lastModifiedBy>Charete</cp:lastModifiedBy>
  <cp:revision>30</cp:revision>
  <dcterms:created xsi:type="dcterms:W3CDTF">2018-02-04T12:15:03Z</dcterms:created>
  <dcterms:modified xsi:type="dcterms:W3CDTF">2018-04-23T10:24:18Z</dcterms:modified>
</cp:coreProperties>
</file>