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256" r:id="rId4"/>
    <p:sldId id="271" r:id="rId5"/>
    <p:sldId id="274" r:id="rId6"/>
    <p:sldId id="272" r:id="rId7"/>
    <p:sldId id="275" r:id="rId8"/>
    <p:sldId id="276" r:id="rId9"/>
    <p:sldId id="277" r:id="rId10"/>
    <p:sldId id="278" r:id="rId11"/>
    <p:sldId id="287" r:id="rId12"/>
    <p:sldId id="288" r:id="rId13"/>
    <p:sldId id="289" r:id="rId14"/>
    <p:sldId id="290" r:id="rId15"/>
    <p:sldId id="273" r:id="rId16"/>
    <p:sldId id="262" r:id="rId17"/>
    <p:sldId id="258" r:id="rId18"/>
    <p:sldId id="261" r:id="rId19"/>
    <p:sldId id="269" r:id="rId20"/>
    <p:sldId id="268" r:id="rId21"/>
    <p:sldId id="264" r:id="rId22"/>
    <p:sldId id="270" r:id="rId23"/>
    <p:sldId id="266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7A"/>
    <a:srgbClr val="6B22A2"/>
    <a:srgbClr val="FC5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15BE-68A2-42D5-B1F4-D985B6428BA8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B2E08-3E9D-4100-9AFA-08AEBF158D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40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966A90C0-AD9A-44ED-9664-AB5BB0A427F9}" type="slidenum">
              <a:rPr>
                <a:solidFill>
                  <a:prstClr val="black"/>
                </a:solidFill>
              </a:rPr>
              <a:pPr/>
              <a:t>22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5970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1AAF0637-3DAB-46E5-AB89-E93609609616}" type="slidenum">
              <a:rPr>
                <a:solidFill>
                  <a:prstClr val="black"/>
                </a:solidFill>
              </a:rPr>
              <a:pPr/>
              <a:t>23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57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07035576-7ABD-49AC-9FA4-E4A0D11DD5CD}" type="slidenum">
              <a:rPr>
                <a:solidFill>
                  <a:prstClr val="black"/>
                </a:solidFill>
              </a:rPr>
              <a:pPr/>
              <a:t>24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946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A1A53348-AF6F-417F-8192-9DDC25E385E6}" type="slidenum">
              <a:rPr>
                <a:solidFill>
                  <a:prstClr val="black"/>
                </a:solidFill>
              </a:rPr>
              <a:pPr/>
              <a:t>25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284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9CFBCF25-0801-423E-BFDE-686600F54998}" type="slidenum">
              <a:rPr>
                <a:solidFill>
                  <a:prstClr val="black"/>
                </a:solidFill>
              </a:rPr>
              <a:pPr/>
              <a:t>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3429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fld id="{AC5B22D9-6AF6-4C5A-B389-D9C3E6F3D42B}" type="slidenum">
              <a:rPr>
                <a:solidFill>
                  <a:prstClr val="black"/>
                </a:solidFill>
              </a:rPr>
              <a:pPr/>
              <a:t>27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2" name="Marcador de imagen d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5002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237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85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596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42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75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785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72480" y="1781468"/>
            <a:ext cx="3909600" cy="44788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0321" y="1781468"/>
            <a:ext cx="3909600" cy="44788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987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772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02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45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101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185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1358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794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1280" y="256347"/>
            <a:ext cx="1988640" cy="600399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72481" y="256347"/>
            <a:ext cx="5830560" cy="600399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5388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0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27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37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038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70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1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7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788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30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66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3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9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9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6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895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59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6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01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4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22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47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2805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62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827F-E880-1640-B9B6-C8E31D515ED5}" type="datetimeFigureOut">
              <a:rPr lang="es-ES" smtClean="0"/>
              <a:t>15/01/2018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9D1F2-4F18-354A-A703-0AB1BFE280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00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/>
          </p:nvPr>
        </p:nvSpPr>
        <p:spPr>
          <a:xfrm>
            <a:off x="672042" y="256043"/>
            <a:ext cx="7808165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s-ES"/>
          </a:p>
        </p:txBody>
      </p:sp>
      <p:sp>
        <p:nvSpPr>
          <p:cNvPr id="3" name=" 2"/>
          <p:cNvSpPr txBox="1">
            <a:spLocks noGrp="1"/>
          </p:cNvSpPr>
          <p:nvPr>
            <p:ph type="body" idx="1"/>
          </p:nvPr>
        </p:nvSpPr>
        <p:spPr>
          <a:xfrm>
            <a:off x="672042" y="1780871"/>
            <a:ext cx="7957399" cy="44787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57674" y="6420017"/>
            <a:ext cx="8485758" cy="87525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81638" tIns="40819" rIns="81638" bIns="40819" anchor="ctr" anchorCtr="1" compatLnSpc="0"/>
          <a:lstStyle/>
          <a:p>
            <a:pPr defTabSz="829452" hangingPunct="0"/>
            <a:endParaRPr lang="es-ES" sz="1633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03215" y="6612702"/>
            <a:ext cx="7340217" cy="87525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81638" tIns="40819" rIns="81638" bIns="40819" anchor="ctr" anchorCtr="1" compatLnSpc="0"/>
          <a:lstStyle/>
          <a:p>
            <a:pPr defTabSz="829452" hangingPunct="0"/>
            <a:endParaRPr lang="es-ES" sz="1633">
              <a:solidFill>
                <a:prstClr val="black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176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s-ES" sz="2177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285"/>
        </a:spcAft>
        <a:tabLst/>
        <a:defRPr lang="es-ES" sz="2177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‹Nº›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Rutinas y destrezas de pensamiento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ES" sz="2000" i="1" dirty="0" smtClean="0"/>
              <a:t>Cristina Navarro - Antonio Narváez - Pedro </a:t>
            </a:r>
            <a:r>
              <a:rPr lang="es-ES" sz="2000" i="1" dirty="0" err="1" smtClean="0"/>
              <a:t>Cintado</a:t>
            </a:r>
            <a:endParaRPr lang="es-ES" sz="2000" i="1" dirty="0" smtClean="0"/>
          </a:p>
          <a:p>
            <a:r>
              <a:rPr lang="es-ES" sz="2000" i="1" dirty="0" smtClean="0"/>
              <a:t>Belén Bautista - Julia Merino - Lola Márquez - Miguel López </a:t>
            </a:r>
            <a:endParaRPr lang="es-ES" sz="1800" i="1" dirty="0"/>
          </a:p>
        </p:txBody>
      </p:sp>
    </p:spTree>
    <p:extLst>
      <p:ext uri="{BB962C8B-B14F-4D97-AF65-F5344CB8AC3E}">
        <p14:creationId xmlns:p14="http://schemas.microsoft.com/office/powerpoint/2010/main" val="4119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3528" y="1193027"/>
            <a:ext cx="6447501" cy="2388108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  <a:prstDash val="dash"/>
          </a:ln>
        </p:spPr>
        <p:txBody>
          <a:bodyPr/>
          <a:lstStyle/>
          <a:p>
            <a:pPr marL="0" indent="0" algn="just">
              <a:buNone/>
            </a:pPr>
            <a:r>
              <a:rPr lang="es-ES" sz="2100" dirty="0">
                <a:latin typeface="Bookman Old Style" panose="02050604050505020204" pitchFamily="18" charset="0"/>
              </a:rPr>
              <a:t>Esta rutina consiste en plantear dos preguntas a </a:t>
            </a:r>
            <a:r>
              <a:rPr lang="es-ES" sz="2100" dirty="0">
                <a:latin typeface="Bookman Old Style" panose="02050604050505020204" pitchFamily="18" charset="0"/>
              </a:rPr>
              <a:t>los </a:t>
            </a:r>
            <a:r>
              <a:rPr lang="es-ES" sz="2100" dirty="0">
                <a:latin typeface="Bookman Old Style" panose="02050604050505020204" pitchFamily="18" charset="0"/>
              </a:rPr>
              <a:t>alumnos: </a:t>
            </a:r>
            <a:endParaRPr lang="es-ES" sz="2100" dirty="0">
              <a:latin typeface="Bookman Old Style" panose="02050604050505020204" pitchFamily="18" charset="0"/>
            </a:endParaRPr>
          </a:p>
          <a:p>
            <a:r>
              <a:rPr lang="es-ES" sz="2100" dirty="0">
                <a:latin typeface="Bookman Old Style" panose="02050604050505020204" pitchFamily="18" charset="0"/>
              </a:rPr>
              <a:t>1. ¿Qué </a:t>
            </a:r>
            <a:r>
              <a:rPr lang="es-ES" sz="2100" dirty="0">
                <a:latin typeface="Bookman Old Style" panose="02050604050505020204" pitchFamily="18" charset="0"/>
              </a:rPr>
              <a:t>ves? ¿Qué sabes?</a:t>
            </a:r>
          </a:p>
          <a:p>
            <a:r>
              <a:rPr lang="es-ES" sz="2100" dirty="0">
                <a:latin typeface="Bookman Old Style" panose="02050604050505020204" pitchFamily="18" charset="0"/>
              </a:rPr>
              <a:t>2. ¿Qué </a:t>
            </a:r>
            <a:r>
              <a:rPr lang="es-ES" sz="2100" dirty="0">
                <a:latin typeface="Bookman Old Style" panose="02050604050505020204" pitchFamily="18" charset="0"/>
              </a:rPr>
              <a:t>es lo que ves o sabes que te hace decir eso?</a:t>
            </a:r>
          </a:p>
          <a:p>
            <a:pPr marL="0" indent="0" algn="ctr">
              <a:buNone/>
            </a:pPr>
            <a:r>
              <a:rPr lang="es-ES" dirty="0" smtClean="0"/>
              <a:t> (Normalmente se usa para introducir un tema nuevo)</a:t>
            </a:r>
            <a:endParaRPr lang="es-ES" dirty="0"/>
          </a:p>
        </p:txBody>
      </p:sp>
      <p:sp>
        <p:nvSpPr>
          <p:cNvPr id="4" name="Flecha abajo 3"/>
          <p:cNvSpPr/>
          <p:nvPr/>
        </p:nvSpPr>
        <p:spPr>
          <a:xfrm>
            <a:off x="1218254" y="3438023"/>
            <a:ext cx="877470" cy="767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20936" y="4257345"/>
            <a:ext cx="193183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Fomenta que el alumnado describa lo que sabe y construya explicaciones.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3635917" y="3418199"/>
            <a:ext cx="877470" cy="767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132720" y="4257345"/>
            <a:ext cx="1931831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Ayuda a comprender alternativas y perspectivas múltiples sobre el tema tratado.</a:t>
            </a:r>
          </a:p>
        </p:txBody>
      </p:sp>
      <p:sp>
        <p:nvSpPr>
          <p:cNvPr id="8" name="Flecha abajo 7"/>
          <p:cNvSpPr/>
          <p:nvPr/>
        </p:nvSpPr>
        <p:spPr>
          <a:xfrm>
            <a:off x="5904108" y="3408540"/>
            <a:ext cx="877470" cy="7679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53137" y="4257345"/>
            <a:ext cx="193183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prstClr val="black"/>
                </a:solidFill>
                <a:latin typeface="Comic Sans MS" panose="030F0702030302020204" pitchFamily="66" charset="0"/>
              </a:rPr>
              <a:t>Se adapta a cualquier cuestión y a cualquier etapa.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3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1483" y="4143714"/>
            <a:ext cx="1400175" cy="184308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7733">
            <a:off x="6165919" y="1242652"/>
            <a:ext cx="2438096" cy="2438096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251012" y="5193180"/>
            <a:ext cx="3081006" cy="6752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50" b="1" dirty="0">
                <a:solidFill>
                  <a:srgbClr val="2E83C3">
                    <a:lumMod val="50000"/>
                  </a:srgbClr>
                </a:solidFill>
                <a:latin typeface="Comic Sans MS" panose="030F0702030302020204" pitchFamily="66" charset="0"/>
              </a:rPr>
              <a:t>Razonamiento basado en la evidencia</a:t>
            </a:r>
          </a:p>
        </p:txBody>
      </p:sp>
      <p:sp>
        <p:nvSpPr>
          <p:cNvPr id="19" name="Flecha abajo 18"/>
          <p:cNvSpPr/>
          <p:nvPr/>
        </p:nvSpPr>
        <p:spPr>
          <a:xfrm>
            <a:off x="1556544" y="4880592"/>
            <a:ext cx="260613" cy="364590"/>
          </a:xfrm>
          <a:prstGeom prst="downArrow">
            <a:avLst>
              <a:gd name="adj1" fmla="val 50000"/>
              <a:gd name="adj2" fmla="val 45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04143"/>
            <a:ext cx="8353011" cy="5183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¿QUÉ VES? ¿QUÉ SABES? ¿QUÉ TE HACE DECIR ESO?</a:t>
            </a:r>
            <a:endParaRPr lang="es-ES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30" y="1522518"/>
            <a:ext cx="5992276" cy="4346304"/>
          </a:xfrm>
        </p:spPr>
      </p:pic>
      <p:sp>
        <p:nvSpPr>
          <p:cNvPr id="5" name="CuadroTexto 4"/>
          <p:cNvSpPr txBox="1"/>
          <p:nvPr/>
        </p:nvSpPr>
        <p:spPr>
          <a:xfrm>
            <a:off x="6634357" y="1708530"/>
            <a:ext cx="2115356" cy="3831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Posibles preguntas en relación a lo que los alumnos responden: </a:t>
            </a:r>
          </a:p>
          <a:p>
            <a:endParaRPr lang="es-ES" sz="135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r>
              <a:rPr lang="es-ES" sz="1350" b="1" dirty="0">
                <a:solidFill>
                  <a:prstClr val="black"/>
                </a:solidFill>
                <a:latin typeface="Comic Sans MS" panose="030F0702030302020204" pitchFamily="66" charset="0"/>
              </a:rPr>
              <a:t>-¿Hace frío? </a:t>
            </a:r>
            <a:r>
              <a:rPr lang="es-ES" sz="1350" b="1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¿cómo lo sabes?  ¿habéis visto alguna vez la nieve?, ¿es fría?, ¿en verano hay nieve?, ¿Hay nieve donde vives?</a:t>
            </a:r>
          </a:p>
          <a:p>
            <a:endParaRPr lang="es-ES" sz="1350" dirty="0">
              <a:solidFill>
                <a:prstClr val="blac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14313" indent="-214313">
              <a:buFontTx/>
              <a:buChar char="-"/>
            </a:pPr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¿Qué están haciendo? </a:t>
            </a:r>
          </a:p>
          <a:p>
            <a:pPr marL="214313" indent="-214313">
              <a:buFontTx/>
              <a:buChar char="-"/>
            </a:pPr>
            <a:endParaRPr lang="es-ES" sz="1350" dirty="0">
              <a:solidFill>
                <a:prstClr val="black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14313" indent="-214313">
              <a:buFontTx/>
              <a:buChar char="-"/>
            </a:pPr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¿Es de día o de noche?</a:t>
            </a:r>
          </a:p>
          <a:p>
            <a:pPr marL="214313" indent="-214313">
              <a:buFontTx/>
              <a:buChar char="-"/>
            </a:pPr>
            <a:endParaRPr lang="es-ES" sz="135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14313" indent="-214313">
              <a:buFontTx/>
              <a:buChar char="-"/>
            </a:pPr>
            <a:endParaRPr lang="es-ES" sz="135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318717" y="5442615"/>
            <a:ext cx="1825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Contenido: Invierno. </a:t>
            </a:r>
          </a:p>
          <a:p>
            <a:pPr algn="ctr"/>
            <a:r>
              <a:rPr lang="es-ES" sz="1350" dirty="0">
                <a:solidFill>
                  <a:prstClr val="black"/>
                </a:solidFill>
                <a:latin typeface="Comic Sans MS" panose="030F0702030302020204" pitchFamily="66" charset="0"/>
              </a:rPr>
              <a:t>Etapa: Ed. Infantil</a:t>
            </a:r>
          </a:p>
        </p:txBody>
      </p:sp>
    </p:spTree>
    <p:extLst>
      <p:ext uri="{BB962C8B-B14F-4D97-AF65-F5344CB8AC3E}">
        <p14:creationId xmlns:p14="http://schemas.microsoft.com/office/powerpoint/2010/main" val="739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7263">
            <a:off x="355753" y="1266179"/>
            <a:ext cx="3930430" cy="252670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045" y="3251906"/>
            <a:ext cx="4412930" cy="25267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30" y="3888476"/>
            <a:ext cx="1863600" cy="1863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952023">
            <a:off x="5106571" y="1478701"/>
            <a:ext cx="2046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PAISAJES DE INVIERNO</a:t>
            </a:r>
          </a:p>
        </p:txBody>
      </p:sp>
    </p:spTree>
    <p:extLst>
      <p:ext uri="{BB962C8B-B14F-4D97-AF65-F5344CB8AC3E}">
        <p14:creationId xmlns:p14="http://schemas.microsoft.com/office/powerpoint/2010/main" val="16348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“COMPARA-CONTRASTA”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RUTINA DE PENSAMIENTO PARA SECUNDARIA</a:t>
            </a:r>
          </a:p>
          <a:p>
            <a:r>
              <a:rPr lang="es-ES" sz="2000" i="1" smtClean="0"/>
              <a:t>ASIGNATURA DE </a:t>
            </a:r>
            <a:r>
              <a:rPr lang="es-ES" sz="2000" i="1" dirty="0" smtClean="0"/>
              <a:t>GEOGRAFÍA E HISTORIA</a:t>
            </a:r>
            <a:endParaRPr lang="es-ES" sz="2000" i="1" dirty="0"/>
          </a:p>
        </p:txBody>
      </p:sp>
    </p:spTree>
    <p:extLst>
      <p:ext uri="{BB962C8B-B14F-4D97-AF65-F5344CB8AC3E}">
        <p14:creationId xmlns:p14="http://schemas.microsoft.com/office/powerpoint/2010/main" val="3029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2695" y="979075"/>
            <a:ext cx="82386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000" b="1" dirty="0" smtClean="0"/>
              <a:t>FINALIDAD:</a:t>
            </a:r>
            <a:r>
              <a:rPr lang="es-ES_tradnl" sz="2000" dirty="0" smtClean="0"/>
              <a:t> </a:t>
            </a:r>
            <a:r>
              <a:rPr lang="es-ES_tradnl" dirty="0"/>
              <a:t>Con esta destreza se pretende que el alumnado </a:t>
            </a:r>
            <a:r>
              <a:rPr lang="es-ES_tradnl" i="1" dirty="0"/>
              <a:t>desarrolle las habilidades necesarias para resolver problemas y comparar y contrastar conceptos de forma reflexiva y eficiente de forma cada vez más autónoma</a:t>
            </a:r>
            <a:r>
              <a:rPr lang="es-ES_tradnl" i="1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_tradnl" dirty="0"/>
          </a:p>
          <a:p>
            <a:pPr marL="285750" indent="-285750" algn="just">
              <a:buFont typeface="Arial"/>
              <a:buChar char="•"/>
            </a:pPr>
            <a:r>
              <a:rPr lang="es-ES_tradnl" sz="2000" b="1" dirty="0" smtClean="0"/>
              <a:t>APLICACIÓN:</a:t>
            </a:r>
            <a:r>
              <a:rPr lang="es-ES_tradnl" sz="2000" dirty="0" smtClean="0"/>
              <a:t> </a:t>
            </a:r>
            <a:r>
              <a:rPr lang="es-ES_tradnl" dirty="0"/>
              <a:t>Esta destreza puede utilizarse para </a:t>
            </a:r>
            <a:r>
              <a:rPr lang="es-ES_tradnl" i="1" dirty="0"/>
              <a:t>trabajar dos temas, conceptos, períodos históricos, personajes, obras, etc</a:t>
            </a:r>
            <a:r>
              <a:rPr lang="es-ES_tradnl" dirty="0"/>
              <a:t>., centrando la comparación en aspectos determinados en los que queramos hacer hincapié, </a:t>
            </a:r>
            <a:r>
              <a:rPr lang="es-ES_tradnl" i="1" dirty="0"/>
              <a:t>partiendo de los conocimientos que tengan el alumnado de los nuevos adquiridos</a:t>
            </a:r>
            <a:r>
              <a:rPr lang="es-ES_tradnl" i="1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ES_tradnl" sz="2000" dirty="0"/>
          </a:p>
          <a:p>
            <a:pPr marL="285750" indent="-285750" algn="just">
              <a:buFont typeface="Arial"/>
              <a:buChar char="•"/>
            </a:pPr>
            <a:r>
              <a:rPr lang="es-ES_tradnl" sz="2000" b="1" dirty="0" smtClean="0"/>
              <a:t>MÉTODO:</a:t>
            </a:r>
            <a:r>
              <a:rPr lang="es-ES_tradnl" sz="2000" dirty="0" smtClean="0"/>
              <a:t> </a:t>
            </a:r>
            <a:r>
              <a:rPr lang="es-ES_tradnl" dirty="0"/>
              <a:t>se establecen una serie de </a:t>
            </a:r>
            <a:r>
              <a:rPr lang="es-ES_tradnl" i="1" dirty="0"/>
              <a:t>preguntas que sirven de guía </a:t>
            </a:r>
            <a:r>
              <a:rPr lang="es-ES_tradnl" dirty="0"/>
              <a:t>para llegar a una conclusión final.</a:t>
            </a:r>
          </a:p>
          <a:p>
            <a:pPr marL="1200150" lvl="2" indent="-285750" algn="just">
              <a:buFont typeface="Arial"/>
              <a:buChar char="•"/>
            </a:pPr>
            <a:r>
              <a:rPr lang="es-ES_tradnl" dirty="0"/>
              <a:t>Mapa de pensamiento:</a:t>
            </a:r>
          </a:p>
          <a:p>
            <a:pPr marL="1657350" lvl="3" indent="-285750" algn="just">
              <a:buFont typeface="Arial"/>
              <a:buChar char="•"/>
            </a:pPr>
            <a:r>
              <a:rPr lang="es-ES_tradnl" dirty="0"/>
              <a:t>¿En qué se parecen?</a:t>
            </a:r>
          </a:p>
          <a:p>
            <a:pPr marL="1657350" lvl="3" indent="-285750" algn="just">
              <a:buFont typeface="Arial"/>
              <a:buChar char="•"/>
            </a:pPr>
            <a:r>
              <a:rPr lang="es-ES_tradnl" dirty="0"/>
              <a:t>¿En qué se diferencian?</a:t>
            </a:r>
          </a:p>
          <a:p>
            <a:pPr marL="1657350" lvl="3" indent="-285750" algn="just">
              <a:buFont typeface="Arial"/>
              <a:buChar char="•"/>
            </a:pPr>
            <a:r>
              <a:rPr lang="es-ES_tradnl" dirty="0"/>
              <a:t>¿Cuáles son las similitudes y diferencias importantes?</a:t>
            </a:r>
          </a:p>
          <a:p>
            <a:pPr marL="1200150" lvl="2" indent="-285750" algn="just">
              <a:buFont typeface="Arial"/>
              <a:buChar char="•"/>
            </a:pPr>
            <a:r>
              <a:rPr lang="es-ES_tradnl" dirty="0"/>
              <a:t>¿Qué conclusión sacamos de ambos conceptos, según las similitudes y las diferencias que hemos encontrado</a:t>
            </a:r>
            <a:r>
              <a:rPr lang="es-ES_tradnl" dirty="0" smtClean="0"/>
              <a:t>?</a:t>
            </a:r>
          </a:p>
          <a:p>
            <a:pPr marL="285750" indent="-285750" algn="just">
              <a:buFont typeface="Arial"/>
              <a:buChar char="•"/>
            </a:pPr>
            <a:endParaRPr lang="es-ES_tradnl" dirty="0" smtClean="0"/>
          </a:p>
          <a:p>
            <a:pPr marL="285750" indent="-285750" algn="just">
              <a:buFont typeface="Arial"/>
              <a:buChar char="•"/>
            </a:pPr>
            <a:r>
              <a:rPr lang="es-ES" b="1" dirty="0" smtClean="0"/>
              <a:t>O</a:t>
            </a:r>
            <a:r>
              <a:rPr lang="es-ES_tradnl" b="1" dirty="0" smtClean="0"/>
              <a:t>RGANIZADORES GRÁFICOS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452695" y="233404"/>
            <a:ext cx="823861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/>
              <a:t>“COMPARA-CONTRASTA”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18421" y="6537163"/>
            <a:ext cx="7707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dirty="0">
                <a:solidFill>
                  <a:srgbClr val="0000FF"/>
                </a:solidFill>
              </a:rPr>
              <a:t>http://www3.gobiernodecanarias.org/medusa/campus/</a:t>
            </a:r>
            <a:r>
              <a:rPr lang="es-ES_tradnl" sz="1200" dirty="0" err="1">
                <a:solidFill>
                  <a:srgbClr val="0000FF"/>
                </a:solidFill>
              </a:rPr>
              <a:t>doc</a:t>
            </a:r>
            <a:r>
              <a:rPr lang="es-ES_tradnl" sz="1200" dirty="0">
                <a:solidFill>
                  <a:srgbClr val="0000FF"/>
                </a:solidFill>
              </a:rPr>
              <a:t>/</a:t>
            </a:r>
            <a:r>
              <a:rPr lang="es-ES_tradnl" sz="1200" dirty="0" err="1">
                <a:solidFill>
                  <a:srgbClr val="0000FF"/>
                </a:solidFill>
              </a:rPr>
              <a:t>htmls</a:t>
            </a:r>
            <a:r>
              <a:rPr lang="es-ES_tradnl" sz="1200" dirty="0">
                <a:solidFill>
                  <a:srgbClr val="0000FF"/>
                </a:solidFill>
              </a:rPr>
              <a:t>/</a:t>
            </a:r>
            <a:r>
              <a:rPr lang="es-ES_tradnl" sz="1200" dirty="0" err="1">
                <a:solidFill>
                  <a:srgbClr val="0000FF"/>
                </a:solidFill>
              </a:rPr>
              <a:t>metodologias</a:t>
            </a:r>
            <a:r>
              <a:rPr lang="es-ES_tradnl" sz="1200" dirty="0">
                <a:solidFill>
                  <a:srgbClr val="0000FF"/>
                </a:solidFill>
              </a:rPr>
              <a:t>/</a:t>
            </a:r>
            <a:r>
              <a:rPr lang="es-ES_tradnl" sz="1200" dirty="0" err="1">
                <a:solidFill>
                  <a:srgbClr val="0000FF"/>
                </a:solidFill>
              </a:rPr>
              <a:t>htmls</a:t>
            </a:r>
            <a:r>
              <a:rPr lang="es-ES_tradnl" sz="1200" dirty="0">
                <a:solidFill>
                  <a:srgbClr val="0000FF"/>
                </a:solidFill>
              </a:rPr>
              <a:t>/tema5/seccion_m1_03_02.html</a:t>
            </a:r>
            <a:endParaRPr lang="es-ES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lim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64"/>
            <a:ext cx="9197946" cy="624663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158519" y="12968"/>
            <a:ext cx="482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atin typeface="Arial Black"/>
                <a:cs typeface="Arial Black"/>
              </a:rPr>
              <a:t>BIOCLIMAS DE ESPAÑA</a:t>
            </a:r>
            <a:endParaRPr lang="es-ES" sz="28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94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82719"/>
              </p:ext>
            </p:extLst>
          </p:nvPr>
        </p:nvGraphicFramePr>
        <p:xfrm>
          <a:off x="212403" y="1119665"/>
          <a:ext cx="8719195" cy="501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180"/>
                <a:gridCol w="2278777"/>
                <a:gridCol w="2073942"/>
                <a:gridCol w="2122296"/>
              </a:tblGrid>
              <a:tr h="505507">
                <a:tc rowSpan="2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CLIMA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VEGETACIÓN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07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smtClean="0"/>
                        <a:t>TEMPERATURAS</a:t>
                      </a:r>
                      <a:endParaRPr lang="es-E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smtClean="0"/>
                        <a:t>PRECIPITACIONES</a:t>
                      </a:r>
                      <a:endParaRPr lang="es-E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9620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OCEÁNICO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s-ES" sz="1600" dirty="0" smtClean="0"/>
                    </a:p>
                    <a:p>
                      <a:pPr marL="0" indent="0" algn="l">
                        <a:buFont typeface="Arial"/>
                        <a:buNone/>
                      </a:pPr>
                      <a:endParaRPr lang="es-E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 smtClean="0"/>
                    </a:p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CONTINENTAL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endParaRPr lang="es-E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</a:t>
                      </a:r>
                      <a:r>
                        <a:rPr lang="es-ES" sz="1600" b="1" baseline="0" dirty="0" smtClean="0"/>
                        <a:t> MEDITERRÁNEO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DE MONTAÑA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SUBTROPICAL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60949" y="253223"/>
            <a:ext cx="482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 Black"/>
                <a:cs typeface="Arial Black"/>
              </a:rPr>
              <a:t>BIOCLIMAS DE ESPAÑA</a:t>
            </a:r>
          </a:p>
        </p:txBody>
      </p:sp>
    </p:spTree>
    <p:extLst>
      <p:ext uri="{BB962C8B-B14F-4D97-AF65-F5344CB8AC3E}">
        <p14:creationId xmlns:p14="http://schemas.microsoft.com/office/powerpoint/2010/main" val="3125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97668"/>
              </p:ext>
            </p:extLst>
          </p:nvPr>
        </p:nvGraphicFramePr>
        <p:xfrm>
          <a:off x="212403" y="1119665"/>
          <a:ext cx="8719195" cy="50159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44180"/>
                <a:gridCol w="2278777"/>
                <a:gridCol w="2073942"/>
                <a:gridCol w="2122296"/>
              </a:tblGrid>
              <a:tr h="505507">
                <a:tc rowSpan="2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CLIMA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b="1" dirty="0" smtClean="0"/>
                        <a:t>VEGETACIÓN</a:t>
                      </a:r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507">
                <a:tc vMerge="1">
                  <a:txBody>
                    <a:bodyPr/>
                    <a:lstStyle/>
                    <a:p>
                      <a:endParaRPr lang="es-E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smtClean="0"/>
                        <a:t>TEMPERATURAS</a:t>
                      </a:r>
                      <a:endParaRPr lang="es-E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i="1" dirty="0" smtClean="0"/>
                        <a:t>PRECIPITACIONES</a:t>
                      </a:r>
                      <a:endParaRPr lang="es-ES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496204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OCEÁNICO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sz="1600" dirty="0" smtClean="0"/>
                        <a:t>Inviernos moderados</a:t>
                      </a:r>
                      <a:r>
                        <a:rPr lang="es-ES" sz="1600" baseline="0" dirty="0" smtClean="0"/>
                        <a:t> y veranos frescos.</a:t>
                      </a:r>
                      <a:endParaRPr lang="es-ES" sz="16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Abundantes</a:t>
                      </a:r>
                      <a:r>
                        <a:rPr lang="es-ES" sz="1600" baseline="0" dirty="0" smtClean="0"/>
                        <a:t> (</a:t>
                      </a:r>
                      <a:r>
                        <a:rPr lang="es-ES" sz="1600" dirty="0" smtClean="0"/>
                        <a:t>+ 800 </a:t>
                      </a:r>
                      <a:r>
                        <a:rPr lang="es-ES" sz="1600" dirty="0" err="1" smtClean="0"/>
                        <a:t>mm.</a:t>
                      </a:r>
                      <a:r>
                        <a:rPr lang="es-ES" sz="1600" dirty="0" smtClean="0"/>
                        <a:t>)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Bosque caducifolio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CONTINENTAL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s-ES" sz="1600" dirty="0" smtClean="0"/>
                        <a:t>Inviernos fríos y veranos calurosos.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Moderadas entre 300-800mm</a:t>
                      </a:r>
                      <a:r>
                        <a:rPr lang="es-ES" sz="1600" baseline="0" dirty="0" smtClean="0"/>
                        <a:t>. 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Taiga y pradera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F7A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</a:t>
                      </a:r>
                      <a:r>
                        <a:rPr lang="es-ES" sz="1600" b="1" baseline="0" dirty="0" smtClean="0"/>
                        <a:t> MEDITERRÁNEO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Inviernos suaves y veranos</a:t>
                      </a:r>
                      <a:r>
                        <a:rPr lang="es-ES" sz="1600" baseline="0" dirty="0" smtClean="0"/>
                        <a:t> calurosos.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 Moderadas entre 300-800mm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Bosque perennifolio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DE MONTAÑA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Inviernos fríos y veranos frescos.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Elevadas, más de 1000mm.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Escalonada: Bosque,</a:t>
                      </a:r>
                      <a:r>
                        <a:rPr lang="es-ES" sz="1600" baseline="0" dirty="0" smtClean="0"/>
                        <a:t> matorral y prado.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</a:tr>
              <a:tr h="856462">
                <a:tc>
                  <a:txBody>
                    <a:bodyPr/>
                    <a:lstStyle/>
                    <a:p>
                      <a:r>
                        <a:rPr lang="es-ES" sz="1600" b="1" dirty="0" smtClean="0"/>
                        <a:t>CLIMA SUBTROPICAL</a:t>
                      </a:r>
                      <a:endParaRPr lang="es-ES" sz="1600" b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Inviernos cálidos y veranos muy calurosos.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Escasas</a:t>
                      </a:r>
                      <a:r>
                        <a:rPr lang="es-ES" sz="1600" baseline="0" dirty="0" smtClean="0"/>
                        <a:t> entre 150 -300mm.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s-ES" sz="1600" dirty="0" smtClean="0"/>
                        <a:t>Bosque denso y especies autóctonas.</a:t>
                      </a:r>
                      <a:endParaRPr lang="es-E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58F0"/>
                    </a:solidFill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60949" y="253223"/>
            <a:ext cx="482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Arial Black"/>
                <a:cs typeface="Arial Black"/>
              </a:rPr>
              <a:t>BIOCLIMAS DE ESPAÑA</a:t>
            </a:r>
          </a:p>
        </p:txBody>
      </p:sp>
    </p:spTree>
    <p:extLst>
      <p:ext uri="{BB962C8B-B14F-4D97-AF65-F5344CB8AC3E}">
        <p14:creationId xmlns:p14="http://schemas.microsoft.com/office/powerpoint/2010/main" val="36284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para-contrasta-diagrama-de-venn-en-infantil-de-PINGUI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" t="8806" r="8798" b="8361"/>
          <a:stretch/>
        </p:blipFill>
        <p:spPr>
          <a:xfrm>
            <a:off x="0" y="299768"/>
            <a:ext cx="9144000" cy="6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ompara-contrast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" b="1908"/>
          <a:stretch/>
        </p:blipFill>
        <p:spPr>
          <a:xfrm>
            <a:off x="1892269" y="-1167"/>
            <a:ext cx="5359462" cy="689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Preámbulo de la LOMCE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“Necesitamos </a:t>
            </a:r>
            <a:r>
              <a:rPr lang="es-ES" dirty="0"/>
              <a:t>propiciar las condiciones que permitan el oportuno cambio metodológico de forma que el alumnado sea un elemento activo en el proceso de aprendizaje. […] La globalización y el impacto de las nuevas tecnologías hacen que sea distinta su manera de aprender, de comunicarse, de concentrar su atención o de abordar una tarea”. </a:t>
            </a:r>
          </a:p>
        </p:txBody>
      </p:sp>
    </p:spTree>
    <p:extLst>
      <p:ext uri="{BB962C8B-B14F-4D97-AF65-F5344CB8AC3E}">
        <p14:creationId xmlns:p14="http://schemas.microsoft.com/office/powerpoint/2010/main" val="154683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682" y="0"/>
            <a:ext cx="4914636" cy="68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(42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r="7778" b="8664"/>
          <a:stretch/>
        </p:blipFill>
        <p:spPr>
          <a:xfrm>
            <a:off x="1977168" y="1"/>
            <a:ext cx="5189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endParaRPr lang="es-ES" sz="3628" dirty="0"/>
          </a:p>
        </p:txBody>
      </p:sp>
      <p:sp>
        <p:nvSpPr>
          <p:cNvPr id="3" name="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marL="195934" indent="-195934" algn="ctr"/>
            <a:r>
              <a:rPr lang="es-ES" sz="3628" dirty="0">
                <a:solidFill>
                  <a:srgbClr val="CCCCCC"/>
                </a:solidFill>
              </a:rPr>
              <a:t>THINK PAIR SHARE</a:t>
            </a:r>
          </a:p>
          <a:p>
            <a:pPr marL="195934" indent="-195934" algn="ctr"/>
            <a:r>
              <a:rPr lang="es-ES" sz="3628" dirty="0">
                <a:solidFill>
                  <a:srgbClr val="CCCCCC"/>
                </a:solidFill>
              </a:rPr>
              <a:t>( pensar para compartir</a:t>
            </a:r>
            <a:r>
              <a:rPr lang="es-ES" sz="3628" dirty="0" smtClean="0">
                <a:solidFill>
                  <a:srgbClr val="CCCCCC"/>
                </a:solidFill>
              </a:rPr>
              <a:t>)</a:t>
            </a:r>
            <a:endParaRPr lang="es-ES" sz="3628" dirty="0">
              <a:solidFill>
                <a:srgbClr val="CCCCCC"/>
              </a:solidFill>
            </a:endParaRPr>
          </a:p>
          <a:p>
            <a:pPr marL="195934" indent="-195934" algn="ctr"/>
            <a:r>
              <a:rPr lang="es-ES" sz="3200" i="1" dirty="0" smtClean="0">
                <a:solidFill>
                  <a:srgbClr val="CCCCCC"/>
                </a:solidFill>
              </a:rPr>
              <a:t>Asignatura: Matemáticas</a:t>
            </a:r>
            <a:endParaRPr lang="es-ES" sz="3200" i="1" dirty="0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672042" y="661033"/>
            <a:ext cx="7808165" cy="335028"/>
          </a:xfrm>
        </p:spPr>
        <p:txBody>
          <a:bodyPr>
            <a:spAutoFit/>
          </a:bodyPr>
          <a:lstStyle/>
          <a:p>
            <a:pPr lvl="0"/>
            <a:r>
              <a:rPr lang="es-ES"/>
              <a:t>THINK PAIR SHARE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subTitle" idx="4294967295"/>
          </p:nvPr>
        </p:nvSpPr>
        <p:spPr>
          <a:xfrm>
            <a:off x="457171" y="1487940"/>
            <a:ext cx="8228763" cy="5299977"/>
          </a:xfrm>
        </p:spPr>
        <p:txBody>
          <a:bodyPr anchor="ctr">
            <a:spAutoFit/>
          </a:bodyPr>
          <a:lstStyle/>
          <a:p>
            <a:pPr marL="195934" indent="-195934"/>
            <a:r>
              <a:rPr lang="es-ES" sz="3628" kern="1200">
                <a:solidFill>
                  <a:srgbClr val="CCCCCC"/>
                </a:solidFill>
                <a:latin typeface="Arial" pitchFamily="18"/>
                <a:ea typeface="Microsoft YaHei" pitchFamily="2"/>
              </a:rPr>
              <a:t>Objetivos: - Activar el pensamiento y la explicación.</a:t>
            </a:r>
          </a:p>
          <a:p>
            <a:pPr marL="195934" indent="-195934"/>
            <a:r>
              <a:rPr lang="es-ES" sz="3628" kern="1200">
                <a:solidFill>
                  <a:srgbClr val="CCCCCC"/>
                </a:solidFill>
                <a:latin typeface="Arial" pitchFamily="18"/>
                <a:ea typeface="Microsoft YaHei" pitchFamily="2"/>
              </a:rPr>
              <a:t>  </a:t>
            </a:r>
          </a:p>
          <a:p>
            <a:pPr marL="195934" indent="-195934"/>
            <a:r>
              <a:rPr lang="es-ES" sz="3628" kern="1200">
                <a:solidFill>
                  <a:srgbClr val="CCCCCC"/>
                </a:solidFill>
                <a:latin typeface="Arial" pitchFamily="18"/>
                <a:ea typeface="Microsoft YaHei" pitchFamily="2"/>
              </a:rPr>
              <a:t>              </a:t>
            </a:r>
          </a:p>
          <a:p>
            <a:pPr marL="195934" indent="-195934"/>
            <a:r>
              <a:rPr lang="es-ES" sz="3628" kern="1200">
                <a:solidFill>
                  <a:srgbClr val="CCCCCC"/>
                </a:solidFill>
                <a:latin typeface="Arial" pitchFamily="18"/>
                <a:ea typeface="Microsoft YaHei" pitchFamily="2"/>
              </a:rPr>
              <a:t>Procedimiento: Plantear una pregunta, pensar sobre ella y compartir sus pensamientos con el compañero.</a:t>
            </a:r>
          </a:p>
          <a:p>
            <a:pPr marL="195934" indent="-195934"/>
            <a:endParaRPr lang="es-ES" sz="1814" kern="1200">
              <a:solidFill>
                <a:srgbClr val="CCCCCC"/>
              </a:solidFill>
              <a:latin typeface="Arial" pitchFamily="18"/>
              <a:ea typeface="Microsoft YaHei" pitchFamily="2"/>
            </a:endParaRPr>
          </a:p>
          <a:p>
            <a:pPr marL="195934" indent="-195934"/>
            <a:endParaRPr lang="es-ES" sz="1814" kern="1200">
              <a:solidFill>
                <a:srgbClr val="CCCCCC"/>
              </a:solidFill>
              <a:latin typeface="Arial" pitchFamily="18"/>
              <a:ea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307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ES"/>
              <a:t>THINK PAIR SHARE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s-ES" sz="1814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¿Qué tipo de pensamiento promueve?</a:t>
            </a:r>
          </a:p>
          <a:p>
            <a:pPr lvl="0"/>
            <a:r>
              <a:rPr lang="es-ES" sz="1814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Promueve la comprensión a través del razonamiento y la explicación</a:t>
            </a:r>
          </a:p>
          <a:p>
            <a:pPr lvl="0"/>
            <a:r>
              <a:rPr lang="es-ES" sz="1814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activos. Anima a los estudiantes a!entender múltiples perspectivas.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14343" y="3069942"/>
            <a:ext cx="7184126" cy="3134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66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ES"/>
              <a:t>THINK PAIR SHARE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s-ES" sz="2268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¿Dónde y cuando usarla?</a:t>
            </a:r>
          </a:p>
          <a:p>
            <a:pPr lvl="0"/>
            <a:r>
              <a:rPr lang="es-ES" sz="2268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En cualquier momento en la clase. Por ejemplo, cuando nos acercamos a una solución, resolviendo un problema de matemáticas, antes de un experimento Científico otras haber leído un pasaje o un capítulo de un libro, les puedes pedir a los estudiantes que se tomen un momento para pensar sobre una pregunta o tema particular  y  que  luego  se giren hacia el compañero de al lado y compartan sus pensamientos. Compartir se puede hacer también en grupos pequeños. Algunas veces puedes desear que por parejas o en grupos resuman sus ideas para toda la clase.</a:t>
            </a:r>
          </a:p>
        </p:txBody>
      </p:sp>
    </p:spTree>
    <p:extLst>
      <p:ext uri="{BB962C8B-B14F-4D97-AF65-F5344CB8AC3E}">
        <p14:creationId xmlns:p14="http://schemas.microsoft.com/office/powerpoint/2010/main" val="388611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s-ES"/>
              <a:t>THINK PAIR SHARE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s-ES" sz="3628"/>
              <a:t>Lanzamiento: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s-ES" sz="3628"/>
              <a:t>Lanzar un tema y pedir a los alumnos...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endParaRPr lang="es-ES" sz="3628"/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s-ES" sz="3628"/>
              <a:t>1.- Piensa en el tema durante unos minutos.</a:t>
            </a:r>
          </a:p>
          <a:p>
            <a:pPr lvl="0"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es-ES" sz="3628"/>
              <a:t>2.- Comparte con tu compañero tus pensamientos.</a:t>
            </a:r>
          </a:p>
        </p:txBody>
      </p:sp>
    </p:spTree>
    <p:extLst>
      <p:ext uri="{BB962C8B-B14F-4D97-AF65-F5344CB8AC3E}">
        <p14:creationId xmlns:p14="http://schemas.microsoft.com/office/powerpoint/2010/main" val="210956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 txBox="1">
            <a:spLocks noGrp="1"/>
          </p:cNvSpPr>
          <p:nvPr>
            <p:ph type="title" idx="4294967295"/>
          </p:nvPr>
        </p:nvSpPr>
        <p:spPr>
          <a:xfrm>
            <a:off x="457171" y="273684"/>
            <a:ext cx="8228763" cy="1144888"/>
          </a:xfrm>
        </p:spPr>
        <p:txBody>
          <a:bodyPr/>
          <a:lstStyle/>
          <a:p>
            <a:pPr lvl="0"/>
            <a:r>
              <a:rPr lang="es-ES"/>
              <a:t>THINK PAIR SHARE</a:t>
            </a:r>
          </a:p>
        </p:txBody>
      </p:sp>
      <p:sp>
        <p:nvSpPr>
          <p:cNvPr id="3" name=" 2"/>
          <p:cNvSpPr txBox="1">
            <a:spLocks noGrp="1"/>
          </p:cNvSpPr>
          <p:nvPr>
            <p:ph type="body" idx="4294967295"/>
          </p:nvPr>
        </p:nvSpPr>
        <p:spPr>
          <a:xfrm>
            <a:off x="457171" y="1605033"/>
            <a:ext cx="8228763" cy="4525673"/>
          </a:xfrm>
        </p:spPr>
        <p:txBody>
          <a:bodyPr/>
          <a:lstStyle/>
          <a:p>
            <a:pPr lvl="0"/>
            <a:r>
              <a:rPr lang="es-ES" sz="2268" kern="1200">
                <a:solidFill>
                  <a:srgbClr val="FFFFFF"/>
                </a:solidFill>
              </a:rPr>
              <a:t>Un comerciante aumenta el precio de sus productos un 30 % y, después, pretendiendo dejarlos al precio inicial, los rebaja un 30 %.</a:t>
            </a:r>
          </a:p>
          <a:p>
            <a:pPr lvl="0"/>
            <a:r>
              <a:rPr lang="es-ES" sz="2268" kern="1200">
                <a:solidFill>
                  <a:srgbClr val="FFFFFF"/>
                </a:solidFill>
              </a:rPr>
              <a:t> Un ordenador que inicialmente costaba 1 000 </a:t>
            </a:r>
            <a:r>
              <a:rPr lang="es-ES" sz="2268" kern="1200">
                <a:solidFill>
                  <a:srgbClr val="FFFFFF"/>
                </a:solidFill>
                <a:latin typeface="Arial" pitchFamily="18"/>
                <a:ea typeface="Microsoft YaHei" pitchFamily="2"/>
              </a:rPr>
              <a:t>, ¿cuánto costará en cada paso del proceso?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53103" y="3331182"/>
            <a:ext cx="7967849" cy="2799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92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 este modo…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Tenemos una ley que nos anima al cambio metodológico.</a:t>
            </a:r>
          </a:p>
          <a:p>
            <a:r>
              <a:rPr lang="es-ES" dirty="0" smtClean="0"/>
              <a:t>Las universidades ya hablan de esa “escuela del pasado”.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800" dirty="0" smtClean="0"/>
              <a:t>¿Qué nos falta?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4843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dirty="0" smtClean="0"/>
              <a:t>Los maestros debemos asumir el reto de </a:t>
            </a:r>
            <a:r>
              <a:rPr lang="es-ES" sz="5400" b="1" dirty="0" smtClean="0"/>
              <a:t>cambiar la manera</a:t>
            </a:r>
            <a:r>
              <a:rPr lang="es-ES" sz="5400" dirty="0" smtClean="0"/>
              <a:t> en la que los niños aprenden.</a:t>
            </a:r>
            <a:endParaRPr lang="es-ES" sz="5400" dirty="0"/>
          </a:p>
        </p:txBody>
      </p:sp>
    </p:spTree>
    <p:extLst>
      <p:ext uri="{BB962C8B-B14F-4D97-AF65-F5344CB8AC3E}">
        <p14:creationId xmlns:p14="http://schemas.microsoft.com/office/powerpoint/2010/main" val="263448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“Project Zero</a:t>
            </a:r>
            <a:r>
              <a:rPr lang="es-ES" dirty="0" smtClean="0"/>
              <a:t>”, </a:t>
            </a:r>
            <a:r>
              <a:rPr lang="es-ES" dirty="0"/>
              <a:t>de la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Universidad </a:t>
            </a:r>
            <a:r>
              <a:rPr lang="es-ES" dirty="0"/>
              <a:t>de Harvard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Hoy </a:t>
            </a:r>
            <a:r>
              <a:rPr lang="es-ES" dirty="0"/>
              <a:t>continúa con el </a:t>
            </a:r>
            <a:r>
              <a:rPr lang="es-ES" dirty="0" err="1"/>
              <a:t>National</a:t>
            </a:r>
            <a:r>
              <a:rPr lang="es-ES" dirty="0"/>
              <a:t> Center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Teaching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 del filósofo estadounidense Robert </a:t>
            </a:r>
            <a:r>
              <a:rPr lang="es-ES" dirty="0" err="1" smtClean="0"/>
              <a:t>Swartz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6" y="3197179"/>
            <a:ext cx="4626591" cy="317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Cultura de </a:t>
            </a:r>
            <a:r>
              <a:rPr lang="es-ES" dirty="0" smtClean="0"/>
              <a:t>pensamiento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Necesitamos </a:t>
            </a:r>
            <a:r>
              <a:rPr lang="es-ES" dirty="0"/>
              <a:t>que los procesos que completan los alumnos, tanto individual como colectivamente, </a:t>
            </a:r>
            <a:r>
              <a:rPr lang="es-ES" b="1" dirty="0"/>
              <a:t>sean valorados y visibles en el grupo</a:t>
            </a:r>
            <a:r>
              <a:rPr lang="es-ES" dirty="0"/>
              <a:t>, y, además, formen parte activa de sus experiencias cotidianas en el aula</a:t>
            </a:r>
          </a:p>
        </p:txBody>
      </p:sp>
    </p:spTree>
    <p:extLst>
      <p:ext uri="{BB962C8B-B14F-4D97-AF65-F5344CB8AC3E}">
        <p14:creationId xmlns:p14="http://schemas.microsoft.com/office/powerpoint/2010/main" val="28400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trata, en palabras del propio </a:t>
            </a:r>
            <a:r>
              <a:rPr lang="es-ES" dirty="0" err="1"/>
              <a:t>Swartz</a:t>
            </a:r>
            <a:r>
              <a:rPr lang="es-ES" dirty="0"/>
              <a:t>, de un “aprendizaje basado en el pensamiento”, ya que en su opinión, “la actual escuela mata las ganas por aprender y pensar</a:t>
            </a:r>
            <a:r>
              <a:rPr lang="es-ES" dirty="0" smtClean="0"/>
              <a:t>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586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r>
              <a:rPr lang="es-ES" dirty="0" smtClean="0"/>
              <a:t>Rutinas de pensamiento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Plasmación práctica de esta teoría.</a:t>
            </a:r>
          </a:p>
          <a:p>
            <a:r>
              <a:rPr lang="es-ES" b="1" dirty="0" smtClean="0"/>
              <a:t>Estrategias </a:t>
            </a:r>
            <a:r>
              <a:rPr lang="es-ES" b="1" dirty="0"/>
              <a:t>sencillas que orientan y estructuran el trabajo de nuestros alumnos en el </a:t>
            </a:r>
            <a:r>
              <a:rPr lang="es-ES" b="1" dirty="0" smtClean="0"/>
              <a:t>aula.</a:t>
            </a:r>
            <a:endParaRPr lang="es-ES" dirty="0" smtClean="0"/>
          </a:p>
          <a:p>
            <a:r>
              <a:rPr lang="es-ES" dirty="0" smtClean="0"/>
              <a:t>En un segundo lugar de concreción, tenemos las </a:t>
            </a:r>
            <a:r>
              <a:rPr lang="es-ES" sz="4400" b="1" dirty="0" smtClean="0"/>
              <a:t>destrezas de pensamiento</a:t>
            </a:r>
            <a:r>
              <a:rPr lang="es-ES" dirty="0" smtClean="0"/>
              <a:t>.</a:t>
            </a:r>
          </a:p>
          <a:p>
            <a:r>
              <a:rPr lang="es-ES" dirty="0" smtClean="0"/>
              <a:t>Para su mejor comprensión, suelen acompañarse de </a:t>
            </a:r>
            <a:r>
              <a:rPr lang="es-ES" b="1" dirty="0" smtClean="0"/>
              <a:t>organizadores gráficos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8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160" y="3075912"/>
            <a:ext cx="4026842" cy="281879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7710" y="1543048"/>
            <a:ext cx="7723163" cy="1233946"/>
          </a:xfrm>
        </p:spPr>
        <p:txBody>
          <a:bodyPr/>
          <a:lstStyle/>
          <a:p>
            <a:r>
              <a:rPr lang="es-ES" sz="4950" dirty="0">
                <a:latin typeface="Comic Sans MS" panose="030F0702030302020204" pitchFamily="66" charset="0"/>
              </a:rPr>
              <a:t>¿Qué te hace decir eso?</a:t>
            </a:r>
            <a:endParaRPr lang="es-ES" sz="495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6186" y="2776994"/>
            <a:ext cx="5825202" cy="822674"/>
          </a:xfrm>
        </p:spPr>
        <p:txBody>
          <a:bodyPr/>
          <a:lstStyle/>
          <a:p>
            <a:r>
              <a:rPr lang="es-ES" dirty="0" smtClean="0"/>
              <a:t>Rutina de pensamiento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46" b="93291" l="18530" r="960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87" y="1849151"/>
            <a:ext cx="4471988" cy="44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1012</Words>
  <Application>Microsoft Office PowerPoint</Application>
  <PresentationFormat>Presentación en pantalla (4:3)</PresentationFormat>
  <Paragraphs>125</Paragraphs>
  <Slides>27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44" baseType="lpstr">
      <vt:lpstr>Microsoft YaHei</vt:lpstr>
      <vt:lpstr>Albany</vt:lpstr>
      <vt:lpstr>Arial</vt:lpstr>
      <vt:lpstr>Arial Black</vt:lpstr>
      <vt:lpstr>Bookman Old Style</vt:lpstr>
      <vt:lpstr>Calibri</vt:lpstr>
      <vt:lpstr>Comic Sans MS</vt:lpstr>
      <vt:lpstr>Mangal</vt:lpstr>
      <vt:lpstr>StarSymbol</vt:lpstr>
      <vt:lpstr>Tahoma</vt:lpstr>
      <vt:lpstr>Thorndale</vt:lpstr>
      <vt:lpstr>Trebuchet MS</vt:lpstr>
      <vt:lpstr>Wingdings</vt:lpstr>
      <vt:lpstr>Wingdings 3</vt:lpstr>
      <vt:lpstr>Tema de Office</vt:lpstr>
      <vt:lpstr>lyt-darkblue</vt:lpstr>
      <vt:lpstr>Faceta</vt:lpstr>
      <vt:lpstr>Rutinas y destrezas de pensamiento</vt:lpstr>
      <vt:lpstr>Preámbulo de la LOMCE</vt:lpstr>
      <vt:lpstr>De este modo…</vt:lpstr>
      <vt:lpstr>Presentación de PowerPoint</vt:lpstr>
      <vt:lpstr>“Project Zero”, de la  Universidad de Harvard</vt:lpstr>
      <vt:lpstr>Cultura de pensamiento</vt:lpstr>
      <vt:lpstr>Presentación de PowerPoint</vt:lpstr>
      <vt:lpstr>Rutinas de pensamiento</vt:lpstr>
      <vt:lpstr>¿Qué te hace decir eso?</vt:lpstr>
      <vt:lpstr>Presentación de PowerPoint</vt:lpstr>
      <vt:lpstr>¿QUÉ VES? ¿QUÉ SABES? ¿QUÉ TE HACE DECIR ESO?</vt:lpstr>
      <vt:lpstr>Presentación de PowerPoint</vt:lpstr>
      <vt:lpstr>“COMPARA-CONTRASTA”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THINK PAIR SHARE</vt:lpstr>
      <vt:lpstr>THINK PAIR SHARE</vt:lpstr>
      <vt:lpstr>THINK PAIR SHARE</vt:lpstr>
      <vt:lpstr>THINK PAIR SHARE</vt:lpstr>
      <vt:lpstr>THINK PAIR SHARE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“COMPARA-CONTRASTA”</dc:title>
  <dc:creator>Cristina Navarro Blázquez</dc:creator>
  <cp:lastModifiedBy>Usuario</cp:lastModifiedBy>
  <cp:revision>14</cp:revision>
  <dcterms:created xsi:type="dcterms:W3CDTF">2018-01-08T18:55:30Z</dcterms:created>
  <dcterms:modified xsi:type="dcterms:W3CDTF">2018-01-15T17:54:45Z</dcterms:modified>
</cp:coreProperties>
</file>