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34" r:id="rId2"/>
  </p:sldIdLst>
  <p:sldSz cx="9144000" cy="6858000" type="screen4x3"/>
  <p:notesSz cx="6735763" cy="98663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412"/>
    <a:srgbClr val="0D8524"/>
    <a:srgbClr val="008000"/>
    <a:srgbClr val="8D2217"/>
    <a:srgbClr val="BD4A47"/>
    <a:srgbClr val="004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74" autoAdjust="0"/>
    <p:restoredTop sz="94660"/>
  </p:normalViewPr>
  <p:slideViewPr>
    <p:cSldViewPr>
      <p:cViewPr varScale="1">
        <p:scale>
          <a:sx n="67" d="100"/>
          <a:sy n="67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4C78EC37-30C9-45DB-8117-E6A5F5F4A8C1}" type="datetimeFigureOut">
              <a:rPr lang="es-ES" smtClean="0"/>
              <a:t>06/05/2017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3712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3712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5F8A1F24-E594-47CB-88CF-9D681E7F1E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260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3316"/>
          </a:xfrm>
          <a:prstGeom prst="rect">
            <a:avLst/>
          </a:prstGeom>
        </p:spPr>
        <p:txBody>
          <a:bodyPr vert="horz" lIns="94864" tIns="47432" rIns="94864" bIns="4743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316"/>
          </a:xfrm>
          <a:prstGeom prst="rect">
            <a:avLst/>
          </a:prstGeom>
        </p:spPr>
        <p:txBody>
          <a:bodyPr vert="horz" lIns="94864" tIns="47432" rIns="94864" bIns="47432" rtlCol="0"/>
          <a:lstStyle>
            <a:lvl1pPr algn="r">
              <a:defRPr sz="1200"/>
            </a:lvl1pPr>
          </a:lstStyle>
          <a:p>
            <a:fld id="{17A471F4-475A-4EA9-858C-2FA02747EEBF}" type="datetimeFigureOut">
              <a:rPr lang="es-ES" smtClean="0"/>
              <a:pPr/>
              <a:t>06/05/2017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64" tIns="47432" rIns="94864" bIns="47432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4864" tIns="47432" rIns="94864" bIns="4743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0" cy="493316"/>
          </a:xfrm>
          <a:prstGeom prst="rect">
            <a:avLst/>
          </a:prstGeom>
        </p:spPr>
        <p:txBody>
          <a:bodyPr vert="horz" lIns="94864" tIns="47432" rIns="94864" bIns="4743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3316"/>
          </a:xfrm>
          <a:prstGeom prst="rect">
            <a:avLst/>
          </a:prstGeom>
        </p:spPr>
        <p:txBody>
          <a:bodyPr vert="horz" lIns="94864" tIns="47432" rIns="94864" bIns="47432" rtlCol="0" anchor="b"/>
          <a:lstStyle>
            <a:lvl1pPr algn="r">
              <a:defRPr sz="1200"/>
            </a:lvl1pPr>
          </a:lstStyle>
          <a:p>
            <a:fld id="{77E43947-675B-460D-BCA9-33489A68FC9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4595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DCC-4281-4314-9975-61B293C3F31A}" type="datetimeFigureOut">
              <a:rPr lang="es-ES" smtClean="0"/>
              <a:pPr/>
              <a:t>06/05/2017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09F1-02CD-46C9-8171-78DEC33B71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DCC-4281-4314-9975-61B293C3F31A}" type="datetimeFigureOut">
              <a:rPr lang="es-ES" smtClean="0"/>
              <a:pPr/>
              <a:t>06/05/2017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09F1-02CD-46C9-8171-78DEC33B71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DCC-4281-4314-9975-61B293C3F31A}" type="datetimeFigureOut">
              <a:rPr lang="es-ES" smtClean="0"/>
              <a:pPr/>
              <a:t>06/05/2017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09F1-02CD-46C9-8171-78DEC33B71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DCC-4281-4314-9975-61B293C3F31A}" type="datetimeFigureOut">
              <a:rPr lang="es-ES" smtClean="0"/>
              <a:pPr/>
              <a:t>06/05/2017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09F1-02CD-46C9-8171-78DEC33B71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DCC-4281-4314-9975-61B293C3F31A}" type="datetimeFigureOut">
              <a:rPr lang="es-ES" smtClean="0"/>
              <a:pPr/>
              <a:t>06/05/2017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09F1-02CD-46C9-8171-78DEC33B71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DCC-4281-4314-9975-61B293C3F31A}" type="datetimeFigureOut">
              <a:rPr lang="es-ES" smtClean="0"/>
              <a:pPr/>
              <a:t>06/05/2017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09F1-02CD-46C9-8171-78DEC33B71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DCC-4281-4314-9975-61B293C3F31A}" type="datetimeFigureOut">
              <a:rPr lang="es-ES" smtClean="0"/>
              <a:pPr/>
              <a:t>06/05/2017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09F1-02CD-46C9-8171-78DEC33B71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DCC-4281-4314-9975-61B293C3F31A}" type="datetimeFigureOut">
              <a:rPr lang="es-ES" smtClean="0"/>
              <a:pPr/>
              <a:t>06/05/2017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09F1-02CD-46C9-8171-78DEC33B71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DCC-4281-4314-9975-61B293C3F31A}" type="datetimeFigureOut">
              <a:rPr lang="es-ES" smtClean="0"/>
              <a:pPr/>
              <a:t>06/05/2017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09F1-02CD-46C9-8171-78DEC33B71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DCC-4281-4314-9975-61B293C3F31A}" type="datetimeFigureOut">
              <a:rPr lang="es-ES" smtClean="0"/>
              <a:pPr/>
              <a:t>06/05/2017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09F1-02CD-46C9-8171-78DEC33B71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DCC-4281-4314-9975-61B293C3F31A}" type="datetimeFigureOut">
              <a:rPr lang="es-ES" smtClean="0"/>
              <a:pPr/>
              <a:t>06/05/2017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09F1-02CD-46C9-8171-78DEC33B71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7EDCC-4281-4314-9975-61B293C3F31A}" type="datetimeFigureOut">
              <a:rPr lang="es-ES" smtClean="0"/>
              <a:pPr/>
              <a:t>06/05/2017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09F1-02CD-46C9-8171-78DEC33B71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5 Rectángulo"/>
          <p:cNvSpPr>
            <a:spLocks noChangeArrowheads="1"/>
          </p:cNvSpPr>
          <p:nvPr/>
        </p:nvSpPr>
        <p:spPr bwMode="auto">
          <a:xfrm>
            <a:off x="684212" y="116632"/>
            <a:ext cx="7632203" cy="646331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ES" sz="3600" b="1" dirty="0" smtClean="0">
                <a:solidFill>
                  <a:schemeClr val="bg1"/>
                </a:solidFill>
              </a:rPr>
              <a:t>Casos </a:t>
            </a:r>
            <a:r>
              <a:rPr lang="es-ES" altLang="es-ES" sz="3600" b="1" dirty="0" smtClean="0">
                <a:solidFill>
                  <a:schemeClr val="bg1"/>
                </a:solidFill>
              </a:rPr>
              <a:t>prácticos no presenciales</a:t>
            </a:r>
            <a:endParaRPr lang="es-ES" altLang="es-ES" sz="2000" b="1" dirty="0">
              <a:solidFill>
                <a:schemeClr val="bg1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31861" y="729858"/>
            <a:ext cx="8136903" cy="2339102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s-ES" b="1" dirty="0"/>
              <a:t> </a:t>
            </a:r>
            <a:endParaRPr lang="es-ES" dirty="0"/>
          </a:p>
          <a:p>
            <a:r>
              <a:rPr lang="es-ES" b="1" u="sng" dirty="0">
                <a:solidFill>
                  <a:srgbClr val="C00000"/>
                </a:solidFill>
              </a:rPr>
              <a:t>CASO PRÁCTICO 1</a:t>
            </a:r>
            <a:r>
              <a:rPr lang="es-ES" b="1" u="sng" dirty="0" smtClean="0">
                <a:solidFill>
                  <a:srgbClr val="C00000"/>
                </a:solidFill>
              </a:rPr>
              <a:t>: </a:t>
            </a:r>
          </a:p>
          <a:p>
            <a:r>
              <a:rPr lang="es-ES_tradnl" sz="1400" dirty="0" smtClean="0"/>
              <a:t>Alumno </a:t>
            </a:r>
            <a:r>
              <a:rPr lang="es-ES_tradnl" sz="1400" dirty="0"/>
              <a:t>con NEAE (</a:t>
            </a:r>
            <a:r>
              <a:rPr lang="es-ES_tradnl" sz="1400" b="1" u="sng" dirty="0"/>
              <a:t>NEE- Discapacidad Intelectual</a:t>
            </a:r>
            <a:r>
              <a:rPr lang="es-ES_tradnl" sz="1400" dirty="0"/>
              <a:t>) escolarizado en 6º de Primaria, con  necesidad de Adaptación Curricular tomando como referente el 2º Ciclo de Ed. Primaria (3º curso) en el Área de Lengua Castellana y L. </a:t>
            </a:r>
            <a:endParaRPr lang="es-ES_tradnl" sz="1400" dirty="0" smtClean="0"/>
          </a:p>
          <a:p>
            <a:endParaRPr lang="es-ES" sz="800" dirty="0"/>
          </a:p>
          <a:p>
            <a:r>
              <a:rPr lang="es-ES_tradnl" b="1" u="sng" dirty="0">
                <a:solidFill>
                  <a:srgbClr val="C00000"/>
                </a:solidFill>
              </a:rPr>
              <a:t> </a:t>
            </a:r>
            <a:r>
              <a:rPr lang="es-ES" b="1" u="sng" dirty="0">
                <a:solidFill>
                  <a:srgbClr val="C00000"/>
                </a:solidFill>
              </a:rPr>
              <a:t>CASO PRÁCTICO 2:</a:t>
            </a:r>
          </a:p>
          <a:p>
            <a:pPr lvl="0"/>
            <a:r>
              <a:rPr lang="es-ES_tradnl" sz="1400" dirty="0"/>
              <a:t>Alumno </a:t>
            </a:r>
            <a:r>
              <a:rPr lang="es-ES_tradnl" sz="1400" b="1" dirty="0"/>
              <a:t>con NEAE </a:t>
            </a:r>
            <a:r>
              <a:rPr lang="es-ES_tradnl" sz="1400" b="1" dirty="0" smtClean="0"/>
              <a:t>(AACCII</a:t>
            </a:r>
            <a:r>
              <a:rPr lang="es-ES_tradnl" sz="1400" dirty="0" smtClean="0"/>
              <a:t>) </a:t>
            </a:r>
            <a:r>
              <a:rPr lang="es-ES_tradnl" sz="1400" dirty="0"/>
              <a:t>escolarizado en </a:t>
            </a:r>
            <a:r>
              <a:rPr lang="es-ES_tradnl" sz="1400" dirty="0" smtClean="0"/>
              <a:t>5º </a:t>
            </a:r>
            <a:r>
              <a:rPr lang="es-ES_tradnl" sz="1400" dirty="0"/>
              <a:t>Primaria, con  necesidad de  Adaptación Curricular </a:t>
            </a:r>
            <a:r>
              <a:rPr lang="es-ES_tradnl" sz="1400" dirty="0" smtClean="0"/>
              <a:t> de Ampliación </a:t>
            </a:r>
            <a:r>
              <a:rPr lang="es-ES_tradnl" sz="1400" dirty="0"/>
              <a:t>en el Área de Lengua Castellana y L. </a:t>
            </a:r>
            <a:r>
              <a:rPr lang="es-ES_tradnl" sz="1400" dirty="0" smtClean="0"/>
              <a:t>, y sigue un agrupamiento flexible  del área en 6º curso.</a:t>
            </a:r>
            <a:endParaRPr lang="es-ES" sz="1400" dirty="0"/>
          </a:p>
          <a:p>
            <a:r>
              <a:rPr lang="es-ES_tradnl" sz="1400" dirty="0"/>
              <a:t> </a:t>
            </a:r>
            <a:endParaRPr lang="es-ES" sz="1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431861" y="3284984"/>
            <a:ext cx="8136903" cy="166199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b="1" u="sng" dirty="0" smtClean="0"/>
              <a:t>CUESTIONES A RESOLVER:</a:t>
            </a:r>
            <a:r>
              <a:rPr lang="es-ES_tradnl" dirty="0" smtClean="0"/>
              <a:t> </a:t>
            </a:r>
            <a:endParaRPr lang="es-ES" dirty="0"/>
          </a:p>
          <a:p>
            <a:r>
              <a:rPr lang="es-ES_tradnl" sz="1400" dirty="0"/>
              <a:t>¿Qué decisiones se han debido tomar respecto al tipo de </a:t>
            </a:r>
            <a:r>
              <a:rPr lang="es-ES_tradnl" sz="1400" dirty="0" smtClean="0"/>
              <a:t>Medida/s Educativa /s  en cada uno de los casos?</a:t>
            </a:r>
            <a:endParaRPr lang="es-ES" sz="1400" dirty="0"/>
          </a:p>
          <a:p>
            <a:r>
              <a:rPr lang="es-ES_tradnl" sz="1400" dirty="0" smtClean="0"/>
              <a:t>Programación </a:t>
            </a:r>
            <a:r>
              <a:rPr lang="es-ES_tradnl" sz="1400" dirty="0"/>
              <a:t>de </a:t>
            </a:r>
            <a:r>
              <a:rPr lang="es-ES_tradnl" sz="1400" dirty="0" smtClean="0"/>
              <a:t>una </a:t>
            </a:r>
            <a:r>
              <a:rPr lang="es-ES_tradnl" sz="1400" dirty="0"/>
              <a:t>UU.DD</a:t>
            </a:r>
            <a:r>
              <a:rPr lang="es-ES_tradnl" sz="1400" dirty="0" smtClean="0"/>
              <a:t>. (Apartado de “concreción curricular”) para el logro de los aprendizajes establecidos en el </a:t>
            </a:r>
            <a:r>
              <a:rPr lang="es-ES_tradnl" sz="1400" dirty="0" err="1" smtClean="0"/>
              <a:t>C.Ev</a:t>
            </a:r>
            <a:r>
              <a:rPr lang="es-ES_tradnl" sz="1400" dirty="0" smtClean="0"/>
              <a:t>. 3.14. del Área de Lengua para 6º curso, </a:t>
            </a:r>
            <a:r>
              <a:rPr lang="es-ES_tradnl" sz="1400" b="1" dirty="0" smtClean="0"/>
              <a:t>para facilitar </a:t>
            </a:r>
            <a:r>
              <a:rPr lang="es-ES_tradnl" sz="1400" b="1" dirty="0"/>
              <a:t>una práctica docente </a:t>
            </a:r>
            <a:r>
              <a:rPr lang="es-ES_tradnl" sz="1400" b="1" dirty="0" smtClean="0"/>
              <a:t>inclusiva</a:t>
            </a:r>
            <a:r>
              <a:rPr lang="es-ES_tradnl" sz="1400" dirty="0" smtClean="0"/>
              <a:t>. </a:t>
            </a:r>
            <a:r>
              <a:rPr lang="es-ES_tradnl" sz="1400" dirty="0"/>
              <a:t>D</a:t>
            </a:r>
            <a:r>
              <a:rPr lang="es-ES_tradnl" sz="1400" dirty="0" smtClean="0"/>
              <a:t>ecisiones que debemos </a:t>
            </a:r>
            <a:r>
              <a:rPr lang="es-ES_tradnl" sz="1400" dirty="0"/>
              <a:t>tomar respecto a los elementos curriculares: </a:t>
            </a:r>
            <a:r>
              <a:rPr lang="es-ES_tradnl" sz="1400" b="1" dirty="0" smtClean="0"/>
              <a:t>objetivos </a:t>
            </a:r>
            <a:r>
              <a:rPr lang="es-ES_tradnl" sz="1400" b="1" dirty="0" smtClean="0"/>
              <a:t>didácticos (indicadores), </a:t>
            </a:r>
            <a:r>
              <a:rPr lang="es-ES_tradnl" sz="1400" b="1" dirty="0"/>
              <a:t>contenidos, criterios de </a:t>
            </a:r>
            <a:r>
              <a:rPr lang="es-ES_tradnl" sz="1400" b="1" dirty="0" smtClean="0"/>
              <a:t>evaluación </a:t>
            </a:r>
            <a:r>
              <a:rPr lang="es-ES_tradnl" sz="1400" b="1" dirty="0" smtClean="0"/>
              <a:t>y competencias </a:t>
            </a:r>
            <a:r>
              <a:rPr lang="es-ES_tradnl" sz="1400" dirty="0" smtClean="0"/>
              <a:t>para dar respuesta a las necesidades educativas de los </a:t>
            </a:r>
            <a:r>
              <a:rPr lang="es-ES_tradnl" sz="1400" dirty="0" smtClean="0"/>
              <a:t> </a:t>
            </a:r>
            <a:r>
              <a:rPr lang="es-ES_tradnl" sz="1400" dirty="0" smtClean="0"/>
              <a:t>casos prácticos planteados.</a:t>
            </a:r>
            <a:endParaRPr lang="es-ES" sz="1400" dirty="0"/>
          </a:p>
        </p:txBody>
      </p:sp>
      <p:sp>
        <p:nvSpPr>
          <p:cNvPr id="6" name="5 Rectángulo"/>
          <p:cNvSpPr/>
          <p:nvPr/>
        </p:nvSpPr>
        <p:spPr>
          <a:xfrm>
            <a:off x="431860" y="5157192"/>
            <a:ext cx="8136903" cy="16004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" sz="1400" b="1" u="sng" dirty="0" smtClean="0"/>
              <a:t>Documentos para la resolución de casos prácticos: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/>
              <a:t>Plantilla para la concreción curricular de la Unidad Didáctica, que ofrezca respuesta educativa a los alumnos que siguen medidas de atención a la diversidad: </a:t>
            </a:r>
            <a:r>
              <a:rPr lang="es-ES" sz="1400" dirty="0" smtClean="0"/>
              <a:t> </a:t>
            </a:r>
            <a:r>
              <a:rPr lang="es-ES" sz="1400" dirty="0" smtClean="0"/>
              <a:t>ACS - ACAI.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/>
              <a:t>Plantilla-guía para la resolución de los casos prácticos planteados.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/>
              <a:t>Referente curricular normativo para abordar los casos en la sesión de formación. (Aunque </a:t>
            </a:r>
            <a:r>
              <a:rPr lang="es-ES" sz="1400" dirty="0" smtClean="0"/>
              <a:t>en los casos reales se </a:t>
            </a:r>
            <a:r>
              <a:rPr lang="es-ES" sz="1400" dirty="0" smtClean="0"/>
              <a:t>debe tomar como referente la contextualización que cada Centro establezca en su Proyecto educativo – Programaciones Didácticas).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27962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37732</TotalTime>
  <Words>191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Ezequiel Gómez Gallardo</dc:creator>
  <cp:lastModifiedBy>eoe</cp:lastModifiedBy>
  <cp:revision>1226</cp:revision>
  <cp:lastPrinted>2016-04-05T08:57:22Z</cp:lastPrinted>
  <dcterms:created xsi:type="dcterms:W3CDTF">2015-09-22T07:21:32Z</dcterms:created>
  <dcterms:modified xsi:type="dcterms:W3CDTF">2017-05-07T18:44:09Z</dcterms:modified>
</cp:coreProperties>
</file>