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9" r:id="rId3"/>
    <p:sldId id="257" r:id="rId4"/>
    <p:sldId id="291" r:id="rId5"/>
    <p:sldId id="324" r:id="rId6"/>
    <p:sldId id="320" r:id="rId7"/>
    <p:sldId id="321" r:id="rId8"/>
    <p:sldId id="330" r:id="rId9"/>
    <p:sldId id="260" r:id="rId10"/>
    <p:sldId id="261" r:id="rId11"/>
    <p:sldId id="331" r:id="rId12"/>
    <p:sldId id="332" r:id="rId13"/>
    <p:sldId id="333" r:id="rId14"/>
    <p:sldId id="340" r:id="rId15"/>
    <p:sldId id="323" r:id="rId16"/>
    <p:sldId id="281" r:id="rId17"/>
    <p:sldId id="282" r:id="rId18"/>
    <p:sldId id="283" r:id="rId19"/>
    <p:sldId id="284" r:id="rId20"/>
    <p:sldId id="285" r:id="rId21"/>
    <p:sldId id="258" r:id="rId22"/>
    <p:sldId id="342" r:id="rId23"/>
    <p:sldId id="266" r:id="rId24"/>
    <p:sldId id="344" r:id="rId25"/>
    <p:sldId id="269" r:id="rId26"/>
    <p:sldId id="292" r:id="rId27"/>
    <p:sldId id="287" r:id="rId28"/>
    <p:sldId id="345" r:id="rId29"/>
    <p:sldId id="343" r:id="rId30"/>
    <p:sldId id="341" r:id="rId31"/>
    <p:sldId id="289" r:id="rId32"/>
    <p:sldId id="297" r:id="rId33"/>
    <p:sldId id="335" r:id="rId34"/>
    <p:sldId id="336" r:id="rId35"/>
    <p:sldId id="347" r:id="rId36"/>
    <p:sldId id="348" r:id="rId37"/>
    <p:sldId id="295" r:id="rId38"/>
    <p:sldId id="296" r:id="rId39"/>
    <p:sldId id="298" r:id="rId40"/>
    <p:sldId id="299" r:id="rId41"/>
    <p:sldId id="300" r:id="rId42"/>
    <p:sldId id="301" r:id="rId43"/>
    <p:sldId id="303" r:id="rId44"/>
    <p:sldId id="304" r:id="rId45"/>
    <p:sldId id="349" r:id="rId46"/>
    <p:sldId id="350" r:id="rId47"/>
    <p:sldId id="337" r:id="rId48"/>
    <p:sldId id="305" r:id="rId49"/>
    <p:sldId id="351" r:id="rId50"/>
    <p:sldId id="352" r:id="rId51"/>
    <p:sldId id="357" r:id="rId52"/>
    <p:sldId id="353" r:id="rId53"/>
    <p:sldId id="354" r:id="rId54"/>
    <p:sldId id="355" r:id="rId55"/>
    <p:sldId id="325" r:id="rId56"/>
    <p:sldId id="326" r:id="rId57"/>
    <p:sldId id="327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3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Siempre podemos PARTICIPAR!!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0D9E-B66C-4F70-9CB7-1CA975434C36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E4816-A284-4FB0-998D-7195D9F8FF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Siempre podemos PARTICIPAR!!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420F3-2BA4-475E-9D59-04A08B451DE0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470C9-392F-4004-8B8A-F49DC9419A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Siempre podemos PARTICIPAR!!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8D93-952F-4C41-AEAC-089ECE129F5D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F173-2034-42F8-93F8-ED8EDDE55C9A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60C-3F94-4351-A9B1-A455D54A8EF6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DF2-193B-4950-B8BD-D3B604312121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0E4B-B817-42E8-BEA6-64EB0EC9153A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AF25-F91A-4CCA-BDFB-439852948E18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D557-1BDD-45FC-A73C-D952E5E7AADB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F8F3-E53D-4090-83DC-6DFEC7442599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933E-18D5-4DB8-BABC-5B059B1C3453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FCF7-B013-4C2A-9D89-145C2C7C2D0B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0B10-7C64-4B05-A467-DE00E5BDA0CD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5978-1905-4F01-B964-C6F97CDA0973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DA75-C90D-42CA-929E-E916077FDA1D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DE90-97DA-4D24-B00B-F2F3B2F16640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F4EF-4FC4-4525-AD44-4AF82D51C9D0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C857-4D7C-426E-A709-64F92AA89592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7578-1461-4C63-9816-00B16EC6BB72}" type="datetime1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IESTOMASHORMIGO_SEGUNDA/El_poder_del_trabajo_en_equipo(bajaryoutube.com).mp4" TargetMode="External"/><Relationship Id="rId2" Type="http://schemas.openxmlformats.org/officeDocument/2006/relationships/hyperlink" Target="virgen%20de%20la%20pe&#241;a_SEGUNDA/La_Carreta___Trabajo_en_Equipo(bajaryoutube.com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../me_compromet&#237;/imagenCI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resentaci_n_de_Microsoft_Office_PowerPoint1.ppt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ci_n_de_Microsoft_Office_PowerPoint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2_PLC_y_escuela/SEGUNDA_SESI&#211;N/VALDELECRIN/v&#237;deos_expresi&#243;n_ORAL/MIGUEL%20CALVILLO%20(concepto%20de%20PLC,%20CEIP%20EL%20TEJAR%202014)(bajaryoutube.com).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../2_PLC_y_escuela/SEGUNDA_SESI&#211;N/VALDELECRIN/v&#237;deos_expresi&#243;n_ORAL/MIGUEL%20CALVILLO%20(actitudes-conceptos,%20PLC,%20CEIP%20EL%20TEJAR%202014)(bajaryoutube.com)..mp4" TargetMode="Externa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ROYECTO_LING&#220;&#205;STICO_y_m&#225;s/CEIP_EL_TEJAR_ling&#252;&#237;stico_2012_13.docx" TargetMode="External"/><Relationship Id="rId2" Type="http://schemas.openxmlformats.org/officeDocument/2006/relationships/hyperlink" Target="PROYECTO_LING&#220;&#205;STICO_y_m&#225;s/PLC_TEJAR_entregado_profes/PLCprimaria/DOCUMENTO_BASEpropuestaPLCprimaria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IESTOMASHORMIGO_SEGUNDA/relaci&#243;n_entre_DESTREZA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IESTOMASHORMIGO_SEGUNDA/tareasIES_1sesi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IESTOMASHORMIGO_SEGUNDA/PROYECTO_M&#205;NIMO_VIABLE_y_adjunto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quimistasdelapalabra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IESTOMASHORMIGO_SEGUNDA/curriculum_secundari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IESTOMASHORMIGO_SEGUNDA/EXPOSICI&#211;N%20DE%20MATEM&#193;TICAS.%203&#186;B%20(Ceip%20El%20Tejar%202014).mp4" TargetMode="External"/><Relationship Id="rId3" Type="http://schemas.openxmlformats.org/officeDocument/2006/relationships/hyperlink" Target="virgen%20de%20la%20pe&#241;a_SEGUNDA/plan_lector.JPG" TargetMode="External"/><Relationship Id="rId7" Type="http://schemas.openxmlformats.org/officeDocument/2006/relationships/hyperlink" Target="IESTOMASHORMIGO_SEGUNDA/5%20A&#209;OS%20A%20casting%2001%20para%20informativo%20(Ceip%20El%20Tejar%202014).mp4" TargetMode="External"/><Relationship Id="rId2" Type="http://schemas.openxmlformats.org/officeDocument/2006/relationships/hyperlink" Target="virgen%20de%20la%20pe&#241;a_SEGUNDA/PROYECTO%20M&#205;NIMO%20VIABLE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rgen%20de%20la%20pe&#241;a_SEGUNDA/Asambleas%20Sexto%20C%20(variedad%20de%20asambleas,%20CEIP%20EL%20TEJAR%202014).mp4" TargetMode="External"/><Relationship Id="rId5" Type="http://schemas.openxmlformats.org/officeDocument/2006/relationships/hyperlink" Target="virgen%20de%20la%20pe&#241;a_SEGUNDA/proyecto_ling&#252;istico12_13.doc" TargetMode="External"/><Relationship Id="rId4" Type="http://schemas.openxmlformats.org/officeDocument/2006/relationships/hyperlink" Target="virgen%20de%20la%20pe&#241;a_SEGUNDA/quinto_Sexto.JPG" TargetMode="External"/><Relationship Id="rId9" Type="http://schemas.openxmlformats.org/officeDocument/2006/relationships/hyperlink" Target="virgen%20de%20la%20pe&#241;a_SEGUNDA/Cuarta%20Lectura%20por%20Parejas%205A-2A%20(Ceip%20el%20Tejar%202014)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PLC_2.JPG" TargetMode="External"/><Relationship Id="rId7" Type="http://schemas.openxmlformats.org/officeDocument/2006/relationships/hyperlink" Target="virgen%20de%20la%20pe&#241;a_SEGUNDA/52b356dde6d1915730000000.__grande__.jpg" TargetMode="External"/><Relationship Id="rId2" Type="http://schemas.openxmlformats.org/officeDocument/2006/relationships/hyperlink" Target="PLC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rgen%20de%20la%20pe&#241;a_SEGUNDA/Lectura%20por%20parejas%20_%20CEIP%20'Ram&#243;n%20y%20Cajal'%20-%20Alpartir%20(Zaragoza).htm" TargetMode="External"/><Relationship Id="rId5" Type="http://schemas.openxmlformats.org/officeDocument/2006/relationships/hyperlink" Target="virgen%20de%20la%20pe&#241;a_SEGUNDA/ASAMBLEA%20portada.jpg" TargetMode="External"/><Relationship Id="rId4" Type="http://schemas.openxmlformats.org/officeDocument/2006/relationships/hyperlink" Target="virgen%20de%20la%20pe&#241;a_SEGUNDA/&#237;ndice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virgen%20de%20la%20pe&#241;a_SEGUNDA/Asamblea%20de%202&#186;B%20-adivinanzas-%20(CEIP%20EL%20TEJAR%202014).mp4" TargetMode="External"/><Relationship Id="rId3" Type="http://schemas.openxmlformats.org/officeDocument/2006/relationships/hyperlink" Target="virgen%20de%20la%20pe&#241;a_SEGUNDA/normas%20asambles.jpg" TargetMode="External"/><Relationship Id="rId7" Type="http://schemas.openxmlformats.org/officeDocument/2006/relationships/hyperlink" Target="virgen%20de%20la%20pe&#241;a_SEGUNDA/Primera%20asamblea%20de%201&#186;A%20-semana%20cultural-%20(CEIP%20EL%20TEJAR%202014).mp4" TargetMode="External"/><Relationship Id="rId2" Type="http://schemas.openxmlformats.org/officeDocument/2006/relationships/hyperlink" Target="virgen%20de%20la%20pe&#241;a_SEGUNDA/DEC&#193;LOGO%20PARA%20PARTICIPAR%20EN%20UNA%20ASAMBLEA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rgen%20de%20la%20pe&#241;a_SEGUNDA/EL%20BLOG%20DE%20JACOBO%20CALVO%20%20LA%20MASCOTA%20VIAJERA,%20ASAMBLEA%20Y%20COMPETENCIAS%20B&#193;SICAS.htm" TargetMode="External"/><Relationship Id="rId5" Type="http://schemas.openxmlformats.org/officeDocument/2006/relationships/hyperlink" Target="virgen%20de%20la%20pe&#241;a_SEGUNDA/Segunda%20Asamblea%20vocabulario%205A%20(Ceip%20El%20Tejar%202014).mp4" TargetMode="External"/><Relationship Id="rId10" Type="http://schemas.openxmlformats.org/officeDocument/2006/relationships/hyperlink" Target="virgen%20de%20la%20pe&#241;a_SEGUNDA/Asambleas%20Sexto%20C%20(variedad%20de%20asambleas,%20CEIP%20EL%20TEJAR%202014).mp4" TargetMode="External"/><Relationship Id="rId4" Type="http://schemas.openxmlformats.org/officeDocument/2006/relationships/hyperlink" Target="virgen%20de%20la%20pe&#241;a_SEGUNDA/OTRA%20ESCUELA%20ES%20POSIBLE%20%204.-%20LA%20ASAMBLEA%20DE%20CLASE.htm" TargetMode="External"/><Relationship Id="rId9" Type="http://schemas.openxmlformats.org/officeDocument/2006/relationships/hyperlink" Target="virgen%20de%20la%20pe&#241;a_SEGUNDA/KAMISHIBAI_Siete_hormigas_ciegas_CEIP_EL_TEJAR_2016(bajaryoutube.com).mp4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armen_arevalo_enlaces/Hermanamientos%20musicales%205&#186;%20B%20y%204%20a&#241;os%20B%20(Ceip%20El%20Tejar,%202014).mp4" TargetMode="External"/><Relationship Id="rId2" Type="http://schemas.openxmlformats.org/officeDocument/2006/relationships/hyperlink" Target="carmen_arevalo_enlaces/Lectura%20por%20parejas%20_%20CEIP%20'Ram&#243;n%20y%20Cajal'%20-%20Alpartir%20(Zaragoza)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IESTOMASHORMIGO_SEGUNDA/Hermanamientos%20musicales%205&#186;%20B%20y%204%20a&#241;os%20B%20(Ceip%20El%20Tejar,%202014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carmen_arevalo_enlaces/Exposici&#243;n%20sobre%20holanda%20Isadona%20(%20ATAL%202014,%20Ceip%20El%20Tejar).mp4" TargetMode="External"/><Relationship Id="rId13" Type="http://schemas.openxmlformats.org/officeDocument/2006/relationships/hyperlink" Target="../../../1_reflexi&#243;nPREVIA/v&#237;deos/magiaIKER2.mp4" TargetMode="External"/><Relationship Id="rId18" Type="http://schemas.openxmlformats.org/officeDocument/2006/relationships/hyperlink" Target="IESTOMASHORMIGO_SEGUNDA/Doblaje%20dibujos%20de%20Navidad%205.mp4" TargetMode="External"/><Relationship Id="rId3" Type="http://schemas.openxmlformats.org/officeDocument/2006/relationships/hyperlink" Target="IESTOMASHORMIGO_SEGUNDA/EXPRESI&#211;N%20ORAL%20EN%20LA%20ENSE&#209;ANZA%20DE%20LAS%20LENGUAS_resumen_libro.docx" TargetMode="External"/><Relationship Id="rId21" Type="http://schemas.openxmlformats.org/officeDocument/2006/relationships/image" Target="../media/image1.jpeg"/><Relationship Id="rId7" Type="http://schemas.openxmlformats.org/officeDocument/2006/relationships/hyperlink" Target="IESTOMASHORMIGO_SEGUNDA/Exposici&#243;n%20sobre%20holanda%20Isadona%20(%20ATAL%202014,%20Ceip%20El%20Tejar).mp4" TargetMode="External"/><Relationship Id="rId12" Type="http://schemas.openxmlformats.org/officeDocument/2006/relationships/hyperlink" Target="IESTOMASHORMIGO_SEGUNDA/magiaIKER2.mp4" TargetMode="External"/><Relationship Id="rId17" Type="http://schemas.openxmlformats.org/officeDocument/2006/relationships/hyperlink" Target="../../../1_reflexi&#243;nPREVIA/v&#237;deos/ALGORITMO_PARA_LA_DIVISIN(bajaryoutube.com).mp4" TargetMode="External"/><Relationship Id="rId2" Type="http://schemas.openxmlformats.org/officeDocument/2006/relationships/hyperlink" Target="IESTOMASHORMIGO_SEGUNDA/normas_exposici&#243;n_oral.JPG" TargetMode="External"/><Relationship Id="rId16" Type="http://schemas.openxmlformats.org/officeDocument/2006/relationships/hyperlink" Target="IESTOMASHORMIGO_SEGUNDA/ALGORITMO_PARA_LA_DIVISIN(bajaryoutube.com).mp4" TargetMode="External"/><Relationship Id="rId20" Type="http://schemas.openxmlformats.org/officeDocument/2006/relationships/hyperlink" Target="IESTOMASHORMIGO_SEGUNDA/Dibujos%20Animados%20(AL-PT,%20Ceip%20El%20Tejar%202014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ESTOMASHORMIGO_SEGUNDA/4%20A&#209;OS%20B%20Por%204%20esquinitas%20de%20nada%20(Ceip%20El%20Tejar%202014).mp4" TargetMode="External"/><Relationship Id="rId11" Type="http://schemas.openxmlformats.org/officeDocument/2006/relationships/hyperlink" Target="IESTOMASHORMIGO_SEGUNDA/GLOBO_QUE_SE_INFAL_Said_EXPONEexperimentos_cientficos_CEIP_EL_TEJAR_200910(bajaryoutube.com).mp4" TargetMode="External"/><Relationship Id="rId5" Type="http://schemas.openxmlformats.org/officeDocument/2006/relationships/hyperlink" Target="IESTOMASHORMIGO_SEGUNDA/4%20A&#209;OS%20B%20El%20gr&#250;falo%20(Ceip%20El%20Tejar%202014).mp4" TargetMode="External"/><Relationship Id="rId15" Type="http://schemas.openxmlformats.org/officeDocument/2006/relationships/hyperlink" Target="IESTOMASHORMIGO_SEGUNDA/LOS_MAYORES_ANIMALES_DEL_PLANETA(bajaryoutube.com).mp4" TargetMode="External"/><Relationship Id="rId10" Type="http://schemas.openxmlformats.org/officeDocument/2006/relationships/hyperlink" Target="IESTOMASHORMIGO_SEGUNDA/nim.mp4" TargetMode="External"/><Relationship Id="rId19" Type="http://schemas.openxmlformats.org/officeDocument/2006/relationships/hyperlink" Target="IESTOMASHORMIGO_SEGUNDA/EL_PRESIDENTE_AL_QUE_produccin_definitiva_Alberto_Paula_PROFUNDIZA_CEIP_EL_TEJAR_2015(bajaryoutube.com).mp4" TargetMode="External"/><Relationship Id="rId4" Type="http://schemas.openxmlformats.org/officeDocument/2006/relationships/hyperlink" Target="IESTOMASHORMIGO_SEGUNDA/Infantil%203%20a&#241;os%20C%20Sof&#237;a%20nos%20habla%20de%20su%20abuela.mp4" TargetMode="External"/><Relationship Id="rId9" Type="http://schemas.openxmlformats.org/officeDocument/2006/relationships/hyperlink" Target="IESTOMASHORMIGO_SEGUNDA/Alumns_por_el_mundo_Jess_Vara_Disneyland_Pars(bajaryoutube.com).mp4" TargetMode="External"/><Relationship Id="rId14" Type="http://schemas.openxmlformats.org/officeDocument/2006/relationships/hyperlink" Target="IESTOMASHORMIGO_SEGUNDA/visita_virtual_musica(bajaryoutube.com).mp4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v&#237;deos_expresi&#243;n_ORAL/v&#237;deos_expresi&#243;n_oral_PRIMARIA/Dibujos%20Animados%20(AL-PT,%20Ceip%20El%20Tejar%202014).mp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irgen%20de%20la%20pe&#241;a_SEGUNDA/Juegos_Mentales_Saltar_la_cuerda_equipo_verde(youtube.com)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lctomashormigo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0812" y="1074498"/>
            <a:ext cx="7766936" cy="1646302"/>
          </a:xfrm>
        </p:spPr>
        <p:txBody>
          <a:bodyPr/>
          <a:lstStyle/>
          <a:p>
            <a:r>
              <a:rPr lang="es-ES_tradnl" dirty="0" smtClean="0"/>
              <a:t>IES TOMÁS HORMIGO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3940" y="2783142"/>
            <a:ext cx="7766936" cy="1096899"/>
          </a:xfrm>
        </p:spPr>
        <p:txBody>
          <a:bodyPr/>
          <a:lstStyle/>
          <a:p>
            <a:r>
              <a:rPr lang="es-ES_tradnl" dirty="0" smtClean="0"/>
              <a:t>DISEÑAMOS NUESTRO PLC</a:t>
            </a:r>
            <a:endParaRPr lang="es-ES" dirty="0"/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foto_institu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269" y="3386121"/>
            <a:ext cx="5383490" cy="3140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238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337" y="128336"/>
            <a:ext cx="8596668" cy="1320800"/>
          </a:xfrm>
        </p:spPr>
        <p:txBody>
          <a:bodyPr/>
          <a:lstStyle/>
          <a:p>
            <a:r>
              <a:rPr lang="es-ES_tradnl" dirty="0"/>
              <a:t>AGAEVE nos dice… 2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12" y="1058780"/>
            <a:ext cx="7585658" cy="498324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20517141">
            <a:off x="766311" y="2494895"/>
            <a:ext cx="10532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¿No necesitamos plc verdad?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99534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AGAEVE... </a:t>
            </a:r>
            <a:br>
              <a:rPr lang="es-ES" dirty="0" smtClean="0"/>
            </a:br>
            <a:r>
              <a:rPr lang="es-ES" dirty="0" smtClean="0"/>
              <a:t>¿y en secundaria?</a:t>
            </a:r>
            <a:br>
              <a:rPr lang="es-ES" dirty="0" smtClean="0"/>
            </a:br>
            <a:r>
              <a:rPr lang="es-ES" dirty="0" smtClean="0"/>
              <a:t>(2º ESO)</a:t>
            </a:r>
            <a:endParaRPr lang="es-ES" dirty="0"/>
          </a:p>
        </p:txBody>
      </p:sp>
      <p:pic>
        <p:nvPicPr>
          <p:cNvPr id="4" name="3 Marcador de contenido" descr="comparativaPRIMARIASECUNDARIA2011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1710" y="497516"/>
            <a:ext cx="5548744" cy="6360484"/>
          </a:xfr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03722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AGAEVE... </a:t>
            </a:r>
            <a:br>
              <a:rPr lang="es-ES" dirty="0" smtClean="0"/>
            </a:br>
            <a:r>
              <a:rPr lang="es-ES" dirty="0" smtClean="0"/>
              <a:t>¿y en secundaria?</a:t>
            </a:r>
            <a:br>
              <a:rPr lang="es-ES" dirty="0" smtClean="0"/>
            </a:br>
            <a:r>
              <a:rPr lang="es-ES" dirty="0" smtClean="0"/>
              <a:t>(2º ESO)</a:t>
            </a:r>
            <a:endParaRPr lang="es-ES" dirty="0"/>
          </a:p>
        </p:txBody>
      </p:sp>
      <p:pic>
        <p:nvPicPr>
          <p:cNvPr id="4" name="3 Marcador de contenido" descr="lingüísticaSECUNDARIA2011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092" y="392776"/>
            <a:ext cx="6359236" cy="6465224"/>
          </a:xfr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03722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 en PISA?</a:t>
            </a:r>
            <a:endParaRPr lang="es-ES" dirty="0"/>
          </a:p>
        </p:txBody>
      </p:sp>
      <p:pic>
        <p:nvPicPr>
          <p:cNvPr id="4" name="3 Marcador de contenido" descr="pis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352" y="108006"/>
            <a:ext cx="7183849" cy="6613366"/>
          </a:xfr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03722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483" y="551794"/>
            <a:ext cx="11319641" cy="6117020"/>
          </a:xfrm>
        </p:spPr>
        <p:txBody>
          <a:bodyPr>
            <a:normAutofit fontScale="92500"/>
          </a:bodyPr>
          <a:lstStyle/>
          <a:p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reflexión vídeo: JESÚS GUILLÉN</a:t>
            </a:r>
          </a:p>
          <a:p>
            <a:pPr lvl="3"/>
            <a:r>
              <a:rPr lang="es-ES" sz="2400" dirty="0" smtClean="0"/>
              <a:t>5’ Actividad eléctrica del CEREBRO EN EL MIT casi plana en clase (</a:t>
            </a:r>
            <a:r>
              <a:rPr lang="es-E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ACTIVA CUANDO EL ALUMNO COOPERA</a:t>
            </a:r>
            <a:r>
              <a:rPr lang="es-ES" sz="2400" dirty="0" smtClean="0"/>
              <a:t>)</a:t>
            </a:r>
          </a:p>
          <a:p>
            <a:pPr lvl="3"/>
            <a:endParaRPr lang="es-ES" sz="2400" dirty="0" smtClean="0"/>
          </a:p>
          <a:p>
            <a:pPr lvl="3"/>
            <a:r>
              <a:rPr lang="es-ES" sz="2400" dirty="0" smtClean="0"/>
              <a:t>20’ MENTALIDAD DE CRECIMIENTO: </a:t>
            </a:r>
            <a:r>
              <a:rPr lang="es-E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creer que se puede</a:t>
            </a:r>
          </a:p>
          <a:p>
            <a:pPr lvl="3"/>
            <a:endParaRPr lang="es-E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s-ES" sz="2400" dirty="0" smtClean="0"/>
              <a:t>22’ (muy importante): 250 INFLUENCIAS en educación</a:t>
            </a:r>
          </a:p>
          <a:p>
            <a:pPr lvl="6"/>
            <a:r>
              <a:rPr lang="es-ES" sz="2400" dirty="0" smtClean="0"/>
              <a:t>1 </a:t>
            </a:r>
            <a:r>
              <a:rPr lang="es-E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Creencia profes, 2 coordinación profes, 3 creencia alumnado</a:t>
            </a:r>
          </a:p>
          <a:p>
            <a:pPr lvl="6"/>
            <a:endParaRPr lang="es-E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s-ES" sz="2400" dirty="0" smtClean="0"/>
              <a:t>26’ CEREBRO SOCIAL + COOPERACIÓN: </a:t>
            </a:r>
            <a:r>
              <a:rPr lang="es-E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se aprende en un supuesto</a:t>
            </a:r>
          </a:p>
          <a:p>
            <a:pPr lvl="3"/>
            <a:endParaRPr lang="es-E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s-ES" sz="2400" dirty="0" smtClean="0"/>
              <a:t>30’30 Proyectos de Arpendizaje-Servicio: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rescatan a niños dados por perdidos</a:t>
            </a:r>
          </a:p>
          <a:p>
            <a:endParaRPr lang="es-ES" dirty="0"/>
          </a:p>
        </p:txBody>
      </p:sp>
      <p:pic>
        <p:nvPicPr>
          <p:cNvPr id="4" name="Picture 2" descr="E:\PLC_2018\REPASAMOS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2902" y="5703722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9600" dirty="0" smtClean="0">
                <a:hlinkClick r:id="rId2" action="ppaction://hlinkfile"/>
              </a:rPr>
              <a:t>LA CARRETA</a:t>
            </a:r>
            <a:endParaRPr lang="es-ES" sz="9600" dirty="0" smtClean="0"/>
          </a:p>
          <a:p>
            <a:r>
              <a:rPr lang="es-ES" sz="9600" dirty="0" smtClean="0">
                <a:hlinkClick r:id="rId3" action="ppaction://hlinkfile"/>
              </a:rPr>
              <a:t>LOS ANIMALES</a:t>
            </a:r>
            <a:endParaRPr lang="es-ES" sz="9600" dirty="0"/>
          </a:p>
        </p:txBody>
      </p:sp>
      <p:pic>
        <p:nvPicPr>
          <p:cNvPr id="4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03722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851" y="246993"/>
            <a:ext cx="8596668" cy="1320800"/>
          </a:xfrm>
        </p:spPr>
        <p:txBody>
          <a:bodyPr/>
          <a:lstStyle/>
          <a:p>
            <a:r>
              <a:rPr lang="es-ES" dirty="0" smtClean="0"/>
              <a:t>...yo también sé que esta es mi ley...</a:t>
            </a:r>
            <a:endParaRPr lang="es-ES" dirty="0"/>
          </a:p>
        </p:txBody>
      </p:sp>
      <p:pic>
        <p:nvPicPr>
          <p:cNvPr id="4" name="3 Marcador de contenido" descr="Las_7_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6290"/>
            <a:ext cx="7770289" cy="5278138"/>
          </a:xfrm>
        </p:spPr>
      </p:pic>
      <p:pic>
        <p:nvPicPr>
          <p:cNvPr id="5" name="4 Imagen" descr="definicionCOMPETENC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08" y="905028"/>
            <a:ext cx="7093058" cy="4790599"/>
          </a:xfrm>
          <a:prstGeom prst="rect">
            <a:avLst/>
          </a:prstGeom>
        </p:spPr>
      </p:pic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PLC_2018\REPASAMOS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6258" y="246993"/>
            <a:ext cx="8596668" cy="1320800"/>
          </a:xfrm>
        </p:spPr>
        <p:txBody>
          <a:bodyPr/>
          <a:lstStyle/>
          <a:p>
            <a:r>
              <a:rPr lang="es-ES" dirty="0" smtClean="0"/>
              <a:t>...y sé que hay VARIAS COSAS muy básicas en la PSICOLOGÍA HUMANA...</a:t>
            </a:r>
            <a:endParaRPr lang="es-ES" dirty="0"/>
          </a:p>
        </p:txBody>
      </p:sp>
      <p:pic>
        <p:nvPicPr>
          <p:cNvPr id="4" name="3 Marcador de contenido" descr="1200px-Pirámide_de_Maslow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2" y="2486886"/>
            <a:ext cx="5197592" cy="3378435"/>
          </a:xfrm>
        </p:spPr>
      </p:pic>
      <p:pic>
        <p:nvPicPr>
          <p:cNvPr id="5" name="4 Imagen" descr="mas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06" y="2096813"/>
            <a:ext cx="6428594" cy="3886035"/>
          </a:xfrm>
          <a:prstGeom prst="rect">
            <a:avLst/>
          </a:prstGeom>
        </p:spPr>
      </p:pic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PLC_2018\REPASAMOS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5803" y="215462"/>
            <a:ext cx="8596668" cy="1320800"/>
          </a:xfrm>
        </p:spPr>
        <p:txBody>
          <a:bodyPr/>
          <a:lstStyle/>
          <a:p>
            <a:r>
              <a:rPr lang="es-ES" dirty="0" smtClean="0"/>
              <a:t>...y sé que hay VARIAS COSAS muy básicas en la PSICOLOGÍA HUMANA...</a:t>
            </a:r>
            <a:endParaRPr lang="es-ES" dirty="0"/>
          </a:p>
        </p:txBody>
      </p:sp>
      <p:pic>
        <p:nvPicPr>
          <p:cNvPr id="4" name="3 Marcador de contenido" descr="aprendizajeBASI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0262" y="1514092"/>
            <a:ext cx="6750640" cy="5091659"/>
          </a:xfrm>
        </p:spPr>
      </p:pic>
      <p:pic>
        <p:nvPicPr>
          <p:cNvPr id="5" name="4 Imagen" descr="26862ca7e4c520d34039f8c350bbad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21" y="1435483"/>
            <a:ext cx="6348905" cy="5121900"/>
          </a:xfrm>
          <a:prstGeom prst="rect">
            <a:avLst/>
          </a:prstGeom>
        </p:spPr>
      </p:pic>
      <p:pic>
        <p:nvPicPr>
          <p:cNvPr id="6" name="5 Imagen" descr="CJkNvy5WsAA0f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099" y="1891533"/>
            <a:ext cx="6999366" cy="4036301"/>
          </a:xfrm>
          <a:prstGeom prst="rect">
            <a:avLst/>
          </a:prstGeom>
        </p:spPr>
      </p:pic>
      <p:pic>
        <p:nvPicPr>
          <p:cNvPr id="7" name="6 Imagen" descr="00-concursos-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E:\PLC_2018\REPASAMOS2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 rot="20315875">
            <a:off x="385503" y="1982097"/>
            <a:ext cx="113520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¿Y si nosotros consiguiéramos 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diseñar algo LEGAL, MOTIVANTE,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 QUE SE RETENGA EN LA CABEZA?</a:t>
            </a:r>
          </a:p>
        </p:txBody>
      </p:sp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E:\PLC_2018\REPASAMOS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84" y="634192"/>
            <a:ext cx="8193843" cy="3782824"/>
          </a:xfrm>
          <a:prstGeom prst="rect">
            <a:avLst/>
          </a:prstGeom>
          <a:noFill/>
        </p:spPr>
      </p:pic>
      <p:pic>
        <p:nvPicPr>
          <p:cNvPr id="2051" name="Picture 3" descr="E:\PLC_2018\a406c2513c8b2b9aafa70d1415ce6180--black-pants-qu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80" y="397009"/>
            <a:ext cx="4981276" cy="57948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344" y="1569508"/>
            <a:ext cx="5114420" cy="4534213"/>
          </a:xfr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55337"/>
            <a:ext cx="8596668" cy="1320800"/>
          </a:xfrm>
        </p:spPr>
        <p:txBody>
          <a:bodyPr/>
          <a:lstStyle/>
          <a:p>
            <a:r>
              <a:rPr lang="es-ES_tradnl" dirty="0" smtClean="0"/>
              <a:t>¿Qué hacemos en este centro?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82843"/>
            <a:ext cx="8596668" cy="4958520"/>
          </a:xfrm>
        </p:spPr>
        <p:txBody>
          <a:bodyPr/>
          <a:lstStyle/>
          <a:p>
            <a:r>
              <a:rPr lang="es-ES_tradnl" dirty="0" smtClean="0"/>
              <a:t>Práctica por grupos (matriz radial)</a:t>
            </a:r>
          </a:p>
          <a:p>
            <a:r>
              <a:rPr lang="es-ES_tradnl" dirty="0" smtClean="0"/>
              <a:t>Explicación de cada </a:t>
            </a:r>
            <a:r>
              <a:rPr lang="es-ES_tradnl" dirty="0" err="1" smtClean="0"/>
              <a:t>item</a:t>
            </a:r>
            <a:endParaRPr lang="es-ES_tradnl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225846" y="5943156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/>
            <a:r>
              <a:rPr lang="es-ES_tradnl" dirty="0">
                <a:hlinkClick r:id="rId2" action="ppaction://hlinkfile"/>
              </a:rPr>
              <a:t>Aclaración CIL</a:t>
            </a:r>
            <a:endParaRPr lang="es-ES_tradnl" dirty="0"/>
          </a:p>
        </p:txBody>
      </p:sp>
      <p:pic>
        <p:nvPicPr>
          <p:cNvPr id="6" name="5 Imagen" descr="autoevaluacin-rpida-del-proyecto-lingstico-de-centro-7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90" y="1756190"/>
            <a:ext cx="5707118" cy="4284811"/>
          </a:xfrm>
          <a:prstGeom prst="rect">
            <a:avLst/>
          </a:prstGeom>
        </p:spPr>
      </p:pic>
      <p:pic>
        <p:nvPicPr>
          <p:cNvPr id="7" name="6 Imagen" descr="00-concursos-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E:\PLC_2018\REPASAMOS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1456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4463" y="394138"/>
          <a:ext cx="9766640" cy="6162468"/>
        </p:xfrm>
        <a:graphic>
          <a:graphicData uri="http://schemas.openxmlformats.org/presentationml/2006/ole">
            <p:oleObj spid="_x0000_s4098" name="Presentación" r:id="rId4" imgW="4570530" imgH="3427618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86165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684" y="200526"/>
            <a:ext cx="8596668" cy="1320800"/>
          </a:xfrm>
        </p:spPr>
        <p:txBody>
          <a:bodyPr/>
          <a:lstStyle/>
          <a:p>
            <a:r>
              <a:rPr lang="es-ES_tradnl" dirty="0" smtClean="0"/>
              <a:t>¿Qué queremos hacer?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27" y="860926"/>
            <a:ext cx="7045381" cy="5284036"/>
          </a:xfrm>
        </p:spPr>
      </p:pic>
      <p:sp>
        <p:nvSpPr>
          <p:cNvPr id="3" name="Forma libre 2"/>
          <p:cNvSpPr/>
          <p:nvPr/>
        </p:nvSpPr>
        <p:spPr>
          <a:xfrm>
            <a:off x="3717758" y="5498432"/>
            <a:ext cx="915613" cy="240782"/>
          </a:xfrm>
          <a:custGeom>
            <a:avLst/>
            <a:gdLst>
              <a:gd name="connsiteX0" fmla="*/ 0 w 915613"/>
              <a:gd name="connsiteY0" fmla="*/ 0 h 240782"/>
              <a:gd name="connsiteX1" fmla="*/ 589547 w 915613"/>
              <a:gd name="connsiteY1" fmla="*/ 240631 h 240782"/>
              <a:gd name="connsiteX2" fmla="*/ 890337 w 915613"/>
              <a:gd name="connsiteY2" fmla="*/ 36094 h 240782"/>
              <a:gd name="connsiteX3" fmla="*/ 878305 w 915613"/>
              <a:gd name="connsiteY3" fmla="*/ 24063 h 24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13" h="240782">
                <a:moveTo>
                  <a:pt x="0" y="0"/>
                </a:moveTo>
                <a:cubicBezTo>
                  <a:pt x="220579" y="117307"/>
                  <a:pt x="441158" y="234615"/>
                  <a:pt x="589547" y="240631"/>
                </a:cubicBezTo>
                <a:cubicBezTo>
                  <a:pt x="737937" y="246647"/>
                  <a:pt x="842211" y="72189"/>
                  <a:pt x="890337" y="36094"/>
                </a:cubicBezTo>
                <a:cubicBezTo>
                  <a:pt x="938463" y="-1"/>
                  <a:pt x="908384" y="12031"/>
                  <a:pt x="878305" y="240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/>
          <p:cNvSpPr/>
          <p:nvPr/>
        </p:nvSpPr>
        <p:spPr>
          <a:xfrm>
            <a:off x="5558589" y="5498432"/>
            <a:ext cx="902369" cy="264789"/>
          </a:xfrm>
          <a:custGeom>
            <a:avLst/>
            <a:gdLst>
              <a:gd name="connsiteX0" fmla="*/ 0 w 902369"/>
              <a:gd name="connsiteY0" fmla="*/ 0 h 264789"/>
              <a:gd name="connsiteX1" fmla="*/ 637674 w 902369"/>
              <a:gd name="connsiteY1" fmla="*/ 264694 h 264789"/>
              <a:gd name="connsiteX2" fmla="*/ 902369 w 902369"/>
              <a:gd name="connsiteY2" fmla="*/ 24063 h 26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369" h="264789">
                <a:moveTo>
                  <a:pt x="0" y="0"/>
                </a:moveTo>
                <a:cubicBezTo>
                  <a:pt x="243639" y="130342"/>
                  <a:pt x="487279" y="260684"/>
                  <a:pt x="637674" y="264694"/>
                </a:cubicBezTo>
                <a:cubicBezTo>
                  <a:pt x="788069" y="268704"/>
                  <a:pt x="845219" y="146383"/>
                  <a:pt x="902369" y="240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36665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72161" y="520262"/>
          <a:ext cx="8061481" cy="6045411"/>
        </p:xfrm>
        <a:graphic>
          <a:graphicData uri="http://schemas.openxmlformats.org/presentationml/2006/ole">
            <p:oleObj spid="_x0000_s5122" name="Presentación" r:id="rId3" imgW="4570530" imgH="3427618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86165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637675"/>
            <a:ext cx="8596668" cy="5403688"/>
          </a:xfrm>
        </p:spPr>
        <p:txBody>
          <a:bodyPr/>
          <a:lstStyle/>
          <a:p>
            <a:r>
              <a:rPr lang="es-ES_tradnl" sz="3200" dirty="0" smtClean="0"/>
              <a:t>SI NO HAY VISIÓN---------</a:t>
            </a:r>
            <a:r>
              <a:rPr lang="es-ES_tradnl" sz="3200" dirty="0" smtClean="0">
                <a:solidFill>
                  <a:srgbClr val="FF0000"/>
                </a:solidFill>
              </a:rPr>
              <a:t>CONFUSIÓN</a:t>
            </a:r>
          </a:p>
          <a:p>
            <a:r>
              <a:rPr lang="es-ES_tradnl" sz="3200" dirty="0"/>
              <a:t>SI NO HAY </a:t>
            </a:r>
            <a:r>
              <a:rPr lang="es-ES_tradnl" sz="3200" dirty="0" smtClean="0"/>
              <a:t>VALORES-</a:t>
            </a:r>
            <a:r>
              <a:rPr lang="es-ES_tradnl" sz="3200" dirty="0"/>
              <a:t>--------</a:t>
            </a:r>
            <a:r>
              <a:rPr lang="es-ES_tradnl" sz="3200" dirty="0" smtClean="0">
                <a:solidFill>
                  <a:srgbClr val="FF0000"/>
                </a:solidFill>
              </a:rPr>
              <a:t>CORRUPCIÓN</a:t>
            </a:r>
            <a:endParaRPr lang="es-ES_tradnl" sz="3200" dirty="0"/>
          </a:p>
          <a:p>
            <a:r>
              <a:rPr lang="es-ES_tradnl" sz="3200" dirty="0"/>
              <a:t>SI NO HAY </a:t>
            </a:r>
            <a:r>
              <a:rPr lang="es-ES_tradnl" sz="3200" dirty="0" smtClean="0"/>
              <a:t>ESTRATEGIA---------</a:t>
            </a:r>
            <a:r>
              <a:rPr lang="es-ES_tradnl" sz="3200" dirty="0" smtClean="0">
                <a:solidFill>
                  <a:srgbClr val="FF0000"/>
                </a:solidFill>
              </a:rPr>
              <a:t>DISPERSIÓN</a:t>
            </a:r>
            <a:endParaRPr lang="es-ES_tradnl" sz="3200" dirty="0"/>
          </a:p>
          <a:p>
            <a:r>
              <a:rPr lang="es-ES_tradnl" sz="3200" dirty="0"/>
              <a:t>SI NO HAY </a:t>
            </a:r>
            <a:r>
              <a:rPr lang="es-ES_tradnl" sz="3200" dirty="0" smtClean="0"/>
              <a:t>RECURSOS---------</a:t>
            </a:r>
            <a:r>
              <a:rPr lang="es-ES_tradnl" sz="3200" dirty="0" smtClean="0">
                <a:solidFill>
                  <a:srgbClr val="FF0000"/>
                </a:solidFill>
              </a:rPr>
              <a:t>FRUSTRACIÓN</a:t>
            </a:r>
            <a:endParaRPr lang="es-ES" sz="3200" dirty="0"/>
          </a:p>
          <a:p>
            <a:r>
              <a:rPr lang="es-ES_tradnl" sz="3200" dirty="0"/>
              <a:t>SI NO HAY </a:t>
            </a:r>
            <a:r>
              <a:rPr lang="es-ES_tradnl" sz="3200" dirty="0" smtClean="0"/>
              <a:t>CAPACIDAD---------</a:t>
            </a:r>
            <a:r>
              <a:rPr lang="es-ES_tradnl" sz="3200" dirty="0" smtClean="0">
                <a:solidFill>
                  <a:srgbClr val="FF0000"/>
                </a:solidFill>
              </a:rPr>
              <a:t>FATIGA</a:t>
            </a:r>
            <a:endParaRPr lang="es-ES" sz="3200" dirty="0"/>
          </a:p>
          <a:p>
            <a:r>
              <a:rPr lang="es-ES_tradnl" sz="3200" dirty="0"/>
              <a:t>SI NO HAY </a:t>
            </a:r>
            <a:r>
              <a:rPr lang="es-ES_tradnl" sz="3200" dirty="0" smtClean="0"/>
              <a:t>MOTIVACIÓN---------</a:t>
            </a:r>
            <a:r>
              <a:rPr lang="es-ES_tradnl" sz="3200" dirty="0" smtClean="0">
                <a:solidFill>
                  <a:srgbClr val="FF0000"/>
                </a:solidFill>
              </a:rPr>
              <a:t>LENTITUD</a:t>
            </a:r>
            <a:endParaRPr lang="es-ES" sz="3200" dirty="0"/>
          </a:p>
          <a:p>
            <a:r>
              <a:rPr lang="es-ES_tradnl" sz="3200" dirty="0"/>
              <a:t>SI NO HAY </a:t>
            </a:r>
            <a:r>
              <a:rPr lang="es-ES_tradnl" sz="3200" dirty="0" smtClean="0"/>
              <a:t>FEEDBACK---------</a:t>
            </a:r>
            <a:r>
              <a:rPr lang="es-ES_tradnl" sz="3200" dirty="0" smtClean="0">
                <a:solidFill>
                  <a:srgbClr val="FF0000"/>
                </a:solidFill>
              </a:rPr>
              <a:t>DUDAS</a:t>
            </a:r>
            <a:endParaRPr lang="es-ES" sz="3200" dirty="0"/>
          </a:p>
          <a:p>
            <a:endParaRPr lang="es-ES" dirty="0"/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7534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casa\Desktop\Que_queremos_con_nuestros_alumnos\condicionesdetrabaj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5653" y="1040526"/>
            <a:ext cx="8759593" cy="4828080"/>
          </a:xfrm>
          <a:prstGeom prst="rect">
            <a:avLst/>
          </a:prstGeom>
          <a:noFill/>
        </p:spPr>
      </p:pic>
      <p:pic>
        <p:nvPicPr>
          <p:cNvPr id="4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6552" y="297873"/>
            <a:ext cx="8596668" cy="1320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b="1" u="sng" dirty="0" smtClean="0"/>
              <a:t>…MIGUEL CALVILLO…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     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		 Concepto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      Importancia,  géneros, secuencia  (hasta 5’)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descarga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90" y="2092037"/>
            <a:ext cx="829107" cy="829107"/>
          </a:xfrm>
          <a:prstGeom prst="rect">
            <a:avLst/>
          </a:prstGeom>
        </p:spPr>
      </p:pic>
      <p:pic>
        <p:nvPicPr>
          <p:cNvPr id="6" name="5 Imagen" descr="descarga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3" y="3117273"/>
            <a:ext cx="829107" cy="829107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 descr="E:\PLC_2018\REPASAMOS2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77334" y="768927"/>
            <a:ext cx="10274684" cy="6089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sz="2000" dirty="0" smtClean="0"/>
              <a:t>Proyecto COMUNICATIVO de centro</a:t>
            </a:r>
          </a:p>
          <a:p>
            <a:r>
              <a:rPr lang="es-ES" sz="2000" dirty="0" smtClean="0"/>
              <a:t>La lengua es el mayor acceso a emociones, pensamiento y aprendizaje (Lenguaje interno como control de actitud, la importancia de poner nombre a las cosas, preparación para la vida futura, SOCIALIZACIÓN)</a:t>
            </a:r>
          </a:p>
          <a:p>
            <a:r>
              <a:rPr lang="es-ES" sz="2000" dirty="0" smtClean="0"/>
              <a:t>Estudios de déficit de comunicación en España y Andalucía sugieren su MEJORA</a:t>
            </a:r>
          </a:p>
          <a:p>
            <a:r>
              <a:rPr lang="es-ES" sz="2000" dirty="0" smtClean="0"/>
              <a:t>La lengua al servicio de todo lo demás </a:t>
            </a:r>
          </a:p>
          <a:p>
            <a:r>
              <a:rPr lang="es-ES" sz="2000" dirty="0" smtClean="0"/>
              <a:t>No hace falta mucha burocracia (un PLC puede ser 1 o 2 folios). FILOSOFÍA DE LA ACCIÓN. Sí herramientas (</a:t>
            </a:r>
            <a:r>
              <a:rPr lang="es-ES" sz="2000" dirty="0" smtClean="0">
                <a:hlinkClick r:id="rId2" action="ppaction://hlinkfile"/>
              </a:rPr>
              <a:t>buen</a:t>
            </a:r>
            <a:r>
              <a:rPr lang="es-ES" sz="2000" dirty="0" smtClean="0"/>
              <a:t> y </a:t>
            </a:r>
            <a:r>
              <a:rPr lang="es-ES" sz="2000" dirty="0" smtClean="0">
                <a:hlinkClick r:id="rId3" action="ppaction://hlinkfile"/>
              </a:rPr>
              <a:t>mal</a:t>
            </a:r>
            <a:r>
              <a:rPr lang="es-ES" sz="2000" dirty="0" smtClean="0"/>
              <a:t> ejemplo)</a:t>
            </a:r>
          </a:p>
          <a:p>
            <a:r>
              <a:rPr lang="es-ES" sz="2000" dirty="0" smtClean="0"/>
              <a:t>1 o 2 herramientas </a:t>
            </a:r>
            <a:r>
              <a:rPr lang="es-ES" sz="2000" dirty="0" smtClean="0">
                <a:solidFill>
                  <a:srgbClr val="FF0000"/>
                </a:solidFill>
              </a:rPr>
              <a:t>generalizadas</a:t>
            </a:r>
            <a:r>
              <a:rPr lang="es-ES" sz="2000" dirty="0" smtClean="0"/>
              <a:t> y nunca se abandonan. Sí que pueden y deben crecer.</a:t>
            </a:r>
          </a:p>
          <a:p>
            <a:r>
              <a:rPr lang="es-ES" sz="2000" dirty="0" smtClean="0"/>
              <a:t>La selección de géneros es particular de cada centro</a:t>
            </a:r>
          </a:p>
          <a:p>
            <a:r>
              <a:rPr lang="es-ES" sz="2000" dirty="0" smtClean="0"/>
              <a:t>La secuenciación puede ser en PROFUNDIDAD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¿QUÉ HABÉIS HECHO HASTA AHORA?</a:t>
            </a:r>
            <a:endParaRPr lang="es-E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371" y="1600201"/>
            <a:ext cx="11425269" cy="4525963"/>
          </a:xfrm>
        </p:spPr>
        <p:txBody>
          <a:bodyPr>
            <a:normAutofit/>
          </a:bodyPr>
          <a:lstStyle/>
          <a:p>
            <a:r>
              <a:rPr lang="es-ES_tradnl" sz="2800" b="1" u="sng" dirty="0" smtClean="0"/>
              <a:t>PELIGRO:</a:t>
            </a:r>
            <a:r>
              <a:rPr lang="es-ES_tradnl" sz="2800" b="1" dirty="0" smtClean="0"/>
              <a:t>    </a:t>
            </a:r>
            <a:r>
              <a:rPr lang="es-ES_tradnl" sz="3600" b="1" dirty="0" smtClean="0"/>
              <a:t>DIDACTISMO FORMAL </a:t>
            </a:r>
          </a:p>
          <a:p>
            <a:pPr marL="0" indent="0">
              <a:buNone/>
            </a:pPr>
            <a:r>
              <a:rPr lang="es-ES_tradnl" sz="2800" b="1" dirty="0" smtClean="0"/>
              <a:t>(</a:t>
            </a:r>
            <a:r>
              <a:rPr lang="es-ES_tradnl" sz="2800" b="1" dirty="0" err="1" smtClean="0"/>
              <a:t>Dimitrinka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Nikleva</a:t>
            </a:r>
            <a:r>
              <a:rPr lang="es-ES_tradnl" sz="2800" b="1" dirty="0" smtClean="0"/>
              <a:t>)</a:t>
            </a:r>
          </a:p>
          <a:p>
            <a:endParaRPr lang="es-ES_tradnl" sz="2800" b="1" u="sng" dirty="0"/>
          </a:p>
          <a:p>
            <a:pPr marL="0" indent="0" algn="ctr">
              <a:buNone/>
            </a:pPr>
            <a:r>
              <a:rPr lang="es-ES_tradnl" sz="2400" dirty="0" smtClean="0"/>
              <a:t>Docentes que se proponen objetivos puramente lingüísticos, olvidando que EL LENGUAJE ES LA FORMA PARA COMUNICAR, el contenido son sentimientos, ideas, fantasías, etc.</a:t>
            </a:r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r>
              <a:rPr lang="es-ES_tradnl" sz="2400" dirty="0" smtClean="0"/>
              <a:t>Se alcanzaran formas correctas pero TOTALMENTE VACÍAS.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735908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0201"/>
            <a:ext cx="8596668" cy="1320800"/>
          </a:xfrm>
        </p:spPr>
        <p:txBody>
          <a:bodyPr/>
          <a:lstStyle/>
          <a:p>
            <a:r>
              <a:rPr lang="es-ES_tradnl" dirty="0" smtClean="0"/>
              <a:t>MI PRESENTACIÓN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s-ES_tradnl" dirty="0" smtClean="0"/>
              <a:t>¿Vosotros PLC OFICIAL JUNTA?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8" y="2891116"/>
            <a:ext cx="6129907" cy="3617967"/>
          </a:xfrm>
          <a:prstGeom prst="rect">
            <a:avLst/>
          </a:prstGeom>
        </p:spPr>
      </p:pic>
      <p:pic>
        <p:nvPicPr>
          <p:cNvPr id="5" name="4 Imagen" descr="33264043_350_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6" y="561108"/>
            <a:ext cx="2027093" cy="2027093"/>
          </a:xfrm>
          <a:prstGeom prst="rect">
            <a:avLst/>
          </a:prstGeom>
        </p:spPr>
      </p:pic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E:\PLC_2018\REPASAMOS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02" y="5703722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44195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717" y="520263"/>
            <a:ext cx="10972799" cy="6022428"/>
          </a:xfrm>
        </p:spPr>
        <p:txBody>
          <a:bodyPr>
            <a:normAutofit/>
          </a:bodyPr>
          <a:lstStyle/>
          <a:p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CALVILLO:</a:t>
            </a:r>
          </a:p>
          <a:p>
            <a:pPr>
              <a:buNone/>
            </a:pP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INTERRELACIÓN ENTRE DESTREZAS</a:t>
            </a:r>
            <a:endParaRPr lang="es-E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PLC_2018\IESTOMASHORMIGO_SEGUNDA\lenguaj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6212" y="2925763"/>
            <a:ext cx="5486400" cy="3228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94810" y="909935"/>
            <a:ext cx="10891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DESDE YA CAMBIAMOS NUESTRA IDEA:</a:t>
            </a:r>
            <a:endParaRPr lang="es-E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10993" y="2142990"/>
            <a:ext cx="79772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s-ES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utumn" pitchFamily="2" charset="0"/>
              </a:rPr>
              <a:t>PROYECTO</a:t>
            </a:r>
          </a:p>
          <a:p>
            <a:pPr algn="just"/>
            <a:r>
              <a:rPr lang="es-E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utumn" pitchFamily="2" charset="0"/>
              </a:rPr>
              <a:t>         COMUNICATIVO</a:t>
            </a:r>
          </a:p>
          <a:p>
            <a:pPr algn="just"/>
            <a:r>
              <a:rPr lang="es-ES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utumn" pitchFamily="2" charset="0"/>
              </a:rPr>
              <a:t>                       DE CENTRO</a:t>
            </a:r>
            <a:endParaRPr lang="es-ES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utumn" pitchFamily="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196879" y="5589588"/>
            <a:ext cx="998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>
              <a:buNone/>
            </a:pPr>
            <a:r>
              <a:rPr lang="es-ES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utumn" pitchFamily="2" charset="0"/>
              </a:rPr>
              <a:t>Qué se aprende, legal y motivador</a:t>
            </a:r>
            <a:endParaRPr lang="es-ES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utumn" pitchFamily="2" charset="0"/>
            </a:endParaRPr>
          </a:p>
        </p:txBody>
      </p:sp>
      <p:pic>
        <p:nvPicPr>
          <p:cNvPr id="7" name="6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97527"/>
            <a:ext cx="8596668" cy="388077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901439" y="2506660"/>
            <a:ext cx="8975534" cy="188256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¿VUESTRAS TAREAS</a:t>
            </a:r>
            <a:r>
              <a:rPr kumimoji="0" lang="es-ES" sz="5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?</a:t>
            </a:r>
            <a:endParaRPr kumimoji="0" lang="es-ES" sz="5400" b="1" i="0" u="none" strike="noStrike" kern="1200" cap="none" spc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Bastante coordinados, ¿no?</a:t>
            </a:r>
            <a:endParaRPr kumimoji="0" lang="es-ES" sz="5400" b="1" i="0" u="none" strike="noStrike" kern="1200" cap="none" spc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PROYECTO MÍNIMO VIABLE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ALQUIMISTAS DE LA PALABRA</a:t>
            </a:r>
            <a:endParaRPr lang="es-E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344" y="1569508"/>
            <a:ext cx="5114420" cy="4534213"/>
          </a:xfr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 rot="20091001">
            <a:off x="-777242" y="2162279"/>
            <a:ext cx="12861661" cy="28418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file"/>
              </a:rPr>
              <a:t>¿Qué dice el DECRETO de curriculum?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file"/>
              </a:rPr>
              <a:t>¿Respecto lengua o en general?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file"/>
              </a:rPr>
              <a:t>¿Y las instrucciones de lectura?</a:t>
            </a:r>
            <a:endParaRPr lang="es-E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9678" y="231228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/>
              <a:t>1</a:t>
            </a:r>
            <a:r>
              <a:rPr lang="es-ES" dirty="0" smtClean="0"/>
              <a:t>.-NUESTRO PROYECTO</a:t>
            </a:r>
            <a:br>
              <a:rPr lang="es-ES" dirty="0" smtClean="0"/>
            </a:br>
            <a:r>
              <a:rPr lang="es-ES" dirty="0" smtClean="0"/>
              <a:t> –pequeña historia-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9903" y="1702677"/>
            <a:ext cx="9727325" cy="5155324"/>
          </a:xfrm>
        </p:spPr>
        <p:txBody>
          <a:bodyPr>
            <a:normAutofit/>
          </a:bodyPr>
          <a:lstStyle/>
          <a:p>
            <a:r>
              <a:rPr lang="es-ES" sz="2800" u="sng" dirty="0" smtClean="0"/>
              <a:t>Curso oficial PLC</a:t>
            </a:r>
            <a:r>
              <a:rPr lang="es-ES" sz="2800" dirty="0" smtClean="0"/>
              <a:t>: muy denso. Prototipos acumulativos. </a:t>
            </a:r>
            <a:r>
              <a:rPr lang="es-ES" sz="2800" dirty="0" smtClean="0">
                <a:hlinkClick r:id="rId2" action="ppaction://hlinkfile"/>
              </a:rPr>
              <a:t>Índice</a:t>
            </a:r>
            <a:endParaRPr lang="es-ES" sz="2800" dirty="0"/>
          </a:p>
          <a:p>
            <a:endParaRPr lang="es-ES" dirty="0"/>
          </a:p>
          <a:p>
            <a:r>
              <a:rPr lang="es-ES" u="sng" dirty="0" smtClean="0"/>
              <a:t>Asesoramiento CEP</a:t>
            </a:r>
            <a:r>
              <a:rPr lang="es-ES" dirty="0"/>
              <a:t>:</a:t>
            </a:r>
            <a:endParaRPr lang="es-ES" dirty="0" smtClean="0"/>
          </a:p>
          <a:p>
            <a:pPr lvl="1"/>
            <a:r>
              <a:rPr lang="es-ES" dirty="0" smtClean="0"/>
              <a:t>Fracaso personal: 2011/12 (</a:t>
            </a:r>
            <a:r>
              <a:rPr lang="es-ES" dirty="0" smtClean="0">
                <a:hlinkClick r:id="rId3" action="ppaction://hlinkfile"/>
              </a:rPr>
              <a:t>4 destrezas</a:t>
            </a:r>
            <a:r>
              <a:rPr lang="es-ES" dirty="0" smtClean="0"/>
              <a:t>, creatividad, </a:t>
            </a:r>
            <a:r>
              <a:rPr lang="es-ES" dirty="0" smtClean="0">
                <a:hlinkClick r:id="rId4" action="ppaction://hlinkfile"/>
              </a:rPr>
              <a:t>rutas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Fracaso personal: 2012/13 (</a:t>
            </a:r>
            <a:r>
              <a:rPr lang="es-ES" dirty="0" smtClean="0">
                <a:hlinkClick r:id="rId5" action="ppaction://hlinkfile"/>
              </a:rPr>
              <a:t>15 herramientas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Miguel Calvillo y Manolo (y fundamental compañeros): Buen camino (confluencia de todo: áreas, música, 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pPr lvl="1"/>
            <a:endParaRPr lang="es-ES" dirty="0" smtClean="0"/>
          </a:p>
          <a:p>
            <a:pPr lvl="4"/>
            <a:r>
              <a:rPr lang="es-ES" dirty="0" smtClean="0">
                <a:hlinkClick r:id="rId6" action="ppaction://hlinkfile"/>
              </a:rPr>
              <a:t>Asambleas 6ºC </a:t>
            </a:r>
            <a:r>
              <a:rPr lang="es-ES" dirty="0" smtClean="0"/>
              <a:t>(precioso debate 3,37)  *</a:t>
            </a:r>
            <a:r>
              <a:rPr lang="es-ES" dirty="0" smtClean="0">
                <a:hlinkClick r:id="rId7" action="ppaction://hlinkfile"/>
              </a:rPr>
              <a:t>Mal infantil</a:t>
            </a:r>
            <a:endParaRPr lang="es-ES" dirty="0" smtClean="0"/>
          </a:p>
          <a:p>
            <a:pPr lvl="4"/>
            <a:r>
              <a:rPr lang="es-ES" dirty="0" smtClean="0"/>
              <a:t>Exposición oral </a:t>
            </a:r>
            <a:r>
              <a:rPr lang="es-ES" dirty="0" smtClean="0">
                <a:hlinkClick r:id="rId8" action="ppaction://hlinkfile"/>
              </a:rPr>
              <a:t>(matemáticas 3B)</a:t>
            </a:r>
            <a:endParaRPr lang="es-ES" dirty="0" smtClean="0"/>
          </a:p>
          <a:p>
            <a:pPr lvl="4"/>
            <a:r>
              <a:rPr lang="es-ES" dirty="0" smtClean="0"/>
              <a:t>Hermanamientos: </a:t>
            </a:r>
            <a:r>
              <a:rPr lang="es-ES" dirty="0" smtClean="0">
                <a:hlinkClick r:id="rId9" action="ppaction://hlinkfile"/>
              </a:rPr>
              <a:t>lectura mal</a:t>
            </a:r>
            <a:endParaRPr lang="es-ES" dirty="0" smtClean="0"/>
          </a:p>
          <a:p>
            <a:pPr lvl="4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39713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975" y="199697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/>
              <a:t>1</a:t>
            </a:r>
            <a:r>
              <a:rPr lang="es-ES" dirty="0" smtClean="0"/>
              <a:t>.-</a:t>
            </a:r>
            <a:r>
              <a:rPr lang="es-ES" dirty="0"/>
              <a:t>NUESTRO </a:t>
            </a:r>
            <a:r>
              <a:rPr lang="es-ES" dirty="0" smtClean="0"/>
              <a:t>PROYECTO –esquema </a:t>
            </a:r>
            <a:r>
              <a:rPr lang="es-ES" dirty="0" smtClean="0">
                <a:hlinkClick r:id="rId2" action="ppaction://hlinkfile"/>
              </a:rPr>
              <a:t>1</a:t>
            </a:r>
            <a:r>
              <a:rPr lang="es-ES" dirty="0" smtClean="0"/>
              <a:t>,</a:t>
            </a:r>
            <a:r>
              <a:rPr lang="es-ES" dirty="0" smtClean="0">
                <a:hlinkClick r:id="rId3" action="ppaction://hlinkfile"/>
              </a:rPr>
              <a:t>2</a:t>
            </a:r>
            <a:r>
              <a:rPr lang="es-ES" dirty="0" smtClean="0"/>
              <a:t>-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6841" y="1166649"/>
            <a:ext cx="9553904" cy="5281448"/>
          </a:xfrm>
        </p:spPr>
        <p:txBody>
          <a:bodyPr>
            <a:normAutofit/>
          </a:bodyPr>
          <a:lstStyle/>
          <a:p>
            <a:r>
              <a:rPr lang="es-ES" dirty="0" smtClean="0"/>
              <a:t>A) </a:t>
            </a:r>
            <a:r>
              <a:rPr lang="es-ES" b="1" i="1" u="sng" dirty="0" smtClean="0"/>
              <a:t>Hablar para comprender</a:t>
            </a:r>
            <a:r>
              <a:rPr lang="es-ES" dirty="0" smtClean="0"/>
              <a:t>: «cuando varias personas hablan sobre algo mejoran su comprensión». </a:t>
            </a:r>
            <a:r>
              <a:rPr lang="es-ES" dirty="0" smtClean="0">
                <a:hlinkClick r:id="rId4" action="ppaction://hlinkfile"/>
              </a:rPr>
              <a:t>D. Alvermann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 smtClean="0"/>
              <a:t>Asambleas (</a:t>
            </a:r>
            <a:r>
              <a:rPr lang="es-ES" dirty="0" smtClean="0">
                <a:hlinkClick r:id="rId5" action="ppaction://hlinkfile"/>
              </a:rPr>
              <a:t>Mar Romera</a:t>
            </a:r>
            <a:r>
              <a:rPr lang="es-ES" dirty="0" smtClean="0"/>
              <a:t>)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Hermanamientos: (lecturas por pareja </a:t>
            </a:r>
            <a:r>
              <a:rPr lang="es-ES" dirty="0" smtClean="0">
                <a:hlinkClick r:id="rId6" action="ppaction://hlinkfile"/>
              </a:rPr>
              <a:t>CEIP RAMÓN Y CAJAL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B) </a:t>
            </a:r>
            <a:r>
              <a:rPr lang="es-ES" b="1" i="1" u="sng" dirty="0" smtClean="0"/>
              <a:t>Exposiciones orales en público: </a:t>
            </a:r>
            <a:r>
              <a:rPr lang="es-ES" dirty="0" smtClean="0"/>
              <a:t>«Es la estrategia más sincrética pues presupone el uso de la lectura, escritura y otros medios de expresión»  </a:t>
            </a:r>
            <a:r>
              <a:rPr lang="es-ES" dirty="0" smtClean="0">
                <a:hlinkClick r:id="rId7" action="ppaction://hlinkfile"/>
              </a:rPr>
              <a:t>Esther Romero Mariscal</a:t>
            </a:r>
            <a:endParaRPr lang="es-ES" dirty="0" smtClean="0"/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algn="r">
              <a:buFont typeface="Arial" charset="0"/>
              <a:buChar char="•"/>
            </a:pPr>
            <a:r>
              <a:rPr lang="es-ES" b="1" i="1" u="sng" dirty="0" smtClean="0"/>
              <a:t>Grabaciones</a:t>
            </a:r>
            <a:r>
              <a:rPr lang="es-ES" dirty="0" smtClean="0"/>
              <a:t> (3 canales maestros en youtube </a:t>
            </a:r>
          </a:p>
          <a:p>
            <a:pPr marL="0" indent="0" algn="r">
              <a:buNone/>
            </a:pPr>
            <a:r>
              <a:rPr lang="es-ES" dirty="0" smtClean="0"/>
              <a:t>y decenas de suscripciones)</a:t>
            </a:r>
            <a:endParaRPr lang="es-ES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2350618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E:\tejar_2017_18\así_piensa_el_tejar\así_piensa_el_tejar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35" y="204951"/>
            <a:ext cx="8518143" cy="63886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D:\PLC_2016\PICASSO_CARMEN_ARÉVALO_2016\1_reflexiónPREVIA\que_pasa_en_cla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677" y="442829"/>
            <a:ext cx="8012923" cy="5668233"/>
          </a:xfrm>
          <a:prstGeom prst="rect">
            <a:avLst/>
          </a:prstGeom>
          <a:noFill/>
        </p:spPr>
      </p:pic>
      <p:pic>
        <p:nvPicPr>
          <p:cNvPr id="4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E:\tejar_2017_18\así_piensa_el_tejar\así_piensa_el_tejar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15" y="220717"/>
            <a:ext cx="8282153" cy="62116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E:\tejar_2017_18\así_piensa_el_tejar\así_piensa_el_tejar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484" y="425669"/>
            <a:ext cx="8182468" cy="6136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3" descr="E:\tejar_2017_18\así_piensa_el_tejar\así_piensa_el_tejar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637" y="346129"/>
            <a:ext cx="8156684" cy="61175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344" y="1569508"/>
            <a:ext cx="5114420" cy="4534213"/>
          </a:xfr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337" y="237641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 smtClean="0"/>
              <a:t>1A.-</a:t>
            </a:r>
            <a:r>
              <a:rPr lang="es-ES" dirty="0"/>
              <a:t>NUESTRO </a:t>
            </a:r>
            <a:r>
              <a:rPr lang="es-ES" dirty="0" smtClean="0"/>
              <a:t>PROYECTO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-objetivo interactuar-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/>
              <a:t>A) </a:t>
            </a:r>
            <a:r>
              <a:rPr lang="es-ES" sz="1800" b="1" i="1" u="sng" dirty="0"/>
              <a:t>Hablar para comprender</a:t>
            </a:r>
            <a:r>
              <a:rPr lang="es-ES" sz="1800" dirty="0"/>
              <a:t>: </a:t>
            </a:r>
            <a:r>
              <a:rPr lang="es-ES" sz="1800" dirty="0" smtClean="0"/>
              <a:t>El poder de los iguales, la capacidad de influencia de los niños entre sí no debe ser subestimada.</a:t>
            </a:r>
          </a:p>
          <a:p>
            <a:endParaRPr lang="es-ES" dirty="0"/>
          </a:p>
          <a:p>
            <a:pPr lvl="1"/>
            <a:r>
              <a:rPr lang="es-ES" u="sng" dirty="0" smtClean="0"/>
              <a:t>Asambleas</a:t>
            </a:r>
            <a:r>
              <a:rPr lang="es-ES" dirty="0" smtClean="0"/>
              <a:t>: </a:t>
            </a:r>
            <a:r>
              <a:rPr lang="es-ES" dirty="0" smtClean="0">
                <a:hlinkClick r:id="rId2" action="ppaction://hlinkfile"/>
              </a:rPr>
              <a:t>Decálogo</a:t>
            </a:r>
            <a:r>
              <a:rPr lang="es-ES" dirty="0" smtClean="0"/>
              <a:t>, </a:t>
            </a:r>
            <a:r>
              <a:rPr lang="es-ES" dirty="0" smtClean="0">
                <a:hlinkClick r:id="rId3" action="ppaction://hlinkfile"/>
              </a:rPr>
              <a:t>Normas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/>
              <a:t> </a:t>
            </a:r>
            <a:r>
              <a:rPr lang="es-ES" dirty="0" smtClean="0"/>
              <a:t>            * ¡OJO! </a:t>
            </a:r>
            <a:r>
              <a:rPr lang="es-ES" dirty="0" smtClean="0">
                <a:hlinkClick r:id="rId4" action="ppaction://hlinkfile"/>
              </a:rPr>
              <a:t>No es esto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/>
              <a:t>	 </a:t>
            </a:r>
            <a:r>
              <a:rPr lang="es-ES" dirty="0" smtClean="0"/>
              <a:t>      * TIPOS EXPRESIÓN ORAL: </a:t>
            </a:r>
            <a:r>
              <a:rPr lang="es-ES" dirty="0" smtClean="0">
                <a:hlinkClick r:id="rId5" action="ppaction://hlinkfile"/>
              </a:rPr>
              <a:t>Vocabulario</a:t>
            </a:r>
            <a:r>
              <a:rPr lang="es-ES" dirty="0" smtClean="0"/>
              <a:t>, fin de semana, especialistas, </a:t>
            </a:r>
            <a:r>
              <a:rPr lang="es-ES" dirty="0" smtClean="0">
                <a:hlinkClick r:id="rId6" action="ppaction://hlinkfile"/>
              </a:rPr>
              <a:t>la mascota viajera</a:t>
            </a:r>
            <a:r>
              <a:rPr lang="es-ES" dirty="0" smtClean="0"/>
              <a:t>, personaje histórico, qué pasaría sí, vídeo del </a:t>
            </a:r>
            <a:r>
              <a:rPr lang="es-ES" dirty="0" err="1" smtClean="0"/>
              <a:t>youtube</a:t>
            </a:r>
            <a:r>
              <a:rPr lang="es-ES" dirty="0" smtClean="0"/>
              <a:t>, música favorita, debate, novela viajera, adivinanzas, buzón, </a:t>
            </a:r>
            <a:r>
              <a:rPr lang="es-ES" dirty="0" err="1" smtClean="0"/>
              <a:t>etc</a:t>
            </a: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 algn="ctr">
              <a:buNone/>
            </a:pPr>
            <a:r>
              <a:rPr lang="es-ES" b="1" dirty="0" smtClean="0"/>
              <a:t>No es esto: </a:t>
            </a:r>
            <a:r>
              <a:rPr lang="es-ES" b="1" dirty="0" smtClean="0">
                <a:hlinkClick r:id="rId7" action="ppaction://hlinkfile"/>
              </a:rPr>
              <a:t>1A</a:t>
            </a:r>
            <a:r>
              <a:rPr lang="es-ES" b="1" dirty="0" smtClean="0"/>
              <a:t>  Sí puede ser esto: </a:t>
            </a:r>
            <a:r>
              <a:rPr lang="es-ES" b="1" dirty="0" smtClean="0">
                <a:hlinkClick r:id="rId8" action="ppaction://hlinkfile"/>
              </a:rPr>
              <a:t>2B</a:t>
            </a:r>
            <a:endParaRPr lang="es-ES" b="1" dirty="0" smtClean="0"/>
          </a:p>
          <a:p>
            <a:pPr marL="457200" lvl="1" indent="0" algn="ctr">
              <a:buNone/>
            </a:pPr>
            <a:r>
              <a:rPr lang="es-ES" b="1" dirty="0" smtClean="0"/>
              <a:t>PRACTICUM:</a:t>
            </a:r>
            <a:r>
              <a:rPr lang="es-ES" b="1" dirty="0" smtClean="0">
                <a:hlinkClick r:id="rId9" action="ppaction://hlinkfile"/>
              </a:rPr>
              <a:t> </a:t>
            </a:r>
            <a:r>
              <a:rPr lang="es-ES" b="1" dirty="0" err="1" smtClean="0">
                <a:hlinkClick r:id="rId9" action="ppaction://hlinkfile"/>
              </a:rPr>
              <a:t>Kamishibai</a:t>
            </a:r>
            <a:endParaRPr lang="es-ES" b="1" dirty="0" smtClean="0"/>
          </a:p>
          <a:p>
            <a:pPr marL="457200" lvl="1" indent="0" algn="ctr">
              <a:buNone/>
            </a:pPr>
            <a:endParaRPr lang="es-ES_tradnl" b="1" dirty="0"/>
          </a:p>
          <a:p>
            <a:pPr marL="457200" lvl="1" indent="0" algn="ctr">
              <a:buNone/>
            </a:pPr>
            <a:r>
              <a:rPr lang="es-ES_tradnl" b="1" dirty="0" smtClean="0"/>
              <a:t>Más ejemplos: </a:t>
            </a:r>
            <a:r>
              <a:rPr lang="es-ES" dirty="0">
                <a:hlinkClick r:id="rId10" action="ppaction://hlinkfile"/>
              </a:rPr>
              <a:t>Asambleas </a:t>
            </a:r>
            <a:r>
              <a:rPr lang="es-ES" dirty="0" smtClean="0">
                <a:hlinkClick r:id="rId10" action="ppaction://hlinkfile"/>
              </a:rPr>
              <a:t>6ºC </a:t>
            </a:r>
            <a:r>
              <a:rPr lang="es-ES" dirty="0" smtClean="0"/>
              <a:t>(personaje histórico 0:12, que pasaría si 2:09, novela viajera 2:45)</a:t>
            </a:r>
            <a:endParaRPr lang="es-ES" b="1" dirty="0"/>
          </a:p>
          <a:p>
            <a:pPr marL="457200" lvl="1" indent="0" algn="ctr">
              <a:buNone/>
            </a:pPr>
            <a:endParaRPr lang="es-ES" b="1" dirty="0" smtClean="0"/>
          </a:p>
          <a:p>
            <a:pPr marL="457200" lvl="1" indent="0">
              <a:buNone/>
            </a:pPr>
            <a:r>
              <a:rPr lang="es-ES" sz="2600" i="1" dirty="0" smtClean="0">
                <a:latin typeface="18thCentury" pitchFamily="2" charset="0"/>
              </a:rPr>
              <a:t>¡IMPORTANTE!: al principio difícil (normas), intentar agradable, no demasiado tiempo, las veces que queramos a la semana, en progresión de dificultad, tendiendo a desaparecer el profesor</a:t>
            </a:r>
            <a:endParaRPr lang="es-ES" sz="2600" i="1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851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76" y="846138"/>
            <a:ext cx="11499944" cy="5544616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-46776" y="861645"/>
            <a:ext cx="1010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¿¡</a:t>
            </a:r>
            <a:endParaRPr lang="es-E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36427" y="4797152"/>
            <a:ext cx="10935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!?</a:t>
            </a:r>
            <a:endParaRPr lang="es-E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840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04664"/>
            <a:ext cx="10972800" cy="6176090"/>
          </a:xfrm>
        </p:spPr>
      </p:pic>
    </p:spTree>
    <p:extLst>
      <p:ext uri="{BB962C8B-B14F-4D97-AF65-F5344CB8AC3E}">
        <p14:creationId xmlns:p14="http://schemas.microsoft.com/office/powerpoint/2010/main" xmlns="" val="641239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casa\Desktop\seneca_informe_centr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622" y="297044"/>
            <a:ext cx="9080938" cy="65609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957" y="77787"/>
            <a:ext cx="10972800" cy="1143000"/>
          </a:xfrm>
        </p:spPr>
        <p:txBody>
          <a:bodyPr/>
          <a:lstStyle/>
          <a:p>
            <a:r>
              <a:rPr lang="es-ES_tradnl" dirty="0" smtClean="0"/>
              <a:t>OS TOCA A VOSOTROS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2248" y="1040524"/>
            <a:ext cx="9821918" cy="5486399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Documentos de trabajo de PRIMARIA:</a:t>
            </a:r>
          </a:p>
          <a:p>
            <a:pPr lvl="1"/>
            <a:r>
              <a:rPr lang="es-ES_tradnl" dirty="0" smtClean="0"/>
              <a:t>Normas de ASAMBLEA</a:t>
            </a:r>
          </a:p>
          <a:p>
            <a:pPr lvl="1"/>
            <a:r>
              <a:rPr lang="es-ES_tradnl" dirty="0" smtClean="0"/>
              <a:t>Decálogo de ASAMBLEA</a:t>
            </a:r>
          </a:p>
          <a:p>
            <a:pPr lvl="1"/>
            <a:r>
              <a:rPr lang="es-ES_tradnl" dirty="0" smtClean="0"/>
              <a:t>Tipos de ASAMBLEA</a:t>
            </a:r>
          </a:p>
          <a:p>
            <a:pPr lvl="1"/>
            <a:r>
              <a:rPr lang="es-ES_tradnl" dirty="0" smtClean="0"/>
              <a:t>Planificación ASAMBLEAS</a:t>
            </a:r>
          </a:p>
          <a:p>
            <a:pPr lvl="1"/>
            <a:r>
              <a:rPr lang="es-ES_tradnl" dirty="0" smtClean="0"/>
              <a:t>Rubrica de ASAMBLEAS (ver SENECA, no tengo documento como tal)</a:t>
            </a:r>
          </a:p>
          <a:p>
            <a:pPr lvl="3"/>
            <a:endParaRPr lang="es-ES_tradnl" dirty="0"/>
          </a:p>
          <a:p>
            <a:pPr marL="1371600" lvl="3" indent="0">
              <a:buNone/>
            </a:pPr>
            <a:endParaRPr lang="es-ES_tradnl" dirty="0" smtClean="0"/>
          </a:p>
          <a:p>
            <a:r>
              <a:rPr lang="es-ES_tradnl" b="1" u="sng" dirty="0" smtClean="0"/>
              <a:t>RESULTADOS DEL ANÁLISIS:</a:t>
            </a:r>
          </a:p>
          <a:p>
            <a:pPr lvl="1"/>
            <a:r>
              <a:rPr lang="es-ES_tradnl" dirty="0" smtClean="0"/>
              <a:t>¿QUÉ PODEMOS ASUMIR EN SECUNDARIA? (¿encaja con la ley?)</a:t>
            </a:r>
          </a:p>
          <a:p>
            <a:pPr lvl="1"/>
            <a:r>
              <a:rPr lang="es-ES_tradnl" dirty="0" smtClean="0"/>
              <a:t>¿MODIFICACIONES QUE LO HARÍAN MÁS ÚTIL?</a:t>
            </a:r>
          </a:p>
          <a:p>
            <a:pPr lvl="1"/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DE MÍNIMOS DEL CLAUSTRO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30185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704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00B050"/>
                </a:solidFill>
              </a:rPr>
              <a:t>1B.-</a:t>
            </a:r>
            <a:r>
              <a:rPr lang="es-ES" b="1" u="sng" dirty="0">
                <a:solidFill>
                  <a:srgbClr val="00B050"/>
                </a:solidFill>
              </a:rPr>
              <a:t>NUESTRO </a:t>
            </a:r>
            <a:r>
              <a:rPr lang="es-ES" b="1" u="sng" dirty="0" smtClean="0">
                <a:solidFill>
                  <a:srgbClr val="00B050"/>
                </a:solidFill>
              </a:rPr>
              <a:t>PROYECTO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>
                <a:solidFill>
                  <a:srgbClr val="FF0000"/>
                </a:solidFill>
              </a:rPr>
              <a:t>-objetivo interactuar-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124744"/>
            <a:ext cx="11856640" cy="5733256"/>
          </a:xfrm>
        </p:spPr>
        <p:txBody>
          <a:bodyPr>
            <a:normAutofit/>
          </a:bodyPr>
          <a:lstStyle/>
          <a:p>
            <a:r>
              <a:rPr lang="es-ES" sz="1500" dirty="0"/>
              <a:t>A) </a:t>
            </a:r>
            <a:r>
              <a:rPr lang="es-ES" sz="1500" b="1" i="1" u="sng" dirty="0"/>
              <a:t>Hablar para comprender</a:t>
            </a:r>
            <a:r>
              <a:rPr lang="es-ES" sz="1500" dirty="0"/>
              <a:t>: El poder de los iguales, la capacidad de influencia de los niños entre sí no debe ser </a:t>
            </a:r>
            <a:r>
              <a:rPr lang="es-ES" sz="1500" dirty="0" smtClean="0"/>
              <a:t>subestimada</a:t>
            </a:r>
          </a:p>
          <a:p>
            <a:endParaRPr lang="es-ES" sz="1500" dirty="0"/>
          </a:p>
          <a:p>
            <a:pPr marL="0" lvl="1" indent="0">
              <a:buNone/>
            </a:pPr>
            <a:r>
              <a:rPr lang="es-ES" dirty="0" smtClean="0"/>
              <a:t>	- </a:t>
            </a:r>
            <a:r>
              <a:rPr lang="es-ES" sz="2400" dirty="0" smtClean="0"/>
              <a:t>Hermanamientos</a:t>
            </a:r>
            <a:r>
              <a:rPr lang="es-ES" sz="2400" dirty="0"/>
              <a:t>: (lecturas por pareja </a:t>
            </a:r>
            <a:r>
              <a:rPr lang="es-ES" sz="2400" dirty="0">
                <a:hlinkClick r:id="rId2" action="ppaction://hlinkfile"/>
              </a:rPr>
              <a:t>CEIP RAMÓN Y </a:t>
            </a:r>
            <a:r>
              <a:rPr lang="es-ES" sz="2400" dirty="0" smtClean="0">
                <a:hlinkClick r:id="rId2" action="ppaction://hlinkfile"/>
              </a:rPr>
              <a:t>CAJAL</a:t>
            </a:r>
            <a:r>
              <a:rPr lang="es-ES" sz="2400" dirty="0" smtClean="0"/>
              <a:t>)</a:t>
            </a:r>
          </a:p>
          <a:p>
            <a:pPr marL="0" lvl="1" indent="0">
              <a:buNone/>
            </a:pPr>
            <a:r>
              <a:rPr lang="es-ES" sz="2400" dirty="0" smtClean="0"/>
              <a:t>		* 1 vez por trimestre obligatorio gran grupo</a:t>
            </a:r>
          </a:p>
          <a:p>
            <a:pPr marL="0" lvl="1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    * muy vinculado a PAZ (escucha activa, </a:t>
            </a:r>
            <a:r>
              <a:rPr lang="es-ES" sz="2400" dirty="0" err="1" smtClean="0"/>
              <a:t>etc</a:t>
            </a:r>
            <a:r>
              <a:rPr lang="es-ES" sz="2400" dirty="0" smtClean="0"/>
              <a:t>)</a:t>
            </a:r>
          </a:p>
          <a:p>
            <a:pPr marL="0" lvl="1" indent="0">
              <a:buNone/>
            </a:pPr>
            <a:r>
              <a:rPr lang="es-ES" sz="2400" dirty="0" smtClean="0"/>
              <a:t>	</a:t>
            </a:r>
            <a:r>
              <a:rPr lang="es-ES" sz="2000" dirty="0" smtClean="0">
                <a:hlinkClick r:id="rId3" action="ppaction://hlinkfile"/>
              </a:rPr>
              <a:t>*</a:t>
            </a:r>
            <a:r>
              <a:rPr lang="es-ES" sz="2000" dirty="0" smtClean="0">
                <a:hlinkClick r:id="rId4" action="ppaction://hlinkfile"/>
              </a:rPr>
              <a:t>Ejemplo de MÚSICA</a:t>
            </a:r>
            <a:endParaRPr lang="es-ES" sz="2000" dirty="0" smtClean="0"/>
          </a:p>
          <a:p>
            <a:pPr marL="0" lvl="1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    </a:t>
            </a:r>
            <a:endParaRPr lang="es-ES" sz="2400" dirty="0"/>
          </a:p>
          <a:p>
            <a:pPr marL="0" lvl="1" indent="0">
              <a:buNone/>
            </a:pPr>
            <a:r>
              <a:rPr lang="es-ES" sz="2400" dirty="0" smtClean="0"/>
              <a:t>		</a:t>
            </a:r>
            <a:endParaRPr lang="es-ES" sz="2400" dirty="0"/>
          </a:p>
          <a:p>
            <a:endParaRPr lang="es-ES" sz="1500" dirty="0" smtClean="0"/>
          </a:p>
          <a:p>
            <a:endParaRPr lang="es-ES" sz="15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380560"/>
              </p:ext>
            </p:extLst>
          </p:nvPr>
        </p:nvGraphicFramePr>
        <p:xfrm>
          <a:off x="276440" y="4981903"/>
          <a:ext cx="11233248" cy="158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248"/>
              </a:tblGrid>
              <a:tr h="1589378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dirty="0" smtClean="0"/>
                        <a:t>Diferenciarlo</a:t>
                      </a:r>
                      <a:r>
                        <a:rPr lang="es-ES" baseline="0" dirty="0" smtClean="0"/>
                        <a:t> de método de trabajo (ALTRUISTAS ………. Cesar Bona), del trabajo </a:t>
                      </a:r>
                      <a:r>
                        <a:rPr lang="es-ES" baseline="0" dirty="0" err="1" smtClean="0"/>
                        <a:t>LINGüÍSTICO</a:t>
                      </a:r>
                      <a:r>
                        <a:rPr lang="es-ES" baseline="0" dirty="0" smtClean="0"/>
                        <a:t> con un texto por delante (</a:t>
                      </a:r>
                      <a:r>
                        <a:rPr lang="es-ES" baseline="0" dirty="0" smtClean="0">
                          <a:hlinkClick r:id="" action="ppaction://hlinkfile"/>
                        </a:rPr>
                        <a:t>recopilatorio GRANADA</a:t>
                      </a:r>
                      <a:r>
                        <a:rPr lang="es-ES" baseline="0" dirty="0" smtClean="0"/>
                        <a:t>, </a:t>
                      </a:r>
                      <a:r>
                        <a:rPr lang="es-ES" baseline="0" dirty="0" smtClean="0">
                          <a:hlinkClick r:id="" action="ppaction://hlinkfile"/>
                        </a:rPr>
                        <a:t>Loreto</a:t>
                      </a:r>
                      <a:r>
                        <a:rPr lang="es-ES" baseline="0" dirty="0" smtClean="0"/>
                        <a:t>, </a:t>
                      </a:r>
                      <a:r>
                        <a:rPr lang="es-ES" baseline="0" dirty="0" err="1" smtClean="0">
                          <a:hlinkClick r:id="" action="ppaction://hlinkfile"/>
                        </a:rPr>
                        <a:t>Lectogrup</a:t>
                      </a:r>
                      <a:r>
                        <a:rPr lang="es-ES" baseline="0" dirty="0" smtClean="0"/>
                        <a:t>, pruebas diagnóstico, </a:t>
                      </a:r>
                      <a:r>
                        <a:rPr lang="es-ES" baseline="0" dirty="0" err="1" smtClean="0"/>
                        <a:t>etc</a:t>
                      </a:r>
                      <a:r>
                        <a:rPr lang="es-ES" baseline="0" dirty="0" smtClean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Mayor frecuencia como </a:t>
                      </a:r>
                      <a:r>
                        <a:rPr lang="es-ES" baseline="0" dirty="0" err="1" smtClean="0"/>
                        <a:t>LINGüÍSTICO</a:t>
                      </a:r>
                      <a:r>
                        <a:rPr lang="es-ES" baseline="0" dirty="0" smtClean="0"/>
                        <a:t> (Zaragoza 30’ todos los miércoles)</a:t>
                      </a:r>
                      <a:endParaRPr lang="es-ES" dirty="0"/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 rot="20517141">
            <a:off x="96430" y="1793959"/>
            <a:ext cx="11713084" cy="830997"/>
          </a:xfrm>
          <a:prstGeom prst="rect">
            <a:avLst/>
          </a:prstGeom>
          <a:solidFill>
            <a:srgbClr val="00B0F0">
              <a:alpha val="3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RECORDAR LA DEMANDA DE MIS NIÑOS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20517141">
            <a:off x="422251" y="2953091"/>
            <a:ext cx="11713084" cy="646331"/>
          </a:xfrm>
          <a:prstGeom prst="rect">
            <a:avLst/>
          </a:prstGeom>
          <a:solidFill>
            <a:srgbClr val="7030A0">
              <a:alpha val="17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RECORDAR APRENDIZAJE-SERVICIO DE JESÚS GUILLÉN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730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5 Marcador de contenido" descr="que_pasa_en_clas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90" y="270165"/>
            <a:ext cx="8585053" cy="6068290"/>
          </a:xfrm>
        </p:spPr>
      </p:pic>
      <p:pic>
        <p:nvPicPr>
          <p:cNvPr id="5" name="Picture 2" descr="E:\PLC_2018\REPASAMOS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902" y="5719488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381" y="0"/>
            <a:ext cx="10972800" cy="1143000"/>
          </a:xfrm>
        </p:spPr>
        <p:txBody>
          <a:bodyPr/>
          <a:lstStyle/>
          <a:p>
            <a:r>
              <a:rPr lang="es-ES_tradnl" b="1" u="sng" dirty="0" smtClean="0">
                <a:solidFill>
                  <a:srgbClr val="00B0F0"/>
                </a:solidFill>
              </a:rPr>
              <a:t>OS TOCA A VOSOTROS</a:t>
            </a:r>
            <a:endParaRPr lang="es-ES" b="1" u="sng" dirty="0">
              <a:solidFill>
                <a:srgbClr val="00B0F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525963"/>
          </a:xfrm>
        </p:spPr>
        <p:txBody>
          <a:bodyPr>
            <a:normAutofit/>
          </a:bodyPr>
          <a:lstStyle/>
          <a:p>
            <a:r>
              <a:rPr lang="es-ES_tradnl" dirty="0" smtClean="0"/>
              <a:t>Análisis de técnica</a:t>
            </a:r>
          </a:p>
          <a:p>
            <a:pPr lvl="2"/>
            <a:endParaRPr lang="es-ES_tradnl" dirty="0" smtClean="0"/>
          </a:p>
          <a:p>
            <a:pPr lvl="3"/>
            <a:endParaRPr lang="es-ES_tradnl" dirty="0"/>
          </a:p>
          <a:p>
            <a:pPr marL="1371600" lvl="3" indent="0">
              <a:buNone/>
            </a:pPr>
            <a:endParaRPr lang="es-ES_tradnl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10" y="1387367"/>
            <a:ext cx="9194777" cy="5172062"/>
          </a:xfrm>
          <a:prstGeom prst="rect">
            <a:avLst/>
          </a:prstGeom>
        </p:spPr>
      </p:pic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68726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372" y="0"/>
            <a:ext cx="8895630" cy="1166648"/>
          </a:xfrm>
        </p:spPr>
        <p:txBody>
          <a:bodyPr/>
          <a:lstStyle/>
          <a:p>
            <a:r>
              <a:rPr lang="es-ES_tradnl" dirty="0" smtClean="0"/>
              <a:t>OS TOCA A VOSOTROS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545" y="804041"/>
            <a:ext cx="8974457" cy="5237321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Documento de trabajo:</a:t>
            </a:r>
          </a:p>
          <a:p>
            <a:pPr lvl="1"/>
            <a:r>
              <a:rPr lang="es-ES_tradnl" dirty="0" smtClean="0"/>
              <a:t>Ruta de CORRECCIÓN lectora</a:t>
            </a:r>
          </a:p>
          <a:p>
            <a:pPr lvl="1"/>
            <a:r>
              <a:rPr lang="es-ES_tradnl" dirty="0" smtClean="0"/>
              <a:t>Información Ponente</a:t>
            </a:r>
          </a:p>
          <a:p>
            <a:pPr lvl="3"/>
            <a:endParaRPr lang="es-ES_tradnl" dirty="0" smtClean="0"/>
          </a:p>
          <a:p>
            <a:pPr marL="1371600" lvl="3" indent="0">
              <a:buNone/>
            </a:pPr>
            <a:endParaRPr lang="es-ES_tradnl" dirty="0" smtClean="0"/>
          </a:p>
          <a:p>
            <a:r>
              <a:rPr lang="es-ES_tradnl" b="1" u="sng" dirty="0" smtClean="0"/>
              <a:t>RESULTADOS:</a:t>
            </a:r>
          </a:p>
          <a:p>
            <a:pPr lvl="1"/>
            <a:r>
              <a:rPr lang="es-ES_tradnl" dirty="0" smtClean="0"/>
              <a:t>Lingüístico: ¿puede ayudar al tratamiento a la diversidad el hermanamiento puramente lingÜístico?</a:t>
            </a:r>
          </a:p>
          <a:p>
            <a:pPr lvl="1"/>
            <a:r>
              <a:rPr lang="es-ES_tradnl" dirty="0" smtClean="0"/>
              <a:t>Lingüístico: ¿se pueden establecer tertulias dialógicas programadas?</a:t>
            </a:r>
          </a:p>
          <a:p>
            <a:pPr lvl="1"/>
            <a:r>
              <a:rPr lang="es-ES_tradnl" dirty="0" smtClean="0"/>
              <a:t>No lingüístico: ¿podemos abordar HERMANAMIENTOS NO LINGÜÍSTICOS con un proyecto ap-servicio común? </a:t>
            </a:r>
          </a:p>
          <a:p>
            <a:pPr lvl="1"/>
            <a:r>
              <a:rPr lang="es-ES_tradnl" i="1" u="sng" dirty="0" smtClean="0"/>
              <a:t>AMBOS: ¿pueden programar y dar una clase?</a:t>
            </a:r>
          </a:p>
          <a:p>
            <a:pPr lvl="1">
              <a:buNone/>
            </a:pPr>
            <a:endParaRPr lang="es-ES_tradnl" dirty="0" smtClean="0"/>
          </a:p>
          <a:p>
            <a:pPr lvl="1"/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DE MÍNIMOS DEL CLAUSTRO</a:t>
            </a: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1862" y="0"/>
            <a:ext cx="8596668" cy="1320800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B050"/>
                </a:solidFill>
              </a:rPr>
              <a:t>1C.-</a:t>
            </a:r>
            <a:r>
              <a:rPr lang="es-ES" b="1" u="sng" dirty="0">
                <a:solidFill>
                  <a:srgbClr val="00B050"/>
                </a:solidFill>
              </a:rPr>
              <a:t>NUESTRO </a:t>
            </a:r>
            <a:r>
              <a:rPr lang="es-ES" b="1" u="sng" dirty="0" smtClean="0">
                <a:solidFill>
                  <a:srgbClr val="00B050"/>
                </a:solidFill>
              </a:rPr>
              <a:t>PROYECTO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>
                <a:solidFill>
                  <a:srgbClr val="FF0000"/>
                </a:solidFill>
              </a:rPr>
              <a:t>-objetivo </a:t>
            </a:r>
            <a:r>
              <a:rPr lang="es-ES" dirty="0" smtClean="0">
                <a:solidFill>
                  <a:srgbClr val="FF0000"/>
                </a:solidFill>
              </a:rPr>
              <a:t>formal-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3782"/>
            <a:ext cx="12191999" cy="5694218"/>
          </a:xfrm>
        </p:spPr>
        <p:txBody>
          <a:bodyPr>
            <a:normAutofit/>
          </a:bodyPr>
          <a:lstStyle/>
          <a:p>
            <a:r>
              <a:rPr lang="es-ES" sz="1500" dirty="0"/>
              <a:t>B) </a:t>
            </a:r>
            <a:r>
              <a:rPr lang="es-ES" sz="1500" b="1" i="1" u="sng" dirty="0"/>
              <a:t>Exposiciones orales en público: </a:t>
            </a:r>
            <a:r>
              <a:rPr lang="es-ES" sz="1500" dirty="0"/>
              <a:t>«Es la estrategia más sincrética pues presupone el uso de la lectura, escritura y otros medios de expresión</a:t>
            </a:r>
            <a:r>
              <a:rPr lang="es-ES" sz="1500" dirty="0" smtClean="0"/>
              <a:t>»</a:t>
            </a:r>
          </a:p>
          <a:p>
            <a:pPr lvl="2"/>
            <a:endParaRPr lang="es-ES" sz="700" dirty="0" smtClean="0"/>
          </a:p>
          <a:p>
            <a:pPr marL="914400" lvl="2" indent="0" algn="ctr">
              <a:buNone/>
            </a:pPr>
            <a:r>
              <a:rPr lang="es-ES" sz="1800" i="1" dirty="0" smtClean="0"/>
              <a:t>¡OJO! Se trata de exposiciones formales con un trabajo previo mucho más intenso. La relación con LENGUAJE ESCRITO es muy necesaria.</a:t>
            </a:r>
            <a:endParaRPr lang="es-ES" sz="1800" i="1" dirty="0"/>
          </a:p>
          <a:p>
            <a:pPr lvl="2"/>
            <a:r>
              <a:rPr lang="es-ES" sz="2000" dirty="0" smtClean="0">
                <a:hlinkClick r:id="rId2" action="ppaction://hlinkfile"/>
              </a:rPr>
              <a:t>NORMAS</a:t>
            </a:r>
            <a:endParaRPr lang="es-ES" sz="2000" dirty="0"/>
          </a:p>
          <a:p>
            <a:pPr marL="914400" lvl="2" indent="0">
              <a:buNone/>
            </a:pPr>
            <a:r>
              <a:rPr lang="es-ES" sz="2000" dirty="0" smtClean="0"/>
              <a:t>* Vigilamos siempre la COHERENCIA-CORRECCIÓN-ADECUACIÓN: </a:t>
            </a:r>
            <a:r>
              <a:rPr lang="es-ES" sz="2000" dirty="0" smtClean="0">
                <a:hlinkClick r:id="rId3" action="ppaction://hlinkfile"/>
              </a:rPr>
              <a:t>expresión oral</a:t>
            </a:r>
            <a:endParaRPr lang="es-ES" sz="2000" dirty="0"/>
          </a:p>
          <a:p>
            <a:pPr marL="914400" lvl="2" indent="0">
              <a:buNone/>
            </a:pPr>
            <a:endParaRPr lang="es-ES" sz="2000" dirty="0" smtClean="0"/>
          </a:p>
          <a:p>
            <a:pPr marL="914400" lvl="2" indent="0" algn="ctr">
              <a:buNone/>
            </a:pPr>
            <a:r>
              <a:rPr lang="es-ES" sz="2000" i="1" u="sng" dirty="0" smtClean="0"/>
              <a:t>AL IGUAL QUE EN LA ASAMBLEA: </a:t>
            </a:r>
            <a:r>
              <a:rPr lang="es-ES" sz="2000" i="1" u="sng" dirty="0">
                <a:latin typeface="18thCentury" pitchFamily="2" charset="0"/>
              </a:rPr>
              <a:t>¡IMPORTANTE!: al principio difícil (normas</a:t>
            </a:r>
            <a:r>
              <a:rPr lang="es-ES" sz="2000" i="1" u="sng" dirty="0" smtClean="0">
                <a:latin typeface="18thCentury" pitchFamily="2" charset="0"/>
              </a:rPr>
              <a:t>), </a:t>
            </a:r>
            <a:r>
              <a:rPr lang="es-ES" sz="2000" i="1" u="sng" dirty="0">
                <a:latin typeface="18thCentury" pitchFamily="2" charset="0"/>
              </a:rPr>
              <a:t>no demasiado tiempo, </a:t>
            </a:r>
            <a:r>
              <a:rPr lang="es-ES" sz="2000" i="1" u="sng" dirty="0" smtClean="0">
                <a:latin typeface="18thCentury" pitchFamily="2" charset="0"/>
              </a:rPr>
              <a:t> </a:t>
            </a:r>
            <a:r>
              <a:rPr lang="es-ES" sz="2000" i="1" u="sng" dirty="0">
                <a:latin typeface="18thCentury" pitchFamily="2" charset="0"/>
              </a:rPr>
              <a:t>queramos a la semana, en progresión de dificultad, tendiendo a desaparecer el </a:t>
            </a:r>
            <a:r>
              <a:rPr lang="es-ES" sz="2000" i="1" u="sng" dirty="0" smtClean="0">
                <a:latin typeface="18thCentury" pitchFamily="2" charset="0"/>
              </a:rPr>
              <a:t>profesor</a:t>
            </a:r>
            <a:endParaRPr lang="es-ES" sz="2000" i="1" u="sng" dirty="0">
              <a:latin typeface="18thCentury" pitchFamily="2" charset="0"/>
            </a:endParaRPr>
          </a:p>
          <a:p>
            <a:pPr marL="914400" lvl="2" indent="0">
              <a:buNone/>
            </a:pPr>
            <a:r>
              <a:rPr lang="es-ES" sz="2000" b="1" dirty="0" smtClean="0">
                <a:latin typeface="18thCentury" pitchFamily="2" charset="0"/>
              </a:rPr>
              <a:t>IDEAL TAMBIÉN PARA INFANTIL: </a:t>
            </a:r>
            <a:r>
              <a:rPr lang="es-ES" sz="2000" dirty="0" smtClean="0">
                <a:latin typeface="18thCentury" pitchFamily="2" charset="0"/>
              </a:rPr>
              <a:t> </a:t>
            </a:r>
            <a:r>
              <a:rPr lang="es-ES" sz="2000" dirty="0" smtClean="0">
                <a:latin typeface="18thCentury" pitchFamily="2" charset="0"/>
                <a:hlinkClick r:id="rId4" action="ppaction://hlinkfile"/>
              </a:rPr>
              <a:t>3 años abuelas</a:t>
            </a:r>
            <a:r>
              <a:rPr lang="es-ES" sz="2000" dirty="0" smtClean="0">
                <a:latin typeface="18thCentury" pitchFamily="2" charset="0"/>
              </a:rPr>
              <a:t>, </a:t>
            </a:r>
            <a:r>
              <a:rPr lang="es-ES" sz="2000" dirty="0" smtClean="0">
                <a:latin typeface="18thCentury" pitchFamily="2" charset="0"/>
                <a:hlinkClick r:id="rId5" action="ppaction://hlinkfile"/>
              </a:rPr>
              <a:t>4 años pictogramas</a:t>
            </a:r>
            <a:r>
              <a:rPr lang="es-ES" sz="2000" dirty="0" smtClean="0">
                <a:latin typeface="18thCentury" pitchFamily="2" charset="0"/>
              </a:rPr>
              <a:t>, </a:t>
            </a:r>
            <a:r>
              <a:rPr lang="es-ES" sz="2000" dirty="0" smtClean="0">
                <a:latin typeface="18thCentury" pitchFamily="2" charset="0"/>
                <a:hlinkClick r:id="rId6" action="ppaction://hlinkfile"/>
              </a:rPr>
              <a:t>5 años esquinitas</a:t>
            </a:r>
            <a:endParaRPr lang="es-ES" sz="2000" dirty="0" smtClean="0">
              <a:latin typeface="18thCentury" pitchFamily="2" charset="0"/>
            </a:endParaRPr>
          </a:p>
          <a:p>
            <a:pPr marL="914400" lvl="2" indent="0">
              <a:buNone/>
            </a:pPr>
            <a:r>
              <a:rPr lang="es-ES" sz="2000" b="1" dirty="0" smtClean="0">
                <a:latin typeface="18thCentury" pitchFamily="2" charset="0"/>
              </a:rPr>
              <a:t>IDEAL PARA ATAL: </a:t>
            </a:r>
            <a:r>
              <a:rPr lang="es-ES" sz="2000" dirty="0" smtClean="0">
                <a:latin typeface="18thCentury" pitchFamily="2" charset="0"/>
                <a:hlinkClick r:id="rId7" action="ppaction://hlinkfile"/>
              </a:rPr>
              <a:t>Isadonna Holanda</a:t>
            </a:r>
            <a:r>
              <a:rPr lang="es-ES" sz="2000" dirty="0" smtClean="0">
                <a:latin typeface="18thCentury" pitchFamily="2" charset="0"/>
                <a:hlinkClick r:id="rId8" action="ppaction://hlinkfile"/>
              </a:rPr>
              <a:t>_</a:t>
            </a:r>
            <a:endParaRPr lang="es-ES" sz="2000" b="1" dirty="0">
              <a:latin typeface="18thCentury" pitchFamily="2" charset="0"/>
            </a:endParaRPr>
          </a:p>
          <a:p>
            <a:pPr marL="914400" lvl="2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  <a:hlinkClick r:id="rId9" action="ppaction://hlinkfile"/>
              </a:rPr>
              <a:t>ALUMNOS POR EL MUNDO      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0" action="ppaction://hlinkfile"/>
              </a:rPr>
              <a:t>LÓGICA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1" action="ppaction://hlinkfile"/>
              </a:rPr>
              <a:t>CIENCIA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2" action="ppaction://hlinkfile"/>
              </a:rPr>
              <a:t>MAGIA</a:t>
            </a:r>
            <a:r>
              <a:rPr lang="es-ES" sz="2000" dirty="0">
                <a:latin typeface="Arial" pitchFamily="34" charset="0"/>
                <a:cs typeface="Arial" pitchFamily="34" charset="0"/>
                <a:hlinkClick r:id="rId13" action="ppaction://hlinkfile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914400" lvl="2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4" action="ppaction://hlinkfile"/>
              </a:rPr>
              <a:t>VISITAS VIRTUALES     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5" action="ppaction://hlinkfile"/>
              </a:rPr>
              <a:t>ANIMALES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6" action="ppaction://hlinkfile"/>
              </a:rPr>
              <a:t>MATEMÁTICAS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7" action="ppaction://hlinkfile"/>
              </a:rPr>
              <a:t>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  <a:hlinkClick r:id="rId18" action="ppaction://hlinkfile"/>
              </a:rPr>
              <a:t>DOBLAJE DIBUJOS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19" action="ppaction://hlinkfile"/>
              </a:rPr>
              <a:t>CORTOS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20" action="ppaction://hlinkfile"/>
              </a:rPr>
              <a:t>DIVERSIDAD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5280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957" y="7778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S_tradnl" sz="4900" b="1" u="sng" dirty="0" smtClean="0">
                <a:solidFill>
                  <a:srgbClr val="00B0F0"/>
                </a:solidFill>
              </a:rPr>
              <a:t>OS TOCA A VOSOTROS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67691"/>
            <a:ext cx="10640290" cy="5922818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Documento de trabajo:</a:t>
            </a:r>
          </a:p>
          <a:p>
            <a:pPr lvl="1"/>
            <a:r>
              <a:rPr lang="es-ES_tradnl" dirty="0" smtClean="0"/>
              <a:t>Distintas normas de EXPOSICIÓN</a:t>
            </a:r>
          </a:p>
          <a:p>
            <a:pPr lvl="1"/>
            <a:r>
              <a:rPr lang="es-ES_tradnl" dirty="0" smtClean="0"/>
              <a:t>Distintas RÚBRICAS</a:t>
            </a:r>
          </a:p>
          <a:p>
            <a:pPr lvl="3"/>
            <a:endParaRPr lang="es-ES_tradnl" dirty="0" smtClean="0"/>
          </a:p>
          <a:p>
            <a:pPr marL="1371600" lvl="3" indent="0">
              <a:buNone/>
            </a:pPr>
            <a:endParaRPr lang="es-ES_tradnl" dirty="0" smtClean="0"/>
          </a:p>
          <a:p>
            <a:r>
              <a:rPr lang="es-ES_tradnl" b="1" u="sng" dirty="0" smtClean="0"/>
              <a:t>RESULTADOS:</a:t>
            </a:r>
          </a:p>
          <a:p>
            <a:pPr lvl="1"/>
            <a:r>
              <a:rPr lang="es-ES_tradnl" dirty="0" smtClean="0"/>
              <a:t>¿QUÉ PODEMOS ASUMIR EN SECUNDARIA? (¿encaja con la ley?)</a:t>
            </a:r>
          </a:p>
          <a:p>
            <a:pPr lvl="1"/>
            <a:r>
              <a:rPr lang="es-ES_tradnl" dirty="0" smtClean="0"/>
              <a:t>¿MODIFICACIONES QUE LO HARÍAN MÁS ÚTIL?</a:t>
            </a:r>
          </a:p>
          <a:p>
            <a:pPr lvl="1">
              <a:buNone/>
            </a:pPr>
            <a:endParaRPr lang="es-ES_tradnl" dirty="0" smtClean="0"/>
          </a:p>
          <a:p>
            <a:pPr lvl="1"/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DE MÍNIMOS DEL CLAUSTRO</a:t>
            </a:r>
          </a:p>
          <a:p>
            <a:pPr marL="1371600" lvl="3" indent="0">
              <a:buNone/>
            </a:pPr>
            <a:endParaRPr lang="es-ES_tradnl" dirty="0" smtClean="0"/>
          </a:p>
          <a:p>
            <a:endParaRPr lang="es-ES" dirty="0"/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 rot="20517141">
            <a:off x="422251" y="2953091"/>
            <a:ext cx="11713084" cy="646331"/>
          </a:xfrm>
          <a:prstGeom prst="rect">
            <a:avLst/>
          </a:prstGeom>
          <a:solidFill>
            <a:srgbClr val="7030A0">
              <a:alpha val="17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 EXPERIENCIA EN 3º DE BUP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099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lang="es-ES" b="1" u="sng" dirty="0" smtClean="0">
                <a:solidFill>
                  <a:srgbClr val="00B050"/>
                </a:solidFill>
              </a:rPr>
              <a:t>1D.-</a:t>
            </a:r>
            <a:r>
              <a:rPr lang="es-ES" b="1" u="sng" dirty="0">
                <a:solidFill>
                  <a:srgbClr val="00B050"/>
                </a:solidFill>
              </a:rPr>
              <a:t>NUESTRO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07342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s-ES" sz="2400" b="1" i="1" u="sng" dirty="0"/>
              <a:t>Grabaciones</a:t>
            </a:r>
            <a:r>
              <a:rPr lang="es-ES" sz="2400" i="1" dirty="0"/>
              <a:t> (3 canales maestros en </a:t>
            </a:r>
            <a:r>
              <a:rPr lang="es-ES" sz="2400" i="1" dirty="0" err="1"/>
              <a:t>youtube</a:t>
            </a:r>
            <a:r>
              <a:rPr lang="es-ES" sz="2400" i="1" dirty="0"/>
              <a:t> </a:t>
            </a:r>
          </a:p>
          <a:p>
            <a:pPr marL="0" indent="0" algn="r">
              <a:buNone/>
            </a:pPr>
            <a:r>
              <a:rPr lang="es-ES" sz="2400" i="1" dirty="0"/>
              <a:t>y decenas de </a:t>
            </a:r>
            <a:r>
              <a:rPr lang="es-ES" sz="2400" i="1" dirty="0" smtClean="0"/>
              <a:t>suscripciones/miles de suscritos)</a:t>
            </a:r>
          </a:p>
          <a:p>
            <a:pPr marL="457200" indent="-457200">
              <a:buAutoNum type="alphaUcParenR"/>
            </a:pPr>
            <a:r>
              <a:rPr lang="es-ES" sz="2000" dirty="0" smtClean="0"/>
              <a:t>Partimos de blog que no funcionó bien.</a:t>
            </a:r>
          </a:p>
          <a:p>
            <a:pPr marL="514350" indent="-514350">
              <a:buAutoNum type="alphaUcParenR"/>
            </a:pPr>
            <a:r>
              <a:rPr lang="es-ES" sz="2000" dirty="0" smtClean="0"/>
              <a:t>INSTRUCCIONES YOUTUBE, códigos, listas de reproducción (curso/clase simultánea)</a:t>
            </a:r>
          </a:p>
          <a:p>
            <a:pPr marL="514350" indent="-514350">
              <a:buAutoNum type="alphaUcParenR"/>
            </a:pPr>
            <a:r>
              <a:rPr lang="es-ES" sz="2000" dirty="0" smtClean="0"/>
              <a:t>Móviles, cámaras de proyectos</a:t>
            </a:r>
          </a:p>
          <a:p>
            <a:pPr marL="514350" indent="-514350">
              <a:buAutoNum type="alphaUcParenR"/>
            </a:pPr>
            <a:r>
              <a:rPr lang="es-ES" sz="2000" dirty="0" smtClean="0"/>
              <a:t>Programas de edición: </a:t>
            </a:r>
            <a:r>
              <a:rPr lang="es-ES" sz="2000" dirty="0" err="1" smtClean="0"/>
              <a:t>magix</a:t>
            </a:r>
            <a:r>
              <a:rPr lang="es-ES" sz="2000" dirty="0" smtClean="0"/>
              <a:t>, i-</a:t>
            </a:r>
            <a:r>
              <a:rPr lang="es-ES" sz="2000" dirty="0" err="1" smtClean="0"/>
              <a:t>movie</a:t>
            </a:r>
            <a:r>
              <a:rPr lang="es-ES" sz="2000" dirty="0" smtClean="0"/>
              <a:t>, </a:t>
            </a:r>
            <a:r>
              <a:rPr lang="es-ES" sz="2000" dirty="0" err="1" smtClean="0"/>
              <a:t>widows</a:t>
            </a:r>
            <a:r>
              <a:rPr lang="es-ES" sz="2000" dirty="0" smtClean="0"/>
              <a:t> </a:t>
            </a:r>
            <a:r>
              <a:rPr lang="es-ES" sz="2000" dirty="0" err="1" smtClean="0"/>
              <a:t>movie</a:t>
            </a:r>
            <a:r>
              <a:rPr lang="es-ES" sz="2000" dirty="0" smtClean="0"/>
              <a:t> </a:t>
            </a:r>
            <a:r>
              <a:rPr lang="es-ES" sz="2000" dirty="0" err="1" smtClean="0"/>
              <a:t>maker</a:t>
            </a:r>
            <a:r>
              <a:rPr lang="es-ES" sz="2000" dirty="0" smtClean="0"/>
              <a:t>, </a:t>
            </a:r>
            <a:r>
              <a:rPr lang="es-ES" sz="2000" dirty="0" err="1" smtClean="0"/>
              <a:t>etc</a:t>
            </a:r>
            <a:r>
              <a:rPr lang="es-ES" sz="2000" dirty="0" smtClean="0"/>
              <a:t> EL PROPIO YOUTUBE</a:t>
            </a:r>
          </a:p>
          <a:p>
            <a:pPr marL="514350" indent="-514350">
              <a:buAutoNum type="alphaUcParenR"/>
            </a:pPr>
            <a:r>
              <a:rPr lang="es-ES" sz="2000" dirty="0" smtClean="0"/>
              <a:t>Vale para todo: INGLÉS, </a:t>
            </a:r>
            <a:r>
              <a:rPr lang="es-ES" sz="2000" dirty="0" smtClean="0">
                <a:hlinkClick r:id="rId2" action="ppaction://hlinkfile"/>
              </a:rPr>
              <a:t>DIVERSIDAD</a:t>
            </a:r>
            <a:r>
              <a:rPr lang="es-ES" sz="2000" dirty="0" smtClean="0"/>
              <a:t>, CREACIONES,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514350" indent="-514350">
              <a:buAutoNum type="alphaUcParenR"/>
            </a:pPr>
            <a:endParaRPr lang="es-ES" sz="2800" b="1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2191448"/>
              </p:ext>
            </p:extLst>
          </p:nvPr>
        </p:nvGraphicFramePr>
        <p:xfrm>
          <a:off x="239349" y="4581128"/>
          <a:ext cx="11617291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7291"/>
              </a:tblGrid>
              <a:tr h="2016224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dirty="0" smtClean="0"/>
                        <a:t>Trabajar</a:t>
                      </a:r>
                      <a:r>
                        <a:rPr lang="es-ES" baseline="0" dirty="0" smtClean="0"/>
                        <a:t> estilo PORTAFOLIO (establecer borradores y publicar sólo lo mejor elegido)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Cuidar lo que se llama «COMPOSTURA PÚBLICA» aunque sin falsear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/>
                          </a:solidFill>
                          <a:hlinkClick r:id="" action="ppaction://hlinkfile"/>
                        </a:rPr>
                        <a:t>Auto y </a:t>
                      </a:r>
                      <a:r>
                        <a:rPr lang="es-ES" dirty="0" err="1" smtClean="0">
                          <a:solidFill>
                            <a:schemeClr val="bg1"/>
                          </a:solidFill>
                          <a:hlinkClick r:id="" action="ppaction://hlinkfile"/>
                        </a:rPr>
                        <a:t>co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hlinkClick r:id="" action="ppaction://hlinkfile"/>
                        </a:rPr>
                        <a:t> evaluación escrita (METALENGUAJE)</a:t>
                      </a:r>
                      <a:endParaRPr lang="es-E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ES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APRENDER A COMUNICAR LA ENSEÑANZA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_tradnl" baseline="0" dirty="0" smtClean="0"/>
                        <a:t>FLIPPED CLASSROOM</a:t>
                      </a:r>
                      <a:endParaRPr lang="es-ES" dirty="0"/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51950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u="sng" dirty="0" smtClean="0">
                <a:solidFill>
                  <a:srgbClr val="00B0F0"/>
                </a:solidFill>
              </a:rPr>
              <a:t>TAREA SEGUNDA SESIÓN</a:t>
            </a:r>
            <a:endParaRPr lang="es-ES" sz="4400" b="1" u="sng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072" y="2036618"/>
            <a:ext cx="9621982" cy="4821382"/>
          </a:xfrm>
        </p:spPr>
        <p:txBody>
          <a:bodyPr>
            <a:normAutofit/>
          </a:bodyPr>
          <a:lstStyle/>
          <a:p>
            <a:pPr algn="just"/>
            <a:r>
              <a:rPr lang="es-ES" sz="4800" dirty="0" smtClean="0"/>
              <a:t>Breves preguntas sobre </a:t>
            </a:r>
            <a:r>
              <a:rPr lang="es-ES" sz="4800" dirty="0" smtClean="0"/>
              <a:t>lo TRABAJADO AQUÍ EN GRUPOS y con el MATERIAL que lo hemos trabajado.</a:t>
            </a:r>
            <a:endParaRPr lang="es-ES" sz="4800" dirty="0" smtClean="0"/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1" y="890336"/>
            <a:ext cx="6836833" cy="5127625"/>
          </a:xfrm>
          <a:prstGeom prst="rect">
            <a:avLst/>
          </a:prstGeom>
        </p:spPr>
      </p:pic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4853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67407" y="2285998"/>
            <a:ext cx="76125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¡GRACIAS!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4 Imagen" descr="00-concursos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67038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E:\PLC_2018\atención a ed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89" y="1184564"/>
            <a:ext cx="8668222" cy="47804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9600" dirty="0" smtClean="0">
                <a:hlinkClick r:id="rId2" action="ppaction://hlinkfile"/>
              </a:rPr>
              <a:t>LA ATENCIÓN</a:t>
            </a:r>
            <a:endParaRPr lang="es-ES" sz="9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DROPBOX Y CANAL DE YOUTUBE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hlinkClick r:id="rId2"/>
              </a:rPr>
              <a:t>plctomashormigo@gmail.com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Plctomashormigo2017</a:t>
            </a:r>
          </a:p>
          <a:p>
            <a:endParaRPr lang="es-ES" dirty="0" smtClean="0"/>
          </a:p>
          <a:p>
            <a:r>
              <a:rPr lang="es-ES" dirty="0" smtClean="0"/>
              <a:t>Vídeo subido de JESÚS GUILLÉN (Emocionar para aprender; Escuela con cerebro)</a:t>
            </a:r>
          </a:p>
          <a:p>
            <a:r>
              <a:rPr lang="es-ES" dirty="0" smtClean="0"/>
              <a:t>DROPBOX: pequeña tarea y presentación.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sz="2800" dirty="0" smtClean="0"/>
              <a:t>¡PRESENTACIÓN DE HOY Y PEQUEÑA NUEVA TAREA TAMBIÉN!</a:t>
            </a:r>
            <a:endParaRPr lang="es-ES" sz="2800" dirty="0"/>
          </a:p>
        </p:txBody>
      </p:sp>
      <p:pic>
        <p:nvPicPr>
          <p:cNvPr id="4" name="3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987" y="272716"/>
            <a:ext cx="8596668" cy="1320800"/>
          </a:xfrm>
        </p:spPr>
        <p:txBody>
          <a:bodyPr/>
          <a:lstStyle/>
          <a:p>
            <a:r>
              <a:rPr lang="es-ES_tradnl" dirty="0" smtClean="0"/>
              <a:t>AGAEVE nos dice… 1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874" y="1167063"/>
            <a:ext cx="7784431" cy="487496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20517141">
            <a:off x="766311" y="2494895"/>
            <a:ext cx="10532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¿No necesitamos plc verdad?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00-concursos-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6" y="285751"/>
            <a:ext cx="1073727" cy="107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PLC_2018\REPASAMOS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2902" y="5719220"/>
            <a:ext cx="1963120" cy="906307"/>
          </a:xfrm>
          <a:prstGeom prst="rect">
            <a:avLst/>
          </a:prstGeom>
          <a:noFill/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3586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1299</Words>
  <Application>Microsoft Office PowerPoint</Application>
  <PresentationFormat>Personalizado</PresentationFormat>
  <Paragraphs>213</Paragraphs>
  <Slides>57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Faceta</vt:lpstr>
      <vt:lpstr>Presentación</vt:lpstr>
      <vt:lpstr>IES TOMÁS HORMIGO</vt:lpstr>
      <vt:lpstr>Diapositiva 2</vt:lpstr>
      <vt:lpstr>MI PRESENTACIÓN</vt:lpstr>
      <vt:lpstr>Diapositiva 4</vt:lpstr>
      <vt:lpstr>Diapositiva 5</vt:lpstr>
      <vt:lpstr>Diapositiva 6</vt:lpstr>
      <vt:lpstr>Diapositiva 7</vt:lpstr>
      <vt:lpstr>DROPBOX Y CANAL DE YOUTUBE</vt:lpstr>
      <vt:lpstr>AGAEVE nos dice… 1</vt:lpstr>
      <vt:lpstr>AGAEVE nos dice… 2</vt:lpstr>
      <vt:lpstr>AGAEVE...  ¿y en secundaria? (2º ESO)</vt:lpstr>
      <vt:lpstr>AGAEVE...  ¿y en secundaria? (2º ESO)</vt:lpstr>
      <vt:lpstr>¿Y en PISA?</vt:lpstr>
      <vt:lpstr>Diapositiva 14</vt:lpstr>
      <vt:lpstr>Diapositiva 15</vt:lpstr>
      <vt:lpstr>...yo también sé que esta es mi ley...</vt:lpstr>
      <vt:lpstr>...y sé que hay VARIAS COSAS muy básicas en la PSICOLOGÍA HUMANA...</vt:lpstr>
      <vt:lpstr>...y sé que hay VARIAS COSAS muy básicas en la PSICOLOGÍA HUMANA...</vt:lpstr>
      <vt:lpstr>Diapositiva 19</vt:lpstr>
      <vt:lpstr>Diapositiva 20</vt:lpstr>
      <vt:lpstr>¿Qué hacemos en este centro?</vt:lpstr>
      <vt:lpstr>Diapositiva 22</vt:lpstr>
      <vt:lpstr>¿Qué queremos hacer?</vt:lpstr>
      <vt:lpstr>Diapositiva 24</vt:lpstr>
      <vt:lpstr>Diapositiva 25</vt:lpstr>
      <vt:lpstr>Diapositiva 26</vt:lpstr>
      <vt:lpstr>…MIGUEL CALVILLO…               Concepto            Importancia,  géneros, secuencia  (hasta 5’) </vt:lpstr>
      <vt:lpstr>Diapositiva 28</vt:lpstr>
      <vt:lpstr>¿QUÉ HABÉIS HECHO HASTA AHORA?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1.-NUESTRO PROYECTO  –pequeña historia-</vt:lpstr>
      <vt:lpstr>1.-NUESTRO PROYECTO –esquema 1,2-</vt:lpstr>
      <vt:lpstr>Diapositiva 39</vt:lpstr>
      <vt:lpstr>Diapositiva 40</vt:lpstr>
      <vt:lpstr>Diapositiva 41</vt:lpstr>
      <vt:lpstr>Diapositiva 42</vt:lpstr>
      <vt:lpstr>Diapositiva 43</vt:lpstr>
      <vt:lpstr>1A.-NUESTRO PROYECTO -objetivo interactuar-</vt:lpstr>
      <vt:lpstr>Diapositiva 45</vt:lpstr>
      <vt:lpstr>Diapositiva 46</vt:lpstr>
      <vt:lpstr>Diapositiva 47</vt:lpstr>
      <vt:lpstr>OS TOCA A VOSOTROS</vt:lpstr>
      <vt:lpstr>1B.-NUESTRO PROYECTO -objetivo interactuar-</vt:lpstr>
      <vt:lpstr>OS TOCA A VOSOTROS</vt:lpstr>
      <vt:lpstr>OS TOCA A VOSOTROS</vt:lpstr>
      <vt:lpstr>1C.-NUESTRO PROYECTO -objetivo formal-</vt:lpstr>
      <vt:lpstr>OS TOCA A VOSOTROS </vt:lpstr>
      <vt:lpstr>1D.-NUESTRO PROYECTO</vt:lpstr>
      <vt:lpstr>TAREA SEGUNDA SESIÓN</vt:lpstr>
      <vt:lpstr>Diapositiva 56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CEIP CARMEN ARÉVALO</dc:title>
  <dc:creator>José Antonio Quiles Rodríguez</dc:creator>
  <cp:lastModifiedBy>casa</cp:lastModifiedBy>
  <cp:revision>115</cp:revision>
  <dcterms:created xsi:type="dcterms:W3CDTF">2015-11-29T20:01:11Z</dcterms:created>
  <dcterms:modified xsi:type="dcterms:W3CDTF">2018-01-28T19:26:41Z</dcterms:modified>
</cp:coreProperties>
</file>