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57" r:id="rId3"/>
    <p:sldId id="258" r:id="rId4"/>
    <p:sldId id="259" r:id="rId5"/>
    <p:sldId id="260" r:id="rId6"/>
    <p:sldId id="261" r:id="rId7"/>
    <p:sldId id="263" r:id="rId8"/>
    <p:sldId id="262" r:id="rId9"/>
    <p:sldId id="264" r:id="rId10"/>
    <p:sldId id="265" r:id="rId11"/>
    <p:sldId id="266" r:id="rId12"/>
    <p:sldId id="270" r:id="rId13"/>
    <p:sldId id="267" r:id="rId14"/>
    <p:sldId id="271" r:id="rId15"/>
    <p:sldId id="268" r:id="rId16"/>
    <p:sldId id="269" r:id="rId17"/>
    <p:sldId id="272"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E64D7-DA8D-438B-BDBB-F1549967A950}" type="datetimeFigureOut">
              <a:rPr lang="es-ES" smtClean="0"/>
              <a:t>13/11/2017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1DDBF-4733-4D23-BF16-D0C5C0C3FD04}"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621DDBF-4733-4D23-BF16-D0C5C0C3FD04}"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67C32C6-2259-4117-BF38-46BA1B9D7CDB}" type="datetimeFigureOut">
              <a:rPr lang="es-ES" smtClean="0"/>
              <a:t>13/11/2017</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5BA7598-06AA-4711-9113-A8A9247F475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7C32C6-2259-4117-BF38-46BA1B9D7CDB}"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A7598-06AA-4711-9113-A8A9247F475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7C32C6-2259-4117-BF38-46BA1B9D7CDB}"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A7598-06AA-4711-9113-A8A9247F475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67C32C6-2259-4117-BF38-46BA1B9D7CDB}" type="datetimeFigureOut">
              <a:rPr lang="es-ES" smtClean="0"/>
              <a:t>13/11/2017</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15BA7598-06AA-4711-9113-A8A9247F475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67C32C6-2259-4117-BF38-46BA1B9D7CDB}" type="datetimeFigureOut">
              <a:rPr lang="es-ES" smtClean="0"/>
              <a:t>13/11/2017</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15BA7598-06AA-4711-9113-A8A9247F4756}"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67C32C6-2259-4117-BF38-46BA1B9D7CDB}" type="datetimeFigureOut">
              <a:rPr lang="es-ES" smtClean="0"/>
              <a:t>13/11/2017</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15BA7598-06AA-4711-9113-A8A9247F475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67C32C6-2259-4117-BF38-46BA1B9D7CDB}" type="datetimeFigureOut">
              <a:rPr lang="es-ES" smtClean="0"/>
              <a:t>13/11/2017</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5BA7598-06AA-4711-9113-A8A9247F475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67C32C6-2259-4117-BF38-46BA1B9D7CDB}" type="datetimeFigureOut">
              <a:rPr lang="es-ES" smtClean="0"/>
              <a:t>13/11/2017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BA7598-06AA-4711-9113-A8A9247F475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67C32C6-2259-4117-BF38-46BA1B9D7CDB}" type="datetimeFigureOut">
              <a:rPr lang="es-ES" smtClean="0"/>
              <a:t>13/11/2017</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15BA7598-06AA-4711-9113-A8A9247F475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67C32C6-2259-4117-BF38-46BA1B9D7CDB}" type="datetimeFigureOut">
              <a:rPr lang="es-ES" smtClean="0"/>
              <a:t>13/11/2017</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5BA7598-06AA-4711-9113-A8A9247F475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67C32C6-2259-4117-BF38-46BA1B9D7CDB}" type="datetimeFigureOut">
              <a:rPr lang="es-ES" smtClean="0"/>
              <a:t>13/11/2017</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5BA7598-06AA-4711-9113-A8A9247F475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67C32C6-2259-4117-BF38-46BA1B9D7CDB}" type="datetimeFigureOut">
              <a:rPr lang="es-ES" smtClean="0"/>
              <a:t>13/11/2017</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5BA7598-06AA-4711-9113-A8A9247F475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0528" y="548680"/>
            <a:ext cx="8062912" cy="1470025"/>
          </a:xfrm>
        </p:spPr>
        <p:txBody>
          <a:bodyPr>
            <a:normAutofit/>
          </a:bodyPr>
          <a:lstStyle/>
          <a:p>
            <a:pPr algn="ctr"/>
            <a:r>
              <a:rPr lang="es-ES" sz="6600" dirty="0" smtClean="0"/>
              <a:t>EN MOVIMIENTO</a:t>
            </a:r>
            <a:endParaRPr lang="es-ES" sz="6600" dirty="0"/>
          </a:p>
        </p:txBody>
      </p:sp>
      <p:sp>
        <p:nvSpPr>
          <p:cNvPr id="3" name="2 Subtítulo"/>
          <p:cNvSpPr>
            <a:spLocks noGrp="1"/>
          </p:cNvSpPr>
          <p:nvPr>
            <p:ph type="subTitle" idx="1"/>
          </p:nvPr>
        </p:nvSpPr>
        <p:spPr>
          <a:xfrm>
            <a:off x="467544" y="3429000"/>
            <a:ext cx="8062912" cy="1752600"/>
          </a:xfrm>
        </p:spPr>
        <p:txBody>
          <a:bodyPr>
            <a:normAutofit/>
          </a:bodyPr>
          <a:lstStyle/>
          <a:p>
            <a:r>
              <a:rPr lang="es-ES" dirty="0" smtClean="0"/>
              <a:t>UDI PRIMER TRIMESTRE</a:t>
            </a:r>
          </a:p>
          <a:p>
            <a:r>
              <a:rPr lang="es-ES" dirty="0" smtClean="0"/>
              <a:t>PLC – MOVILIDAD SOSTENIBLE</a:t>
            </a:r>
          </a:p>
          <a:p>
            <a:r>
              <a:rPr lang="es-ES" dirty="0" smtClean="0"/>
              <a:t>CEIP José Nogales</a:t>
            </a:r>
            <a:endParaRPr lang="es-ES" dirty="0"/>
          </a:p>
        </p:txBody>
      </p:sp>
      <p:sp>
        <p:nvSpPr>
          <p:cNvPr id="4" name="3 CuadroTexto"/>
          <p:cNvSpPr txBox="1"/>
          <p:nvPr/>
        </p:nvSpPr>
        <p:spPr>
          <a:xfrm>
            <a:off x="5004048" y="5661248"/>
            <a:ext cx="2880320" cy="369332"/>
          </a:xfrm>
          <a:prstGeom prst="rect">
            <a:avLst/>
          </a:prstGeom>
          <a:noFill/>
        </p:spPr>
        <p:txBody>
          <a:bodyPr wrap="square" rtlCol="0">
            <a:spAutoFit/>
          </a:bodyPr>
          <a:lstStyle/>
          <a:p>
            <a:r>
              <a:rPr lang="es-ES" dirty="0" smtClean="0"/>
              <a:t>Cinta </a:t>
            </a:r>
            <a:r>
              <a:rPr lang="es-ES" dirty="0"/>
              <a:t>G</a:t>
            </a:r>
            <a:r>
              <a:rPr lang="es-ES" dirty="0" smtClean="0"/>
              <a:t>arcía </a:t>
            </a:r>
            <a:r>
              <a:rPr lang="es-ES" dirty="0"/>
              <a:t>G</a:t>
            </a:r>
            <a:r>
              <a:rPr lang="es-ES" dirty="0" smtClean="0"/>
              <a:t>onzález</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06128"/>
          </a:xfrm>
        </p:spPr>
        <p:txBody>
          <a:bodyPr/>
          <a:lstStyle/>
          <a:p>
            <a:pPr algn="just"/>
            <a:r>
              <a:rPr lang="es-ES" sz="3600" b="1" dirty="0" smtClean="0">
                <a:solidFill>
                  <a:schemeClr val="accent2">
                    <a:lumMod val="60000"/>
                    <a:lumOff val="40000"/>
                  </a:schemeClr>
                </a:solidFill>
              </a:rPr>
              <a:t>Sesión 3.</a:t>
            </a:r>
            <a:r>
              <a:rPr lang="es-ES" sz="3600" dirty="0" smtClean="0">
                <a:solidFill>
                  <a:schemeClr val="accent2">
                    <a:lumMod val="60000"/>
                    <a:lumOff val="40000"/>
                  </a:schemeClr>
                </a:solidFill>
              </a:rPr>
              <a:t> </a:t>
            </a:r>
            <a:r>
              <a:rPr lang="es-ES" sz="3600" i="1" dirty="0" smtClean="0"/>
              <a:t>Hablar sobre las ventajas del cuidado del medio ambiente</a:t>
            </a:r>
            <a:r>
              <a:rPr lang="es-ES" sz="3600" dirty="0" smtClean="0"/>
              <a:t>. </a:t>
            </a:r>
            <a:r>
              <a:rPr lang="es-ES" sz="3600" i="1" dirty="0" smtClean="0"/>
              <a:t>Navegación previa por internet buscando imágenes relacionadas con el tema. Exposición de las ideas principales en la pizarra sobre los pros y contras del reciclaje.</a:t>
            </a:r>
            <a:endParaRPr lang="es-ES" sz="3600" dirty="0" smtClean="0"/>
          </a:p>
          <a:p>
            <a:pPr>
              <a:buNone/>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Screenshot_20171110-211522.png"/>
          <p:cNvPicPr>
            <a:picLocks noGrp="1" noChangeAspect="1"/>
          </p:cNvPicPr>
          <p:nvPr>
            <p:ph idx="1"/>
          </p:nvPr>
        </p:nvPicPr>
        <p:blipFill>
          <a:blip r:embed="rId3" cstate="print"/>
          <a:stretch>
            <a:fillRect/>
          </a:stretch>
        </p:blipFill>
        <p:spPr>
          <a:xfrm>
            <a:off x="467544" y="297445"/>
            <a:ext cx="8208912" cy="615733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000" dirty="0" smtClean="0">
                <a:latin typeface="Aharoni" pitchFamily="2" charset="-79"/>
                <a:cs typeface="Aharoni" pitchFamily="2" charset="-79"/>
              </a:rPr>
              <a:t>Les </a:t>
            </a:r>
            <a:r>
              <a:rPr lang="es-ES" sz="6000" dirty="0" err="1" smtClean="0">
                <a:latin typeface="Aharoni" pitchFamily="2" charset="-79"/>
                <a:cs typeface="Aharoni" pitchFamily="2" charset="-79"/>
              </a:rPr>
              <a:t>trois</a:t>
            </a:r>
            <a:r>
              <a:rPr lang="es-ES" sz="6000" dirty="0" smtClean="0">
                <a:latin typeface="Aharoni" pitchFamily="2" charset="-79"/>
                <a:cs typeface="Aharoni" pitchFamily="2" charset="-79"/>
              </a:rPr>
              <a:t> ‘R’</a:t>
            </a:r>
            <a:endParaRPr lang="es-ES" sz="6000"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r>
              <a:rPr lang="fr-FR" sz="6000" b="1" dirty="0" smtClean="0"/>
              <a:t>Réduire</a:t>
            </a:r>
            <a:r>
              <a:rPr lang="fr-FR" sz="6000" dirty="0" smtClean="0"/>
              <a:t> </a:t>
            </a:r>
          </a:p>
          <a:p>
            <a:r>
              <a:rPr lang="fr-FR" sz="6000" b="1" dirty="0" smtClean="0"/>
              <a:t>Réutiliser</a:t>
            </a:r>
            <a:r>
              <a:rPr lang="fr-FR" sz="6000" dirty="0" smtClean="0"/>
              <a:t> </a:t>
            </a:r>
            <a:endParaRPr lang="fr-FR" sz="6000" dirty="0" smtClean="0"/>
          </a:p>
          <a:p>
            <a:r>
              <a:rPr lang="fr-FR" sz="6000" b="1" dirty="0" smtClean="0"/>
              <a:t>Recycler</a:t>
            </a:r>
            <a:endParaRPr lang="fr-FR" sz="6000" dirty="0" smtClean="0"/>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4800" dirty="0" smtClean="0">
                <a:latin typeface="Aharoni" pitchFamily="2" charset="-79"/>
                <a:cs typeface="Aharoni" pitchFamily="2" charset="-79"/>
              </a:rPr>
              <a:t>Importance du recyclage</a:t>
            </a:r>
            <a:endParaRPr lang="es-ES" sz="4800" dirty="0">
              <a:latin typeface="Aharoni" pitchFamily="2" charset="-79"/>
              <a:cs typeface="Aharoni" pitchFamily="2" charset="-79"/>
            </a:endParaRPr>
          </a:p>
        </p:txBody>
      </p:sp>
      <p:pic>
        <p:nvPicPr>
          <p:cNvPr id="6" name="5 Marcador de contenido" descr="20171110_131218.png"/>
          <p:cNvPicPr>
            <a:picLocks noGrp="1" noChangeAspect="1"/>
          </p:cNvPicPr>
          <p:nvPr>
            <p:ph idx="1"/>
          </p:nvPr>
        </p:nvPicPr>
        <p:blipFill>
          <a:blip r:embed="rId3" cstate="print"/>
          <a:stretch>
            <a:fillRect/>
          </a:stretch>
        </p:blipFill>
        <p:spPr>
          <a:xfrm>
            <a:off x="392994" y="1700808"/>
            <a:ext cx="8355470" cy="446449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smtClean="0">
                <a:latin typeface="Aharoni" pitchFamily="2" charset="-79"/>
                <a:cs typeface="Aharoni" pitchFamily="2" charset="-79"/>
              </a:rPr>
              <a:t>C</a:t>
            </a:r>
            <a:r>
              <a:rPr lang="fr-FR" sz="4800" dirty="0" err="1" smtClean="0">
                <a:latin typeface="Aharoni" pitchFamily="2" charset="-79"/>
                <a:cs typeface="Aharoni" pitchFamily="2" charset="-79"/>
              </a:rPr>
              <a:t>onteneurs</a:t>
            </a:r>
            <a:r>
              <a:rPr lang="fr-FR" sz="4800" dirty="0" smtClean="0">
                <a:latin typeface="Aharoni" pitchFamily="2" charset="-79"/>
                <a:cs typeface="Aharoni" pitchFamily="2" charset="-79"/>
              </a:rPr>
              <a:t> </a:t>
            </a:r>
            <a:r>
              <a:rPr lang="fr-FR" sz="4800" dirty="0" smtClean="0">
                <a:latin typeface="Aharoni" pitchFamily="2" charset="-79"/>
                <a:cs typeface="Aharoni" pitchFamily="2" charset="-79"/>
              </a:rPr>
              <a:t>de recyclage</a:t>
            </a:r>
            <a:endParaRPr lang="es-ES" sz="4800" dirty="0">
              <a:latin typeface="Aharoni" pitchFamily="2" charset="-79"/>
              <a:cs typeface="Aharoni" pitchFamily="2" charset="-79"/>
            </a:endParaRPr>
          </a:p>
        </p:txBody>
      </p:sp>
      <p:graphicFrame>
        <p:nvGraphicFramePr>
          <p:cNvPr id="4" name="3 Marcador de contenido"/>
          <p:cNvGraphicFramePr>
            <a:graphicFrameLocks noGrp="1"/>
          </p:cNvGraphicFramePr>
          <p:nvPr>
            <p:ph idx="1"/>
          </p:nvPr>
        </p:nvGraphicFramePr>
        <p:xfrm>
          <a:off x="467544" y="1700809"/>
          <a:ext cx="8229600" cy="4475413"/>
        </p:xfrm>
        <a:graphic>
          <a:graphicData uri="http://schemas.openxmlformats.org/drawingml/2006/table">
            <a:tbl>
              <a:tblPr firstRow="1" bandRow="1">
                <a:tableStyleId>{5C22544A-7EE6-4342-B048-85BDC9FD1C3A}</a:tableStyleId>
              </a:tblPr>
              <a:tblGrid>
                <a:gridCol w="2743200"/>
                <a:gridCol w="2743200"/>
                <a:gridCol w="2743200"/>
              </a:tblGrid>
              <a:tr h="556349">
                <a:tc>
                  <a:txBody>
                    <a:bodyPr/>
                    <a:lstStyle/>
                    <a:p>
                      <a:pPr algn="ctr"/>
                      <a:r>
                        <a:rPr lang="es-ES" dirty="0" err="1" smtClean="0"/>
                        <a:t>couleur</a:t>
                      </a:r>
                      <a:endParaRPr lang="es-ES" dirty="0"/>
                    </a:p>
                  </a:txBody>
                  <a:tcPr/>
                </a:tc>
                <a:tc>
                  <a:txBody>
                    <a:bodyPr/>
                    <a:lstStyle/>
                    <a:p>
                      <a:pPr algn="ctr"/>
                      <a:r>
                        <a:rPr lang="es-ES" dirty="0" err="1" smtClean="0"/>
                        <a:t>Type</a:t>
                      </a:r>
                      <a:r>
                        <a:rPr lang="es-ES" dirty="0" smtClean="0"/>
                        <a:t> de </a:t>
                      </a:r>
                      <a:r>
                        <a:rPr lang="es-ES" dirty="0" err="1" smtClean="0"/>
                        <a:t>déchet</a:t>
                      </a:r>
                      <a:endParaRPr lang="es-ES" dirty="0"/>
                    </a:p>
                  </a:txBody>
                  <a:tcPr/>
                </a:tc>
                <a:tc>
                  <a:txBody>
                    <a:bodyPr/>
                    <a:lstStyle/>
                    <a:p>
                      <a:pPr algn="ctr"/>
                      <a:r>
                        <a:rPr lang="es-ES" dirty="0" smtClean="0"/>
                        <a:t> </a:t>
                      </a:r>
                      <a:r>
                        <a:rPr lang="es-ES" dirty="0" err="1" smtClean="0"/>
                        <a:t>type</a:t>
                      </a:r>
                      <a:r>
                        <a:rPr lang="es-ES" baseline="0" dirty="0" smtClean="0"/>
                        <a:t> de </a:t>
                      </a:r>
                      <a:r>
                        <a:rPr lang="es-ES" baseline="0" dirty="0" err="1" smtClean="0"/>
                        <a:t>traitement</a:t>
                      </a:r>
                      <a:endParaRPr lang="es-ES" dirty="0"/>
                    </a:p>
                  </a:txBody>
                  <a:tcPr/>
                </a:tc>
              </a:tr>
              <a:tr h="672543">
                <a:tc>
                  <a:txBody>
                    <a:bodyPr/>
                    <a:lstStyle/>
                    <a:p>
                      <a:pPr algn="ctr"/>
                      <a:r>
                        <a:rPr lang="es-ES" dirty="0" err="1" smtClean="0">
                          <a:solidFill>
                            <a:srgbClr val="00B050"/>
                          </a:solidFill>
                          <a:latin typeface="Aharoni" pitchFamily="2" charset="-79"/>
                          <a:cs typeface="Aharoni" pitchFamily="2" charset="-79"/>
                        </a:rPr>
                        <a:t>vert</a:t>
                      </a:r>
                      <a:endParaRPr lang="es-ES" dirty="0">
                        <a:solidFill>
                          <a:srgbClr val="00B050"/>
                        </a:solidFill>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Verre</a:t>
                      </a:r>
                      <a:r>
                        <a:rPr lang="es-ES" dirty="0" smtClean="0">
                          <a:latin typeface="Aharoni" pitchFamily="2" charset="-79"/>
                          <a:cs typeface="Aharoni" pitchFamily="2" charset="-79"/>
                        </a:rPr>
                        <a:t>, </a:t>
                      </a:r>
                      <a:r>
                        <a:rPr lang="es-ES" dirty="0" err="1" smtClean="0">
                          <a:latin typeface="Aharoni" pitchFamily="2" charset="-79"/>
                          <a:cs typeface="Aharoni" pitchFamily="2" charset="-79"/>
                        </a:rPr>
                        <a:t>boites</a:t>
                      </a:r>
                      <a:r>
                        <a:rPr lang="es-ES" dirty="0" smtClean="0">
                          <a:latin typeface="Aharoni" pitchFamily="2" charset="-79"/>
                          <a:cs typeface="Aharoni" pitchFamily="2" charset="-79"/>
                        </a:rPr>
                        <a:t> de conserves</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recyclable</a:t>
                      </a:r>
                      <a:endParaRPr lang="es-ES" dirty="0">
                        <a:latin typeface="Aharoni" pitchFamily="2" charset="-79"/>
                        <a:cs typeface="Aharoni" pitchFamily="2" charset="-79"/>
                      </a:endParaRPr>
                    </a:p>
                  </a:txBody>
                  <a:tcPr/>
                </a:tc>
              </a:tr>
              <a:tr h="672543">
                <a:tc>
                  <a:txBody>
                    <a:bodyPr/>
                    <a:lstStyle/>
                    <a:p>
                      <a:pPr algn="ctr"/>
                      <a:r>
                        <a:rPr lang="es-ES" dirty="0" err="1" smtClean="0">
                          <a:solidFill>
                            <a:srgbClr val="0070C0"/>
                          </a:solidFill>
                          <a:latin typeface="Aharoni" pitchFamily="2" charset="-79"/>
                          <a:cs typeface="Aharoni" pitchFamily="2" charset="-79"/>
                        </a:rPr>
                        <a:t>bleu</a:t>
                      </a:r>
                      <a:endParaRPr lang="es-ES" dirty="0">
                        <a:solidFill>
                          <a:srgbClr val="0070C0"/>
                        </a:solidFill>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Journaux</a:t>
                      </a:r>
                      <a:r>
                        <a:rPr lang="es-ES" dirty="0" smtClean="0">
                          <a:latin typeface="Aharoni" pitchFamily="2" charset="-79"/>
                          <a:cs typeface="Aharoni" pitchFamily="2" charset="-79"/>
                        </a:rPr>
                        <a:t>, </a:t>
                      </a:r>
                      <a:r>
                        <a:rPr lang="es-ES" dirty="0" err="1" smtClean="0">
                          <a:latin typeface="Aharoni" pitchFamily="2" charset="-79"/>
                          <a:cs typeface="Aharoni" pitchFamily="2" charset="-79"/>
                        </a:rPr>
                        <a:t>annuaires</a:t>
                      </a:r>
                      <a:r>
                        <a:rPr lang="es-ES" dirty="0" smtClean="0">
                          <a:latin typeface="Aharoni" pitchFamily="2" charset="-79"/>
                          <a:cs typeface="Aharoni" pitchFamily="2" charset="-79"/>
                        </a:rPr>
                        <a:t>, magazines</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recyclable</a:t>
                      </a:r>
                      <a:endParaRPr lang="es-ES" dirty="0">
                        <a:latin typeface="Aharoni" pitchFamily="2" charset="-79"/>
                        <a:cs typeface="Aharoni" pitchFamily="2" charset="-79"/>
                      </a:endParaRPr>
                    </a:p>
                  </a:txBody>
                  <a:tcPr/>
                </a:tc>
              </a:tr>
              <a:tr h="556349">
                <a:tc>
                  <a:txBody>
                    <a:bodyPr/>
                    <a:lstStyle/>
                    <a:p>
                      <a:pPr algn="ctr"/>
                      <a:r>
                        <a:rPr lang="es-ES" dirty="0" err="1" smtClean="0">
                          <a:solidFill>
                            <a:srgbClr val="FFFF00"/>
                          </a:solidFill>
                          <a:latin typeface="Aharoni" pitchFamily="2" charset="-79"/>
                          <a:cs typeface="Aharoni" pitchFamily="2" charset="-79"/>
                        </a:rPr>
                        <a:t>jaune</a:t>
                      </a:r>
                      <a:endParaRPr lang="es-ES" dirty="0">
                        <a:solidFill>
                          <a:srgbClr val="FFFF00"/>
                        </a:solidFill>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Plastique</a:t>
                      </a:r>
                      <a:r>
                        <a:rPr lang="es-ES" dirty="0" smtClean="0">
                          <a:latin typeface="Aharoni" pitchFamily="2" charset="-79"/>
                          <a:cs typeface="Aharoni" pitchFamily="2" charset="-79"/>
                        </a:rPr>
                        <a:t>, </a:t>
                      </a:r>
                      <a:r>
                        <a:rPr lang="es-ES" dirty="0" err="1" smtClean="0">
                          <a:latin typeface="Aharoni" pitchFamily="2" charset="-79"/>
                          <a:cs typeface="Aharoni" pitchFamily="2" charset="-79"/>
                        </a:rPr>
                        <a:t>métaux</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recyclable</a:t>
                      </a:r>
                      <a:endParaRPr lang="es-ES" dirty="0">
                        <a:latin typeface="Aharoni" pitchFamily="2" charset="-79"/>
                        <a:cs typeface="Aharoni" pitchFamily="2" charset="-79"/>
                      </a:endParaRPr>
                    </a:p>
                  </a:txBody>
                  <a:tcPr/>
                </a:tc>
              </a:tr>
              <a:tr h="672543">
                <a:tc>
                  <a:txBody>
                    <a:bodyPr/>
                    <a:lstStyle/>
                    <a:p>
                      <a:pPr algn="ctr"/>
                      <a:r>
                        <a:rPr lang="es-ES" dirty="0" err="1" smtClean="0">
                          <a:latin typeface="Aharoni" pitchFamily="2" charset="-79"/>
                          <a:cs typeface="Aharoni" pitchFamily="2" charset="-79"/>
                        </a:rPr>
                        <a:t>noir</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Déchets</a:t>
                      </a:r>
                      <a:r>
                        <a:rPr lang="es-ES" dirty="0" smtClean="0">
                          <a:latin typeface="Aharoni" pitchFamily="2" charset="-79"/>
                          <a:cs typeface="Aharoni" pitchFamily="2" charset="-79"/>
                        </a:rPr>
                        <a:t> </a:t>
                      </a:r>
                      <a:r>
                        <a:rPr lang="es-ES" dirty="0" err="1" smtClean="0">
                          <a:latin typeface="Aharoni" pitchFamily="2" charset="-79"/>
                          <a:cs typeface="Aharoni" pitchFamily="2" charset="-79"/>
                        </a:rPr>
                        <a:t>organiques</a:t>
                      </a:r>
                      <a:r>
                        <a:rPr lang="es-ES" dirty="0" smtClean="0">
                          <a:latin typeface="Aharoni" pitchFamily="2" charset="-79"/>
                          <a:cs typeface="Aharoni" pitchFamily="2" charset="-79"/>
                        </a:rPr>
                        <a:t>, restes </a:t>
                      </a:r>
                      <a:r>
                        <a:rPr lang="es-ES" dirty="0" err="1" smtClean="0">
                          <a:latin typeface="Aharoni" pitchFamily="2" charset="-79"/>
                          <a:cs typeface="Aharoni" pitchFamily="2" charset="-79"/>
                        </a:rPr>
                        <a:t>alimentaires</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recyclable</a:t>
                      </a:r>
                      <a:endParaRPr lang="es-ES" dirty="0">
                        <a:latin typeface="Aharoni" pitchFamily="2" charset="-79"/>
                        <a:cs typeface="Aharoni" pitchFamily="2" charset="-79"/>
                      </a:endParaRPr>
                    </a:p>
                  </a:txBody>
                  <a:tcPr/>
                </a:tc>
              </a:tr>
              <a:tr h="672543">
                <a:tc>
                  <a:txBody>
                    <a:bodyPr/>
                    <a:lstStyle/>
                    <a:p>
                      <a:pPr algn="ctr"/>
                      <a:r>
                        <a:rPr lang="es-ES" dirty="0" err="1" smtClean="0">
                          <a:solidFill>
                            <a:srgbClr val="C00000"/>
                          </a:solidFill>
                          <a:latin typeface="Aharoni" pitchFamily="2" charset="-79"/>
                          <a:cs typeface="Aharoni" pitchFamily="2" charset="-79"/>
                        </a:rPr>
                        <a:t>Marron</a:t>
                      </a:r>
                      <a:r>
                        <a:rPr lang="es-ES" dirty="0" smtClean="0">
                          <a:latin typeface="Aharoni" pitchFamily="2" charset="-79"/>
                          <a:cs typeface="Aharoni" pitchFamily="2" charset="-79"/>
                        </a:rPr>
                        <a:t> et </a:t>
                      </a:r>
                      <a:r>
                        <a:rPr lang="es-ES" dirty="0" smtClean="0">
                          <a:solidFill>
                            <a:srgbClr val="FF0000"/>
                          </a:solidFill>
                          <a:latin typeface="Aharoni" pitchFamily="2" charset="-79"/>
                          <a:cs typeface="Aharoni" pitchFamily="2" charset="-79"/>
                        </a:rPr>
                        <a:t>rouge</a:t>
                      </a:r>
                      <a:endParaRPr lang="es-ES" dirty="0">
                        <a:solidFill>
                          <a:srgbClr val="FF0000"/>
                        </a:solidFill>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Déchets</a:t>
                      </a:r>
                      <a:r>
                        <a:rPr lang="es-ES" dirty="0" smtClean="0">
                          <a:latin typeface="Aharoni" pitchFamily="2" charset="-79"/>
                          <a:cs typeface="Aharoni" pitchFamily="2" charset="-79"/>
                        </a:rPr>
                        <a:t> </a:t>
                      </a:r>
                      <a:r>
                        <a:rPr lang="es-ES" dirty="0" err="1" smtClean="0">
                          <a:latin typeface="Aharoni" pitchFamily="2" charset="-79"/>
                          <a:cs typeface="Aharoni" pitchFamily="2" charset="-79"/>
                        </a:rPr>
                        <a:t>ne</a:t>
                      </a:r>
                      <a:r>
                        <a:rPr lang="es-ES" dirty="0" smtClean="0">
                          <a:latin typeface="Aharoni" pitchFamily="2" charset="-79"/>
                          <a:cs typeface="Aharoni" pitchFamily="2" charset="-79"/>
                        </a:rPr>
                        <a:t> </a:t>
                      </a:r>
                      <a:r>
                        <a:rPr lang="es-ES" dirty="0" err="1" smtClean="0">
                          <a:latin typeface="Aharoni" pitchFamily="2" charset="-79"/>
                          <a:cs typeface="Aharoni" pitchFamily="2" charset="-79"/>
                        </a:rPr>
                        <a:t>pouvant</a:t>
                      </a:r>
                      <a:r>
                        <a:rPr lang="es-ES" dirty="0" smtClean="0">
                          <a:latin typeface="Aharoni" pitchFamily="2" charset="-79"/>
                          <a:cs typeface="Aharoni" pitchFamily="2" charset="-79"/>
                        </a:rPr>
                        <a:t> </a:t>
                      </a:r>
                      <a:r>
                        <a:rPr lang="es-ES" dirty="0" err="1" smtClean="0">
                          <a:latin typeface="Aharoni" pitchFamily="2" charset="-79"/>
                          <a:cs typeface="Aharoni" pitchFamily="2" charset="-79"/>
                        </a:rPr>
                        <a:t>être</a:t>
                      </a:r>
                      <a:r>
                        <a:rPr lang="es-ES" dirty="0" smtClean="0">
                          <a:latin typeface="Aharoni" pitchFamily="2" charset="-79"/>
                          <a:cs typeface="Aharoni" pitchFamily="2" charset="-79"/>
                        </a:rPr>
                        <a:t> </a:t>
                      </a:r>
                      <a:r>
                        <a:rPr lang="es-ES" dirty="0" err="1" smtClean="0">
                          <a:latin typeface="Aharoni" pitchFamily="2" charset="-79"/>
                          <a:cs typeface="Aharoni" pitchFamily="2" charset="-79"/>
                        </a:rPr>
                        <a:t>recyclés</a:t>
                      </a:r>
                      <a:endParaRPr lang="es-ES" dirty="0">
                        <a:latin typeface="Aharoni" pitchFamily="2" charset="-79"/>
                        <a:cs typeface="Aharoni" pitchFamily="2" charset="-79"/>
                      </a:endParaRPr>
                    </a:p>
                  </a:txBody>
                  <a:tcPr/>
                </a:tc>
                <a:tc>
                  <a:txBody>
                    <a:bodyPr/>
                    <a:lstStyle/>
                    <a:p>
                      <a:pPr algn="ctr"/>
                      <a:r>
                        <a:rPr lang="es-ES" dirty="0" smtClean="0">
                          <a:latin typeface="Aharoni" pitchFamily="2" charset="-79"/>
                          <a:cs typeface="Aharoni" pitchFamily="2" charset="-79"/>
                        </a:rPr>
                        <a:t>Non </a:t>
                      </a:r>
                      <a:r>
                        <a:rPr lang="es-ES" dirty="0" err="1" smtClean="0">
                          <a:latin typeface="Aharoni" pitchFamily="2" charset="-79"/>
                          <a:cs typeface="Aharoni" pitchFamily="2" charset="-79"/>
                        </a:rPr>
                        <a:t>recyclable</a:t>
                      </a:r>
                      <a:endParaRPr lang="es-ES" dirty="0">
                        <a:latin typeface="Aharoni" pitchFamily="2" charset="-79"/>
                        <a:cs typeface="Aharoni" pitchFamily="2" charset="-79"/>
                      </a:endParaRPr>
                    </a:p>
                  </a:txBody>
                  <a:tcPr/>
                </a:tc>
              </a:tr>
              <a:tr h="672543">
                <a:tc>
                  <a:txBody>
                    <a:bodyPr/>
                    <a:lstStyle/>
                    <a:p>
                      <a:pPr algn="ctr"/>
                      <a:r>
                        <a:rPr lang="es-ES" dirty="0" err="1" smtClean="0">
                          <a:solidFill>
                            <a:srgbClr val="FFC000"/>
                          </a:solidFill>
                          <a:latin typeface="Aharoni" pitchFamily="2" charset="-79"/>
                          <a:cs typeface="Aharoni" pitchFamily="2" charset="-79"/>
                        </a:rPr>
                        <a:t>orange</a:t>
                      </a:r>
                      <a:endParaRPr lang="es-ES" dirty="0">
                        <a:solidFill>
                          <a:srgbClr val="FFC000"/>
                        </a:solidFill>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Emballages</a:t>
                      </a:r>
                      <a:r>
                        <a:rPr lang="es-ES" dirty="0" smtClean="0">
                          <a:latin typeface="Aharoni" pitchFamily="2" charset="-79"/>
                          <a:cs typeface="Aharoni" pitchFamily="2" charset="-79"/>
                        </a:rPr>
                        <a:t> et </a:t>
                      </a:r>
                      <a:r>
                        <a:rPr lang="es-ES" dirty="0" err="1" smtClean="0">
                          <a:latin typeface="Aharoni" pitchFamily="2" charset="-79"/>
                          <a:cs typeface="Aharoni" pitchFamily="2" charset="-79"/>
                        </a:rPr>
                        <a:t>bouteilles</a:t>
                      </a:r>
                      <a:r>
                        <a:rPr lang="es-ES" dirty="0" smtClean="0">
                          <a:latin typeface="Aharoni" pitchFamily="2" charset="-79"/>
                          <a:cs typeface="Aharoni" pitchFamily="2" charset="-79"/>
                        </a:rPr>
                        <a:t> en </a:t>
                      </a:r>
                      <a:r>
                        <a:rPr lang="es-ES" dirty="0" err="1" smtClean="0">
                          <a:latin typeface="Aharoni" pitchFamily="2" charset="-79"/>
                          <a:cs typeface="Aharoni" pitchFamily="2" charset="-79"/>
                        </a:rPr>
                        <a:t>plastique</a:t>
                      </a:r>
                      <a:endParaRPr lang="es-ES" dirty="0">
                        <a:latin typeface="Aharoni" pitchFamily="2" charset="-79"/>
                        <a:cs typeface="Aharoni" pitchFamily="2" charset="-79"/>
                      </a:endParaRPr>
                    </a:p>
                  </a:txBody>
                  <a:tcPr/>
                </a:tc>
                <a:tc>
                  <a:txBody>
                    <a:bodyPr/>
                    <a:lstStyle/>
                    <a:p>
                      <a:pPr algn="ctr"/>
                      <a:r>
                        <a:rPr lang="es-ES" dirty="0" err="1" smtClean="0">
                          <a:latin typeface="Aharoni" pitchFamily="2" charset="-79"/>
                          <a:cs typeface="Aharoni" pitchFamily="2" charset="-79"/>
                        </a:rPr>
                        <a:t>recyclable</a:t>
                      </a:r>
                      <a:endParaRPr lang="es-ES" dirty="0" smtClean="0">
                        <a:latin typeface="Aharoni" pitchFamily="2" charset="-79"/>
                        <a:cs typeface="Aharoni" pitchFamily="2" charset="-79"/>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690104"/>
          </a:xfrm>
        </p:spPr>
        <p:txBody>
          <a:bodyPr/>
          <a:lstStyle/>
          <a:p>
            <a:pPr algn="just"/>
            <a:r>
              <a:rPr lang="es-ES" sz="4000" b="1" dirty="0" smtClean="0">
                <a:solidFill>
                  <a:schemeClr val="accent2">
                    <a:lumMod val="60000"/>
                    <a:lumOff val="40000"/>
                  </a:schemeClr>
                </a:solidFill>
              </a:rPr>
              <a:t>Sesión 4.</a:t>
            </a:r>
            <a:r>
              <a:rPr lang="es-ES" sz="4000" i="1" dirty="0" smtClean="0">
                <a:solidFill>
                  <a:schemeClr val="accent2">
                    <a:lumMod val="60000"/>
                    <a:lumOff val="40000"/>
                  </a:schemeClr>
                </a:solidFill>
              </a:rPr>
              <a:t> </a:t>
            </a:r>
            <a:r>
              <a:rPr lang="es-ES" sz="4000" i="1" dirty="0" smtClean="0"/>
              <a:t>Realización de murales con contenedores y distintos residuos en cada contenedor.</a:t>
            </a:r>
            <a:endParaRPr lang="es-ES" sz="4000" dirty="0" smtClean="0"/>
          </a:p>
          <a:p>
            <a:pPr>
              <a:buNone/>
            </a:pP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VERT : </a:t>
            </a:r>
            <a:r>
              <a:rPr lang="fr-FR" dirty="0" smtClean="0"/>
              <a:t>verre</a:t>
            </a:r>
            <a:r>
              <a:rPr lang="fr-FR" dirty="0" smtClean="0"/>
              <a:t>, bouteilles en verre, verres, bocaux en </a:t>
            </a:r>
            <a:r>
              <a:rPr lang="fr-FR" dirty="0" smtClean="0"/>
              <a:t>verre…</a:t>
            </a:r>
            <a:endParaRPr lang="es-ES" dirty="0"/>
          </a:p>
        </p:txBody>
      </p:sp>
      <p:pic>
        <p:nvPicPr>
          <p:cNvPr id="26626" name="Picture 2"/>
          <p:cNvPicPr>
            <a:picLocks noGrp="1" noChangeAspect="1" noChangeArrowheads="1"/>
          </p:cNvPicPr>
          <p:nvPr>
            <p:ph idx="1"/>
          </p:nvPr>
        </p:nvPicPr>
        <p:blipFill>
          <a:blip r:embed="rId3" cstate="print"/>
          <a:srcRect/>
          <a:stretch>
            <a:fillRect/>
          </a:stretch>
        </p:blipFill>
        <p:spPr bwMode="auto">
          <a:xfrm>
            <a:off x="2531566" y="1882775"/>
            <a:ext cx="4080867"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649338"/>
          </a:xfrm>
        </p:spPr>
        <p:txBody>
          <a:bodyPr>
            <a:normAutofit fontScale="90000"/>
          </a:bodyPr>
          <a:lstStyle/>
          <a:p>
            <a:pPr algn="ctr"/>
            <a:r>
              <a:rPr lang="es-ES" dirty="0" smtClean="0"/>
              <a:t>JAUNE : </a:t>
            </a:r>
            <a:r>
              <a:rPr lang="fr-FR" dirty="0" smtClean="0"/>
              <a:t>canettes de soda, bouteilles en plastique, sacs, </a:t>
            </a:r>
            <a:r>
              <a:rPr lang="fr-FR" dirty="0" err="1" smtClean="0"/>
              <a:t>tetrabrik</a:t>
            </a:r>
            <a:r>
              <a:rPr lang="fr-FR" dirty="0" smtClean="0"/>
              <a:t>…</a:t>
            </a:r>
            <a:endParaRPr lang="es-ES"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2699792" y="2060848"/>
            <a:ext cx="3722413" cy="44999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BLEU : </a:t>
            </a:r>
            <a:r>
              <a:rPr lang="fr-FR" dirty="0" smtClean="0"/>
              <a:t>papier, carton, magazines, </a:t>
            </a:r>
            <a:r>
              <a:rPr lang="fr-FR" dirty="0" smtClean="0"/>
              <a:t>journaux..</a:t>
            </a:r>
            <a:endParaRPr lang="es-ES" dirty="0"/>
          </a:p>
        </p:txBody>
      </p:sp>
      <p:pic>
        <p:nvPicPr>
          <p:cNvPr id="28674" name="Picture 2"/>
          <p:cNvPicPr>
            <a:picLocks noGrp="1" noChangeAspect="1" noChangeArrowheads="1"/>
          </p:cNvPicPr>
          <p:nvPr>
            <p:ph idx="1"/>
          </p:nvPr>
        </p:nvPicPr>
        <p:blipFill>
          <a:blip r:embed="rId3" cstate="print"/>
          <a:srcRect/>
          <a:stretch>
            <a:fillRect/>
          </a:stretch>
        </p:blipFill>
        <p:spPr bwMode="auto">
          <a:xfrm>
            <a:off x="2507511" y="1882775"/>
            <a:ext cx="4128977" cy="45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06128"/>
          </a:xfrm>
        </p:spPr>
        <p:txBody>
          <a:bodyPr/>
          <a:lstStyle/>
          <a:p>
            <a:r>
              <a:rPr lang="es-ES" b="1" dirty="0" smtClean="0">
                <a:solidFill>
                  <a:schemeClr val="accent2">
                    <a:lumMod val="60000"/>
                    <a:lumOff val="40000"/>
                  </a:schemeClr>
                </a:solidFill>
              </a:rPr>
              <a:t>Sesión 5</a:t>
            </a:r>
            <a:r>
              <a:rPr lang="es-ES" i="1" dirty="0" smtClean="0">
                <a:solidFill>
                  <a:schemeClr val="accent2">
                    <a:lumMod val="60000"/>
                    <a:lumOff val="40000"/>
                  </a:schemeClr>
                </a:solidFill>
              </a:rPr>
              <a:t>.</a:t>
            </a:r>
            <a:r>
              <a:rPr lang="es-ES" i="1" dirty="0" smtClean="0"/>
              <a:t> Exposición de los trabajos.</a:t>
            </a:r>
            <a:endParaRPr lang="es-ES" dirty="0" smtClean="0"/>
          </a:p>
          <a:p>
            <a:pPr>
              <a:buNone/>
            </a:pPr>
            <a:endParaRPr lang="es-ES" dirty="0"/>
          </a:p>
        </p:txBody>
      </p:sp>
      <p:pic>
        <p:nvPicPr>
          <p:cNvPr id="4" name="3 Imagen" descr="20171110_131302.png"/>
          <p:cNvPicPr>
            <a:picLocks noChangeAspect="1"/>
          </p:cNvPicPr>
          <p:nvPr/>
        </p:nvPicPr>
        <p:blipFill>
          <a:blip r:embed="rId3" cstate="print"/>
          <a:stretch>
            <a:fillRect/>
          </a:stretch>
        </p:blipFill>
        <p:spPr>
          <a:xfrm>
            <a:off x="683568" y="1412776"/>
            <a:ext cx="7776864" cy="48965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5400" dirty="0" smtClean="0">
                <a:latin typeface="Aharoni" pitchFamily="2" charset="-79"/>
                <a:cs typeface="Aharoni" pitchFamily="2" charset="-79"/>
              </a:rPr>
              <a:t>Justificación </a:t>
            </a:r>
            <a:endParaRPr lang="es-ES" sz="5400" dirty="0">
              <a:latin typeface="Aharoni" pitchFamily="2" charset="-79"/>
              <a:cs typeface="Aharoni" pitchFamily="2" charset="-79"/>
            </a:endParaRPr>
          </a:p>
        </p:txBody>
      </p:sp>
      <p:sp>
        <p:nvSpPr>
          <p:cNvPr id="3" name="2 Marcador de contenido"/>
          <p:cNvSpPr>
            <a:spLocks noGrp="1"/>
          </p:cNvSpPr>
          <p:nvPr>
            <p:ph idx="1"/>
          </p:nvPr>
        </p:nvSpPr>
        <p:spPr/>
        <p:txBody>
          <a:bodyPr/>
          <a:lstStyle/>
          <a:p>
            <a:pPr algn="just"/>
            <a:r>
              <a:rPr lang="es-ES" sz="3600" dirty="0" smtClean="0"/>
              <a:t>Dada la problemática de hoy día sobre la forma incontrolada del consumismo vemos necesario trabajar esta unidad para ser consciente de las ventajas de utilizar la regla de las tres “r”.</a:t>
            </a:r>
          </a:p>
          <a:p>
            <a:pPr>
              <a:buNone/>
            </a:pPr>
            <a:endParaRPr lang="es-ES" dirty="0" smtClean="0"/>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smtClean="0">
                <a:latin typeface="Aharoni" pitchFamily="2" charset="-79"/>
                <a:cs typeface="Aharoni" pitchFamily="2" charset="-79"/>
              </a:rPr>
              <a:t>Objetivos didácticos </a:t>
            </a:r>
            <a:endParaRPr lang="es-ES" sz="4800" dirty="0">
              <a:latin typeface="Aharoni" pitchFamily="2" charset="-79"/>
              <a:cs typeface="Aharoni" pitchFamily="2" charset="-79"/>
            </a:endParaRPr>
          </a:p>
        </p:txBody>
      </p:sp>
      <p:sp>
        <p:nvSpPr>
          <p:cNvPr id="3" name="2 Marcador de contenido"/>
          <p:cNvSpPr>
            <a:spLocks noGrp="1"/>
          </p:cNvSpPr>
          <p:nvPr>
            <p:ph idx="1"/>
          </p:nvPr>
        </p:nvSpPr>
        <p:spPr>
          <a:xfrm>
            <a:off x="457200" y="1700808"/>
            <a:ext cx="8229600" cy="4754000"/>
          </a:xfrm>
        </p:spPr>
        <p:txBody>
          <a:bodyPr>
            <a:normAutofit fontScale="62500" lnSpcReduction="20000"/>
          </a:bodyPr>
          <a:lstStyle/>
          <a:p>
            <a:pPr lvl="0"/>
            <a:r>
              <a:rPr lang="es-ES" dirty="0" smtClean="0"/>
              <a:t>Reflexionar sobre la movilidad sostenible y desplazamientos cotidianos que realizan.</a:t>
            </a:r>
          </a:p>
          <a:p>
            <a:pPr lvl="0"/>
            <a:r>
              <a:rPr lang="es-ES" dirty="0" smtClean="0"/>
              <a:t>Conocer el vocabulario propio de la unidad didáctica.</a:t>
            </a:r>
          </a:p>
          <a:p>
            <a:pPr lvl="0"/>
            <a:r>
              <a:rPr lang="es-ES" dirty="0" smtClean="0"/>
              <a:t>Comprender la importancia de aprender y respetar las normas.</a:t>
            </a:r>
          </a:p>
          <a:p>
            <a:pPr lvl="0"/>
            <a:r>
              <a:rPr lang="es-ES" dirty="0" smtClean="0"/>
              <a:t>Mejorar las habilidades artísticas en el desarrollo de la tarea final (mural).</a:t>
            </a:r>
          </a:p>
          <a:p>
            <a:pPr lvl="0"/>
            <a:r>
              <a:rPr lang="es-ES" dirty="0" smtClean="0"/>
              <a:t>Conocer y navegar por la página de la campaña de reciclaje y otras relacionadas con la movilidad sostenible.</a:t>
            </a:r>
          </a:p>
          <a:p>
            <a:pPr lvl="0"/>
            <a:r>
              <a:rPr lang="es-ES" dirty="0" smtClean="0"/>
              <a:t>Disfrutar de una excursión en bicicleta a un paraje cercano (convivencia en el Pinar).</a:t>
            </a:r>
          </a:p>
          <a:p>
            <a:pPr lvl="0"/>
            <a:r>
              <a:rPr lang="es-ES" dirty="0" smtClean="0"/>
              <a:t>Divertirse durante la salida y con los juegos organizados.</a:t>
            </a:r>
          </a:p>
          <a:p>
            <a:pPr lvl="0"/>
            <a:r>
              <a:rPr lang="es-ES" dirty="0" smtClean="0"/>
              <a:t>Reforzar la importancia de cuidar el entorno y reciclar.</a:t>
            </a:r>
          </a:p>
          <a:p>
            <a:pPr lvl="0"/>
            <a:r>
              <a:rPr lang="es-ES" dirty="0" smtClean="0"/>
              <a:t>Sensibilizar al alumnado con la movilidad sostenible, el cambio climático, sus consecuencias, el reciclaje, etc.</a:t>
            </a:r>
          </a:p>
          <a:p>
            <a:pPr lvl="0"/>
            <a:r>
              <a:rPr lang="es-ES" dirty="0" smtClean="0"/>
              <a:t>Participar de forma responsable, autónoma y cooperativa en la elaboración de la tarea final, asumiendo las responsabilidades que corresponden en cada momento</a:t>
            </a:r>
            <a:r>
              <a:rPr lang="es-ES" dirty="0" smtClean="0"/>
              <a:t>.</a:t>
            </a:r>
            <a:endParaRPr lang="es-E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smtClean="0">
                <a:latin typeface="Aharoni" pitchFamily="2" charset="-79"/>
                <a:cs typeface="Aharoni" pitchFamily="2" charset="-79"/>
              </a:rPr>
              <a:t>Contenidos didácticos</a:t>
            </a:r>
            <a:endParaRPr lang="es-ES" sz="4800" dirty="0">
              <a:latin typeface="Aharoni" pitchFamily="2" charset="-79"/>
              <a:cs typeface="Aharoni" pitchFamily="2" charset="-79"/>
            </a:endParaRPr>
          </a:p>
        </p:txBody>
      </p:sp>
      <p:sp>
        <p:nvSpPr>
          <p:cNvPr id="3" name="2 Marcador de contenido"/>
          <p:cNvSpPr>
            <a:spLocks noGrp="1"/>
          </p:cNvSpPr>
          <p:nvPr>
            <p:ph idx="1"/>
          </p:nvPr>
        </p:nvSpPr>
        <p:spPr/>
        <p:txBody>
          <a:bodyPr>
            <a:normAutofit fontScale="70000" lnSpcReduction="20000"/>
          </a:bodyPr>
          <a:lstStyle/>
          <a:p>
            <a:pPr lvl="0"/>
            <a:r>
              <a:rPr lang="es-ES" dirty="0" smtClean="0"/>
              <a:t>Los colores en francés. Contenedores de reciclaje.</a:t>
            </a:r>
          </a:p>
          <a:p>
            <a:pPr lvl="0"/>
            <a:r>
              <a:rPr lang="es-ES" dirty="0" smtClean="0"/>
              <a:t>La numeración.</a:t>
            </a:r>
          </a:p>
          <a:p>
            <a:pPr lvl="0"/>
            <a:r>
              <a:rPr lang="es-ES" dirty="0" smtClean="0"/>
              <a:t>Identificación de residuos para su recogida en cada contenedor.</a:t>
            </a:r>
          </a:p>
          <a:p>
            <a:pPr lvl="0"/>
            <a:r>
              <a:rPr lang="es-ES" dirty="0" smtClean="0"/>
              <a:t>Explicación de las consecuencias de no reciclar para el medio ambiente.</a:t>
            </a:r>
          </a:p>
          <a:p>
            <a:pPr lvl="0"/>
            <a:r>
              <a:rPr lang="es-ES" dirty="0" smtClean="0"/>
              <a:t>Comprensión textos adecuados al nivel del alumnado sobre el tema.</a:t>
            </a:r>
          </a:p>
          <a:p>
            <a:pPr lvl="0"/>
            <a:r>
              <a:rPr lang="es-ES" dirty="0" smtClean="0"/>
              <a:t>Exposición de los trabajos (mural).</a:t>
            </a:r>
          </a:p>
          <a:p>
            <a:pPr lvl="0"/>
            <a:r>
              <a:rPr lang="es-ES" dirty="0" smtClean="0"/>
              <a:t>Utilización de diferentes fuentes para la recopilación y contrastación de información.</a:t>
            </a:r>
          </a:p>
          <a:p>
            <a:pPr lvl="0"/>
            <a:r>
              <a:rPr lang="es-ES" dirty="0" smtClean="0"/>
              <a:t>Interés por la correcta presentación de los trabajos grupales.</a:t>
            </a:r>
          </a:p>
          <a:p>
            <a:pPr lvl="0"/>
            <a:r>
              <a:rPr lang="es-ES" dirty="0" smtClean="0"/>
              <a:t>Elaboración de murales.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smtClean="0">
                <a:latin typeface="Aharoni" pitchFamily="2" charset="-79"/>
                <a:cs typeface="Aharoni" pitchFamily="2" charset="-79"/>
              </a:rPr>
              <a:t>Proceso didáctico</a:t>
            </a:r>
            <a:endParaRPr lang="es-ES" sz="4800" dirty="0">
              <a:latin typeface="Aharoni" pitchFamily="2" charset="-79"/>
              <a:cs typeface="Aharoni" pitchFamily="2" charset="-79"/>
            </a:endParaRPr>
          </a:p>
        </p:txBody>
      </p:sp>
      <p:sp>
        <p:nvSpPr>
          <p:cNvPr id="3" name="2 Marcador de contenido"/>
          <p:cNvSpPr>
            <a:spLocks noGrp="1"/>
          </p:cNvSpPr>
          <p:nvPr>
            <p:ph idx="1"/>
          </p:nvPr>
        </p:nvSpPr>
        <p:spPr/>
        <p:txBody>
          <a:bodyPr/>
          <a:lstStyle/>
          <a:p>
            <a:pPr algn="just"/>
            <a:r>
              <a:rPr lang="es-ES" sz="3200" b="1" i="1" dirty="0" smtClean="0">
                <a:solidFill>
                  <a:schemeClr val="accent2">
                    <a:lumMod val="60000"/>
                    <a:lumOff val="40000"/>
                  </a:schemeClr>
                </a:solidFill>
              </a:rPr>
              <a:t>Sesión 1</a:t>
            </a:r>
            <a:r>
              <a:rPr lang="es-ES" sz="3200" b="1" dirty="0" smtClean="0"/>
              <a:t>.</a:t>
            </a:r>
            <a:r>
              <a:rPr lang="es-ES" sz="3200" dirty="0" smtClean="0"/>
              <a:t> </a:t>
            </a:r>
            <a:r>
              <a:rPr lang="es-ES" sz="3200" i="1" dirty="0" smtClean="0"/>
              <a:t>Selección del tema (el maestro propone el tema de la MOVILIDAD SOSTENIBLE a partir del interés del alumnado por el cuidado del medio ambiente y el reciclaje). Debate sobre el tema. Encuesta sobre hábitos de movilidad y sus opiniones sobre el tema: </a:t>
            </a:r>
            <a:endParaRPr lang="es-ES" sz="3200" dirty="0" smtClean="0"/>
          </a:p>
          <a:p>
            <a:pPr>
              <a:buNone/>
            </a:pP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76664"/>
          </a:xfrm>
        </p:spPr>
        <p:txBody>
          <a:bodyPr>
            <a:normAutofit fontScale="62500" lnSpcReduction="20000"/>
          </a:bodyPr>
          <a:lstStyle/>
          <a:p>
            <a:pPr algn="just">
              <a:buNone/>
            </a:pPr>
            <a:r>
              <a:rPr lang="es-ES" sz="3800" i="1" dirty="0" smtClean="0">
                <a:solidFill>
                  <a:schemeClr val="accent1">
                    <a:lumMod val="75000"/>
                  </a:schemeClr>
                </a:solidFill>
                <a:latin typeface="Aharoni" pitchFamily="2" charset="-79"/>
                <a:cs typeface="Aharoni" pitchFamily="2" charset="-79"/>
              </a:rPr>
              <a:t>ENCUESTA</a:t>
            </a:r>
          </a:p>
          <a:p>
            <a:pPr algn="just">
              <a:buNone/>
            </a:pPr>
            <a:endParaRPr lang="es-ES" i="1"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a:t>
            </a:r>
            <a:r>
              <a:rPr lang="es-ES" i="1" dirty="0" smtClean="0">
                <a:latin typeface="Arial Rounded MT Bold" pitchFamily="34" charset="0"/>
                <a:cs typeface="Aharoni" pitchFamily="2" charset="-79"/>
              </a:rPr>
              <a:t>Crees que hay alguna relación entre tu medio de transporte habitual (coche, autobús, tren, bici, a pie…) y la contaminación de la ciudad?</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Si te dan a elegir entre el coche y el transporte público, ¿con qué te quedarías? ¿Qué crees que es mejor para tu ciudad?</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¿Te preocupa el ruido, la contaminación y la inseguridad que crea el tráfico rodado?</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¿Usas la bicicleta en tu ciudad en algún momento del día? ¿Y a la semana? Si no la usas, ¿Te gustaría?</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¿Para qué emplea tu familia el coche? Ir a la compra, cine, bar o café, vacaciones, colegio, médico, trabajo. </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Ordena de mayor a menor los usuarios de la calle (peatón, coche, moto, bici, bus) que más espacio ocupan.</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¿Cuáles crees que son las dos o tres razones principales por las que hay atascos en tu ciudad?</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¿Cuáles piensas que son las dos o tres causas principales de los accidentes de tráfico? Escribe posibles soluciones para este problema.</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¿Vas al cole andando o en bici? ¿Te gustaría?</a:t>
            </a:r>
            <a:endParaRPr lang="es-ES" dirty="0" smtClean="0">
              <a:latin typeface="Arial Rounded MT Bold" pitchFamily="34" charset="0"/>
              <a:cs typeface="Aharoni" pitchFamily="2" charset="-79"/>
            </a:endParaRPr>
          </a:p>
          <a:p>
            <a:pPr algn="just"/>
            <a:r>
              <a:rPr lang="es-ES" i="1" dirty="0" smtClean="0">
                <a:latin typeface="Arial Rounded MT Bold" pitchFamily="34" charset="0"/>
                <a:cs typeface="Aharoni" pitchFamily="2" charset="-79"/>
              </a:rPr>
              <a:t>¿Has ido alguna vez solo con tus amigos al cole? ¿Te gustaría</a:t>
            </a:r>
            <a:r>
              <a:rPr lang="es-ES" i="1" dirty="0" smtClean="0">
                <a:latin typeface="Arial Rounded MT Bold" pitchFamily="34" charset="0"/>
                <a:cs typeface="Aharoni" pitchFamily="2" charset="-79"/>
              </a:rPr>
              <a:t>?</a:t>
            </a:r>
            <a:endParaRPr lang="es-ES" dirty="0" smtClean="0">
              <a:latin typeface="Arial Rounded MT Bold" pitchFamily="34" charset="0"/>
              <a:cs typeface="Aharoni" pitchFamily="2"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dirty="0" err="1" smtClean="0">
                <a:latin typeface="Aharoni" pitchFamily="2" charset="-79"/>
                <a:cs typeface="Aharoni" pitchFamily="2" charset="-79"/>
              </a:rPr>
              <a:t>Moyens</a:t>
            </a:r>
            <a:r>
              <a:rPr lang="es-ES" sz="5400" dirty="0" smtClean="0">
                <a:latin typeface="Aharoni" pitchFamily="2" charset="-79"/>
                <a:cs typeface="Aharoni" pitchFamily="2" charset="-79"/>
              </a:rPr>
              <a:t> de </a:t>
            </a:r>
            <a:r>
              <a:rPr lang="es-ES" sz="5400" dirty="0" err="1" smtClean="0">
                <a:latin typeface="Aharoni" pitchFamily="2" charset="-79"/>
                <a:cs typeface="Aharoni" pitchFamily="2" charset="-79"/>
              </a:rPr>
              <a:t>transport</a:t>
            </a:r>
            <a:endParaRPr lang="es-ES" sz="5400" dirty="0">
              <a:latin typeface="Aharoni" pitchFamily="2" charset="-79"/>
              <a:cs typeface="Aharoni" pitchFamily="2" charset="-79"/>
            </a:endParaRPr>
          </a:p>
        </p:txBody>
      </p:sp>
      <p:pic>
        <p:nvPicPr>
          <p:cNvPr id="4" name="3 Marcador de contenido" descr="slide_15.jpg"/>
          <p:cNvPicPr>
            <a:picLocks noGrp="1" noChangeAspect="1"/>
          </p:cNvPicPr>
          <p:nvPr>
            <p:ph idx="1"/>
          </p:nvPr>
        </p:nvPicPr>
        <p:blipFill>
          <a:blip r:embed="rId3" cstate="print"/>
          <a:stretch>
            <a:fillRect/>
          </a:stretch>
        </p:blipFill>
        <p:spPr>
          <a:xfrm>
            <a:off x="457200" y="1412777"/>
            <a:ext cx="8229600" cy="504033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8136"/>
          </a:xfrm>
        </p:spPr>
        <p:txBody>
          <a:bodyPr/>
          <a:lstStyle/>
          <a:p>
            <a:pPr algn="just"/>
            <a:r>
              <a:rPr lang="es-ES" sz="4000" b="1" dirty="0" smtClean="0">
                <a:solidFill>
                  <a:schemeClr val="accent2">
                    <a:lumMod val="60000"/>
                    <a:lumOff val="40000"/>
                  </a:schemeClr>
                </a:solidFill>
              </a:rPr>
              <a:t>Sesión 2.</a:t>
            </a:r>
            <a:r>
              <a:rPr lang="es-ES" sz="4000" dirty="0" smtClean="0">
                <a:solidFill>
                  <a:schemeClr val="accent2">
                    <a:lumMod val="60000"/>
                    <a:lumOff val="40000"/>
                  </a:schemeClr>
                </a:solidFill>
              </a:rPr>
              <a:t> </a:t>
            </a:r>
            <a:r>
              <a:rPr lang="es-ES" sz="4000" i="1" dirty="0" smtClean="0"/>
              <a:t>Celebración convivencia en el Pinar. Los alumnos/as se desplazarán en bicicleta acompañados por adultos circulando por el camino recomendado</a:t>
            </a:r>
            <a:r>
              <a:rPr lang="es-ES" sz="4000" dirty="0" smtClean="0"/>
              <a:t>.</a:t>
            </a:r>
          </a:p>
          <a:p>
            <a:pPr>
              <a:buNone/>
            </a:pP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panneauxsignalisation.jpg"/>
          <p:cNvPicPr>
            <a:picLocks noGrp="1" noChangeAspect="1"/>
          </p:cNvPicPr>
          <p:nvPr>
            <p:ph idx="1"/>
          </p:nvPr>
        </p:nvPicPr>
        <p:blipFill>
          <a:blip r:embed="rId3" cstate="print"/>
          <a:stretch>
            <a:fillRect/>
          </a:stretch>
        </p:blipFill>
        <p:spPr>
          <a:xfrm>
            <a:off x="755576" y="620688"/>
            <a:ext cx="4032448" cy="3112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descr="depositphotos_2153991-stock-photo-trucks-exit-sign.jpg"/>
          <p:cNvPicPr>
            <a:picLocks noChangeAspect="1"/>
          </p:cNvPicPr>
          <p:nvPr/>
        </p:nvPicPr>
        <p:blipFill>
          <a:blip r:embed="rId4" cstate="print"/>
          <a:stretch>
            <a:fillRect/>
          </a:stretch>
        </p:blipFill>
        <p:spPr>
          <a:xfrm>
            <a:off x="4932040" y="1124744"/>
            <a:ext cx="3597681" cy="5085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descr="Québec_P-010.svg.png"/>
          <p:cNvPicPr>
            <a:picLocks noChangeAspect="1"/>
          </p:cNvPicPr>
          <p:nvPr/>
        </p:nvPicPr>
        <p:blipFill>
          <a:blip r:embed="rId5" cstate="print"/>
          <a:stretch>
            <a:fillRect/>
          </a:stretch>
        </p:blipFill>
        <p:spPr>
          <a:xfrm>
            <a:off x="1835696" y="3933056"/>
            <a:ext cx="2376264"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70</TotalTime>
  <Words>770</Words>
  <Application>Microsoft Office PowerPoint</Application>
  <PresentationFormat>Presentación en pantalla (4:3)</PresentationFormat>
  <Paragraphs>96</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Brío</vt:lpstr>
      <vt:lpstr>EN MOVIMIENTO</vt:lpstr>
      <vt:lpstr>Justificación </vt:lpstr>
      <vt:lpstr>Objetivos didácticos </vt:lpstr>
      <vt:lpstr>Contenidos didácticos</vt:lpstr>
      <vt:lpstr>Proceso didáctico</vt:lpstr>
      <vt:lpstr>Diapositiva 6</vt:lpstr>
      <vt:lpstr>Moyens de transport</vt:lpstr>
      <vt:lpstr>Diapositiva 8</vt:lpstr>
      <vt:lpstr>Diapositiva 9</vt:lpstr>
      <vt:lpstr>Diapositiva 10</vt:lpstr>
      <vt:lpstr>Diapositiva 11</vt:lpstr>
      <vt:lpstr>Les trois ‘R’</vt:lpstr>
      <vt:lpstr>Importance du recyclage</vt:lpstr>
      <vt:lpstr>Conteneurs de recyclage</vt:lpstr>
      <vt:lpstr>Diapositiva 15</vt:lpstr>
      <vt:lpstr>VERT : verre, bouteilles en verre, verres, bocaux en verre…</vt:lpstr>
      <vt:lpstr>JAUNE : canettes de soda, bouteilles en plastique, sacs, tetrabrik…</vt:lpstr>
      <vt:lpstr>BLEU : papier, carton, magazines, journaux..</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MOVIMIENTO</dc:title>
  <dc:creator>GAGO</dc:creator>
  <cp:lastModifiedBy>GAGO</cp:lastModifiedBy>
  <cp:revision>8</cp:revision>
  <dcterms:created xsi:type="dcterms:W3CDTF">2017-11-13T18:32:09Z</dcterms:created>
  <dcterms:modified xsi:type="dcterms:W3CDTF">2017-11-13T19:42:35Z</dcterms:modified>
</cp:coreProperties>
</file>