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73" r:id="rId5"/>
    <p:sldId id="258"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Hoja1!$B$1</c:f>
              <c:strCache>
                <c:ptCount val="1"/>
                <c:pt idx="0">
                  <c:v>Ventas</c:v>
                </c:pt>
              </c:strCache>
            </c:strRef>
          </c:tx>
          <c:explosion val="25"/>
          <c:dLbls>
            <c:dLbl>
              <c:idx val="0"/>
              <c:layout/>
              <c:tx>
                <c:rich>
                  <a:bodyPr/>
                  <a:lstStyle/>
                  <a:p>
                    <a:r>
                      <a:rPr lang="es-ES" dirty="0" smtClean="0"/>
                      <a:t>Conciencia emocional</a:t>
                    </a:r>
                    <a:endParaRPr lang="es-ES" dirty="0"/>
                  </a:p>
                </c:rich>
              </c:tx>
              <c:showLegendKey val="0"/>
              <c:showVal val="0"/>
              <c:showCatName val="0"/>
              <c:showSerName val="1"/>
              <c:showPercent val="0"/>
              <c:showBubbleSize val="0"/>
            </c:dLbl>
            <c:dLbl>
              <c:idx val="1"/>
              <c:layout/>
              <c:tx>
                <c:rich>
                  <a:bodyPr/>
                  <a:lstStyle/>
                  <a:p>
                    <a:r>
                      <a:rPr lang="es-ES" smtClean="0"/>
                      <a:t>Regulación</a:t>
                    </a:r>
                    <a:r>
                      <a:rPr lang="es-ES" baseline="0" smtClean="0"/>
                      <a:t> emocional</a:t>
                    </a:r>
                    <a:endParaRPr lang="es-ES"/>
                  </a:p>
                </c:rich>
              </c:tx>
              <c:showLegendKey val="0"/>
              <c:showVal val="0"/>
              <c:showCatName val="0"/>
              <c:showSerName val="1"/>
              <c:showPercent val="0"/>
              <c:showBubbleSize val="0"/>
            </c:dLbl>
            <c:dLbl>
              <c:idx val="2"/>
              <c:layout/>
              <c:tx>
                <c:rich>
                  <a:bodyPr/>
                  <a:lstStyle/>
                  <a:p>
                    <a:r>
                      <a:rPr lang="es-ES" smtClean="0"/>
                      <a:t>Autonomia</a:t>
                    </a:r>
                    <a:r>
                      <a:rPr lang="es-ES" baseline="0" smtClean="0"/>
                      <a:t> emocional</a:t>
                    </a:r>
                    <a:endParaRPr lang="es-ES"/>
                  </a:p>
                </c:rich>
              </c:tx>
              <c:showLegendKey val="0"/>
              <c:showVal val="0"/>
              <c:showCatName val="0"/>
              <c:showSerName val="1"/>
              <c:showPercent val="0"/>
              <c:showBubbleSize val="0"/>
            </c:dLbl>
            <c:dLbl>
              <c:idx val="3"/>
              <c:layout>
                <c:manualLayout>
                  <c:x val="-5.4363025152530378E-3"/>
                  <c:y val="-2.6393512727156537E-2"/>
                </c:manualLayout>
              </c:layout>
              <c:tx>
                <c:rich>
                  <a:bodyPr/>
                  <a:lstStyle/>
                  <a:p>
                    <a:pPr>
                      <a:defRPr/>
                    </a:pPr>
                    <a:r>
                      <a:rPr lang="es-ES" dirty="0" smtClean="0"/>
                      <a:t>Habilidades</a:t>
                    </a:r>
                    <a:r>
                      <a:rPr lang="es-ES" baseline="0" dirty="0" smtClean="0"/>
                      <a:t> emocionales</a:t>
                    </a:r>
                    <a:endParaRPr lang="es-ES" dirty="0"/>
                  </a:p>
                </c:rich>
              </c:tx>
              <c:spPr/>
              <c:showLegendKey val="0"/>
              <c:showVal val="0"/>
              <c:showCatName val="0"/>
              <c:showSerName val="1"/>
              <c:showPercent val="0"/>
              <c:showBubbleSize val="0"/>
            </c:dLbl>
            <c:dLbl>
              <c:idx val="4"/>
              <c:layout/>
              <c:tx>
                <c:rich>
                  <a:bodyPr rot="0"/>
                  <a:lstStyle/>
                  <a:p>
                    <a:pPr algn="ctr" rtl="0">
                      <a:defRPr lang="en-US" sz="1800" b="0" i="0" u="none" strike="noStrike" kern="1200" baseline="0" dirty="0">
                        <a:solidFill>
                          <a:prstClr val="black"/>
                        </a:solidFill>
                        <a:latin typeface="+mn-lt"/>
                        <a:ea typeface="+mn-ea"/>
                        <a:cs typeface="+mn-cs"/>
                      </a:defRPr>
                    </a:pPr>
                    <a:r>
                      <a:rPr lang="en-US" sz="1800" b="0" i="0" u="none" strike="noStrike" kern="1200" baseline="0" dirty="0" err="1" smtClean="0">
                        <a:solidFill>
                          <a:prstClr val="black"/>
                        </a:solidFill>
                        <a:latin typeface="+mn-lt"/>
                        <a:ea typeface="+mn-ea"/>
                        <a:cs typeface="+mn-cs"/>
                      </a:rPr>
                      <a:t>Habilidades</a:t>
                    </a:r>
                    <a:r>
                      <a:rPr lang="en-US" sz="1800" b="0" i="0" u="none" strike="noStrike" kern="1200" baseline="0" dirty="0" smtClean="0">
                        <a:solidFill>
                          <a:prstClr val="black"/>
                        </a:solidFill>
                        <a:latin typeface="+mn-lt"/>
                        <a:ea typeface="+mn-ea"/>
                        <a:cs typeface="+mn-cs"/>
                      </a:rPr>
                      <a:t> de </a:t>
                    </a:r>
                    <a:r>
                      <a:rPr lang="en-US" sz="1800" b="0" i="0" u="none" strike="noStrike" kern="1200" baseline="0" dirty="0" err="1" smtClean="0">
                        <a:solidFill>
                          <a:prstClr val="black"/>
                        </a:solidFill>
                        <a:latin typeface="+mn-lt"/>
                        <a:ea typeface="+mn-ea"/>
                        <a:cs typeface="+mn-cs"/>
                      </a:rPr>
                      <a:t>vida</a:t>
                    </a:r>
                    <a:r>
                      <a:rPr lang="en-US" sz="1800" b="0" i="0" u="none" strike="noStrike" kern="1200" baseline="0" dirty="0" smtClean="0">
                        <a:solidFill>
                          <a:prstClr val="black"/>
                        </a:solidFill>
                        <a:latin typeface="+mn-lt"/>
                        <a:ea typeface="+mn-ea"/>
                        <a:cs typeface="+mn-cs"/>
                      </a:rPr>
                      <a:t> y </a:t>
                    </a:r>
                    <a:r>
                      <a:rPr lang="en-US" sz="1800" b="0" i="0" u="none" strike="noStrike" kern="1200" baseline="0" dirty="0" err="1" smtClean="0">
                        <a:solidFill>
                          <a:prstClr val="black"/>
                        </a:solidFill>
                        <a:latin typeface="+mn-lt"/>
                        <a:ea typeface="+mn-ea"/>
                        <a:cs typeface="+mn-cs"/>
                      </a:rPr>
                      <a:t>bienestar</a:t>
                    </a:r>
                    <a:endParaRPr lang="en-US" sz="1800" b="0" i="0" u="none" strike="noStrike" kern="1200" baseline="0" dirty="0">
                      <a:solidFill>
                        <a:prstClr val="black"/>
                      </a:solidFill>
                      <a:latin typeface="+mn-lt"/>
                      <a:ea typeface="+mn-ea"/>
                      <a:cs typeface="+mn-cs"/>
                    </a:endParaRPr>
                  </a:p>
                </c:rich>
              </c:tx>
              <c:spPr/>
              <c:showLegendKey val="0"/>
              <c:showVal val="0"/>
              <c:showCatName val="0"/>
              <c:showSerName val="1"/>
              <c:showPercent val="0"/>
              <c:showBubbleSize val="0"/>
            </c:dLbl>
            <c:showLegendKey val="0"/>
            <c:showVal val="0"/>
            <c:showCatName val="0"/>
            <c:showSerName val="1"/>
            <c:showPercent val="0"/>
            <c:showBubbleSize val="0"/>
            <c:showLeaderLines val="1"/>
          </c:dLbls>
          <c:cat>
            <c:strRef>
              <c:f>Hoja1!$A$2:$A$6</c:f>
              <c:strCache>
                <c:ptCount val="4"/>
                <c:pt idx="0">
                  <c:v>1er trim.</c:v>
                </c:pt>
                <c:pt idx="1">
                  <c:v>2º trim.</c:v>
                </c:pt>
                <c:pt idx="2">
                  <c:v>3er trim.</c:v>
                </c:pt>
                <c:pt idx="3">
                  <c:v>4º trim.</c:v>
                </c:pt>
              </c:strCache>
            </c:strRef>
          </c:cat>
          <c:val>
            <c:numRef>
              <c:f>Hoja1!$B$2:$B$6</c:f>
              <c:numCache>
                <c:formatCode>General</c:formatCode>
                <c:ptCount val="5"/>
                <c:pt idx="0">
                  <c:v>5</c:v>
                </c:pt>
                <c:pt idx="1">
                  <c:v>5</c:v>
                </c:pt>
                <c:pt idx="2">
                  <c:v>5</c:v>
                </c:pt>
                <c:pt idx="3">
                  <c:v>5</c:v>
                </c:pt>
                <c:pt idx="4">
                  <c:v>5</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s-E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0.3717</cdr:x>
      <cdr:y>0.31146</cdr:y>
    </cdr:from>
    <cdr:to>
      <cdr:x>0.43335</cdr:x>
      <cdr:y>0.37849</cdr:y>
    </cdr:to>
    <cdr:sp macro="" textlink="">
      <cdr:nvSpPr>
        <cdr:cNvPr id="2" name="1 Combinar"/>
        <cdr:cNvSpPr/>
      </cdr:nvSpPr>
      <cdr:spPr>
        <a:xfrm xmlns:a="http://schemas.openxmlformats.org/drawingml/2006/main" rot="8528108">
          <a:off x="2605053" y="1948270"/>
          <a:ext cx="432048" cy="419293"/>
        </a:xfrm>
        <a:prstGeom xmlns:a="http://schemas.openxmlformats.org/drawingml/2006/main" prst="flowChartMerge">
          <a:avLst/>
        </a:prstGeom>
        <a:ln xmlns:a="http://schemas.openxmlformats.org/drawingml/2006/main"/>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ES"/>
        </a:p>
      </cdr:txBody>
    </cdr:sp>
  </cdr:relSizeAnchor>
  <cdr:relSizeAnchor xmlns:cdr="http://schemas.openxmlformats.org/drawingml/2006/chartDrawing">
    <cdr:from>
      <cdr:x>0.45351</cdr:x>
      <cdr:y>0.64948</cdr:y>
    </cdr:from>
    <cdr:to>
      <cdr:x>0.51334</cdr:x>
      <cdr:y>0.71855</cdr:y>
    </cdr:to>
    <cdr:sp macro="" textlink="">
      <cdr:nvSpPr>
        <cdr:cNvPr id="3" name="1 Combinar"/>
        <cdr:cNvSpPr/>
      </cdr:nvSpPr>
      <cdr:spPr>
        <a:xfrm xmlns:a="http://schemas.openxmlformats.org/drawingml/2006/main" rot="7435938">
          <a:off x="3172031" y="4069113"/>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0.63234</cdr:x>
      <cdr:y>0.50864</cdr:y>
    </cdr:from>
    <cdr:to>
      <cdr:x>0.69399</cdr:x>
      <cdr:y>0.57567</cdr:y>
    </cdr:to>
    <cdr:sp macro="" textlink="">
      <cdr:nvSpPr>
        <cdr:cNvPr id="4" name="1 Combinar"/>
        <cdr:cNvSpPr/>
      </cdr:nvSpPr>
      <cdr:spPr>
        <a:xfrm xmlns:a="http://schemas.openxmlformats.org/drawingml/2006/main" rot="10072469">
          <a:off x="4431705" y="3181695"/>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0.31285</cdr:x>
      <cdr:y>0.52104</cdr:y>
    </cdr:from>
    <cdr:to>
      <cdr:x>0.3745</cdr:x>
      <cdr:y>0.58807</cdr:y>
    </cdr:to>
    <cdr:sp macro="" textlink="">
      <cdr:nvSpPr>
        <cdr:cNvPr id="5" name="1 Combinar"/>
        <cdr:cNvSpPr/>
      </cdr:nvSpPr>
      <cdr:spPr>
        <a:xfrm xmlns:a="http://schemas.openxmlformats.org/drawingml/2006/main" rot="11384532">
          <a:off x="2192600" y="3259290"/>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dr:relSizeAnchor xmlns:cdr="http://schemas.openxmlformats.org/drawingml/2006/chartDrawing">
    <cdr:from>
      <cdr:x>0.56733</cdr:x>
      <cdr:y>0.32844</cdr:y>
    </cdr:from>
    <cdr:to>
      <cdr:x>0.62897</cdr:x>
      <cdr:y>0.39547</cdr:y>
    </cdr:to>
    <cdr:sp macro="" textlink="">
      <cdr:nvSpPr>
        <cdr:cNvPr id="6" name="1 Combinar"/>
        <cdr:cNvSpPr/>
      </cdr:nvSpPr>
      <cdr:spPr>
        <a:xfrm xmlns:a="http://schemas.openxmlformats.org/drawingml/2006/main" rot="19776238">
          <a:off x="3976064" y="2054500"/>
          <a:ext cx="432048" cy="419293"/>
        </a:xfrm>
        <a:prstGeom xmlns:a="http://schemas.openxmlformats.org/drawingml/2006/main" prst="flowChartMerge">
          <a:avLst/>
        </a:prstGeom>
      </cdr:spPr>
      <cdr:style>
        <a:lnRef xmlns:a="http://schemas.openxmlformats.org/drawingml/2006/main" idx="2">
          <a:schemeClr val="accent6">
            <a:shade val="50000"/>
          </a:schemeClr>
        </a:lnRef>
        <a:fillRef xmlns:a="http://schemas.openxmlformats.org/drawingml/2006/main" idx="1">
          <a:schemeClr val="accent6"/>
        </a:fillRef>
        <a:effectRef xmlns:a="http://schemas.openxmlformats.org/drawingml/2006/main" idx="0">
          <a:schemeClr val="accent6"/>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E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286079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556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044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262616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48373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94121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63350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3607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90846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118708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B8AEF8-F1A3-4EE4-A4D5-4E271840D4B3}"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91D651-ECBC-44A6-B3C0-FB6E801071E4}" type="slidenum">
              <a:rPr lang="es-ES" smtClean="0"/>
              <a:t>‹Nº›</a:t>
            </a:fld>
            <a:endParaRPr lang="es-ES"/>
          </a:p>
        </p:txBody>
      </p:sp>
    </p:spTree>
    <p:extLst>
      <p:ext uri="{BB962C8B-B14F-4D97-AF65-F5344CB8AC3E}">
        <p14:creationId xmlns:p14="http://schemas.microsoft.com/office/powerpoint/2010/main" val="76191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8AEF8-F1A3-4EE4-A4D5-4E271840D4B3}" type="datetimeFigureOut">
              <a:rPr lang="es-ES" smtClean="0"/>
              <a:t>02/11/2016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1D651-ECBC-44A6-B3C0-FB6E801071E4}" type="slidenum">
              <a:rPr lang="es-ES" smtClean="0"/>
              <a:t>‹Nº›</a:t>
            </a:fld>
            <a:endParaRPr lang="es-ES"/>
          </a:p>
        </p:txBody>
      </p:sp>
    </p:spTree>
    <p:extLst>
      <p:ext uri="{BB962C8B-B14F-4D97-AF65-F5344CB8AC3E}">
        <p14:creationId xmlns:p14="http://schemas.microsoft.com/office/powerpoint/2010/main" val="163598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491429"/>
            <a:ext cx="7931980" cy="280076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INTELIGENCIA </a:t>
            </a:r>
          </a:p>
          <a:p>
            <a:pPr algn="ctr"/>
            <a:r>
              <a:rPr lang="es-E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EMOCIONAL</a:t>
            </a:r>
            <a:endParaRPr lang="es-E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endParaRPr>
          </a:p>
        </p:txBody>
      </p:sp>
      <p:sp>
        <p:nvSpPr>
          <p:cNvPr id="5" name="4 CuadroTexto"/>
          <p:cNvSpPr txBox="1"/>
          <p:nvPr/>
        </p:nvSpPr>
        <p:spPr>
          <a:xfrm>
            <a:off x="5538050" y="5949280"/>
            <a:ext cx="3605950" cy="702949"/>
          </a:xfrm>
          <a:prstGeom prst="rect">
            <a:avLst/>
          </a:prstGeom>
          <a:noFill/>
        </p:spPr>
        <p:txBody>
          <a:bodyPr wrap="square" rtlCol="0">
            <a:spAutoFit/>
          </a:bodyPr>
          <a:lstStyle/>
          <a:p>
            <a:pPr algn="ctr">
              <a:lnSpc>
                <a:spcPct val="150000"/>
              </a:lnSpc>
            </a:pPr>
            <a:r>
              <a:rPr lang="es-ES" sz="1400" b="1" dirty="0" smtClean="0">
                <a:latin typeface="Comic Sans MS" panose="030F0702030302020204" pitchFamily="66" charset="0"/>
              </a:rPr>
              <a:t>CEIP VIRGEN DE LUNA</a:t>
            </a:r>
          </a:p>
          <a:p>
            <a:pPr algn="ctr">
              <a:lnSpc>
                <a:spcPct val="150000"/>
              </a:lnSpc>
            </a:pPr>
            <a:r>
              <a:rPr lang="es-ES" sz="1400" b="1" dirty="0" smtClean="0">
                <a:latin typeface="Comic Sans MS" panose="030F0702030302020204" pitchFamily="66" charset="0"/>
              </a:rPr>
              <a:t>GRUPO DE TRABAJO</a:t>
            </a:r>
            <a:endParaRPr lang="es-ES" sz="1400" b="1" dirty="0">
              <a:latin typeface="Comic Sans MS" panose="030F0702030302020204" pitchFamily="66" charset="0"/>
            </a:endParaRPr>
          </a:p>
        </p:txBody>
      </p:sp>
    </p:spTree>
    <p:extLst>
      <p:ext uri="{BB962C8B-B14F-4D97-AF65-F5344CB8AC3E}">
        <p14:creationId xmlns:p14="http://schemas.microsoft.com/office/powerpoint/2010/main" val="292623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Conciencia Emocional</a:t>
            </a:r>
            <a:endParaRPr lang="es-ES" sz="2800" b="1" dirty="0">
              <a:solidFill>
                <a:srgbClr val="FF0000"/>
              </a:solidFill>
              <a:latin typeface="BerrysHand" pitchFamily="2" charset="0"/>
            </a:endParaRPr>
          </a:p>
        </p:txBody>
      </p:sp>
      <p:sp>
        <p:nvSpPr>
          <p:cNvPr id="3" name="2 CuadroTexto"/>
          <p:cNvSpPr txBox="1"/>
          <p:nvPr/>
        </p:nvSpPr>
        <p:spPr>
          <a:xfrm>
            <a:off x="1259632" y="455335"/>
            <a:ext cx="6984776" cy="4316566"/>
          </a:xfrm>
          <a:prstGeom prst="rect">
            <a:avLst/>
          </a:prstGeom>
          <a:noFill/>
        </p:spPr>
        <p:txBody>
          <a:bodyPr wrap="square" rtlCol="0">
            <a:spAutoFit/>
          </a:bodyPr>
          <a:lstStyle/>
          <a:p>
            <a:endParaRPr lang="es-ES" dirty="0"/>
          </a:p>
          <a:p>
            <a:pPr>
              <a:lnSpc>
                <a:spcPct val="150000"/>
              </a:lnSpc>
            </a:pPr>
            <a:r>
              <a:rPr lang="es-ES" b="1" dirty="0">
                <a:effectLst>
                  <a:outerShdw blurRad="38100" dist="38100" dir="2700000" algn="tl">
                    <a:srgbClr val="000000">
                      <a:alpha val="43137"/>
                    </a:srgbClr>
                  </a:outerShdw>
                </a:effectLst>
                <a:latin typeface="BerrysHand" pitchFamily="2" charset="0"/>
              </a:rPr>
              <a:t>Nos permite darnos cuenta y ser conscientes de: </a:t>
            </a:r>
          </a:p>
          <a:p>
            <a:pPr>
              <a:lnSpc>
                <a:spcPct val="150000"/>
              </a:lnSpc>
            </a:pPr>
            <a:endParaRPr lang="es-ES" sz="900" b="1" dirty="0">
              <a:effectLst>
                <a:outerShdw blurRad="38100" dist="38100" dir="2700000" algn="tl">
                  <a:srgbClr val="000000">
                    <a:alpha val="43137"/>
                  </a:srgbClr>
                </a:outerShdw>
              </a:effectLst>
              <a:latin typeface="BerrysHand" pitchFamily="2" charset="0"/>
            </a:endParaRP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Lo </a:t>
            </a:r>
            <a:r>
              <a:rPr lang="es-ES" b="1" dirty="0">
                <a:effectLst>
                  <a:outerShdw blurRad="38100" dist="38100" dir="2700000" algn="tl">
                    <a:srgbClr val="000000">
                      <a:alpha val="43137"/>
                    </a:srgbClr>
                  </a:outerShdw>
                </a:effectLst>
                <a:latin typeface="BerrysHand" pitchFamily="2" charset="0"/>
              </a:rPr>
              <a:t>que sentimos.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Poner </a:t>
            </a:r>
            <a:r>
              <a:rPr lang="es-ES" b="1" dirty="0">
                <a:effectLst>
                  <a:outerShdw blurRad="38100" dist="38100" dir="2700000" algn="tl">
                    <a:srgbClr val="000000">
                      <a:alpha val="43137"/>
                    </a:srgbClr>
                  </a:outerShdw>
                </a:effectLst>
                <a:latin typeface="BerrysHand" pitchFamily="2" charset="0"/>
              </a:rPr>
              <a:t>nombre a las emociones que sentimos. Vocabulario emocional.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Identificar </a:t>
            </a:r>
            <a:r>
              <a:rPr lang="es-ES" b="1" dirty="0">
                <a:effectLst>
                  <a:outerShdw blurRad="38100" dist="38100" dir="2700000" algn="tl">
                    <a:srgbClr val="000000">
                      <a:alpha val="43137"/>
                    </a:srgbClr>
                  </a:outerShdw>
                </a:effectLst>
                <a:latin typeface="BerrysHand" pitchFamily="2" charset="0"/>
              </a:rPr>
              <a:t>y ser conscientes de las emociones de las demás personas.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Conciencia </a:t>
            </a:r>
            <a:r>
              <a:rPr lang="es-ES" b="1" dirty="0">
                <a:effectLst>
                  <a:outerShdw blurRad="38100" dist="38100" dir="2700000" algn="tl">
                    <a:srgbClr val="000000">
                      <a:alpha val="43137"/>
                    </a:srgbClr>
                  </a:outerShdw>
                </a:effectLst>
                <a:latin typeface="BerrysHand" pitchFamily="2" charset="0"/>
              </a:rPr>
              <a:t>del propio estado emocional. </a:t>
            </a:r>
          </a:p>
          <a:p>
            <a:pPr marL="285750" indent="-285750">
              <a:lnSpc>
                <a:spcPct val="150000"/>
              </a:lnSpc>
              <a:buClr>
                <a:srgbClr val="FF0000"/>
              </a:buClr>
              <a:buFont typeface="Wingdings" panose="05000000000000000000" pitchFamily="2" charset="2"/>
              <a:buChar char="v"/>
            </a:pPr>
            <a:r>
              <a:rPr lang="es-ES" b="1" dirty="0" smtClean="0">
                <a:effectLst>
                  <a:outerShdw blurRad="38100" dist="38100" dir="2700000" algn="tl">
                    <a:srgbClr val="000000">
                      <a:alpha val="43137"/>
                    </a:srgbClr>
                  </a:outerShdw>
                </a:effectLst>
                <a:latin typeface="BerrysHand" pitchFamily="2" charset="0"/>
              </a:rPr>
              <a:t>Comprender </a:t>
            </a:r>
            <a:r>
              <a:rPr lang="es-ES" b="1" dirty="0">
                <a:effectLst>
                  <a:outerShdw blurRad="38100" dist="38100" dir="2700000" algn="tl">
                    <a:srgbClr val="000000">
                      <a:alpha val="43137"/>
                    </a:srgbClr>
                  </a:outerShdw>
                </a:effectLst>
                <a:latin typeface="BerrysHand" pitchFamily="2" charset="0"/>
              </a:rPr>
              <a:t>el significado y las ventajas o desventajas de cada una de las emociones.</a:t>
            </a:r>
          </a:p>
        </p:txBody>
      </p:sp>
    </p:spTree>
    <p:extLst>
      <p:ext uri="{BB962C8B-B14F-4D97-AF65-F5344CB8AC3E}">
        <p14:creationId xmlns:p14="http://schemas.microsoft.com/office/powerpoint/2010/main" val="242429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90290"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Regulación Emocional</a:t>
            </a:r>
            <a:endParaRPr lang="es-ES" sz="2800" b="1" dirty="0">
              <a:solidFill>
                <a:srgbClr val="FF0000"/>
              </a:solidFill>
              <a:latin typeface="BerrysHand" pitchFamily="2" charset="0"/>
            </a:endParaRPr>
          </a:p>
        </p:txBody>
      </p:sp>
      <p:sp>
        <p:nvSpPr>
          <p:cNvPr id="3" name="2 CuadroTexto"/>
          <p:cNvSpPr txBox="1"/>
          <p:nvPr/>
        </p:nvSpPr>
        <p:spPr>
          <a:xfrm>
            <a:off x="189495" y="448013"/>
            <a:ext cx="8611012" cy="3485570"/>
          </a:xfrm>
          <a:prstGeom prst="rect">
            <a:avLst/>
          </a:prstGeom>
          <a:noFill/>
        </p:spPr>
        <p:txBody>
          <a:bodyPr wrap="square" rtlCol="0">
            <a:spAutoFit/>
          </a:bodyPr>
          <a:lstStyle/>
          <a:p>
            <a:endParaRPr lang="es-ES" dirty="0"/>
          </a:p>
          <a:p>
            <a:pPr algn="just">
              <a:lnSpc>
                <a:spcPct val="150000"/>
              </a:lnSpc>
            </a:pPr>
            <a:r>
              <a:rPr lang="es-ES" b="1" dirty="0">
                <a:effectLst>
                  <a:outerShdw blurRad="38100" dist="38100" dir="2700000" algn="tl">
                    <a:srgbClr val="000000">
                      <a:alpha val="43137"/>
                    </a:srgbClr>
                  </a:outerShdw>
                </a:effectLst>
                <a:latin typeface="BerrysHand" pitchFamily="2" charset="0"/>
              </a:rPr>
              <a:t>Nos permite responder de manera adecuada a las distintas situaciones emocionalmente intensas (estrés, frustración, cansancio, enfado, debilidad, miedo, inseguridad, alegría, ilusión</a:t>
            </a:r>
            <a:r>
              <a:rPr lang="es-ES" b="1" dirty="0" smtClean="0">
                <a:effectLst>
                  <a:outerShdw blurRad="38100" dist="38100" dir="2700000" algn="tl">
                    <a:srgbClr val="000000">
                      <a:alpha val="43137"/>
                    </a:srgbClr>
                  </a:outerShdw>
                </a:effectLst>
                <a:latin typeface="BerrysHand" pitchFamily="2" charset="0"/>
              </a:rPr>
              <a:t>…):</a:t>
            </a:r>
          </a:p>
          <a:p>
            <a:pPr algn="just">
              <a:lnSpc>
                <a:spcPct val="150000"/>
              </a:lnSpc>
            </a:pPr>
            <a:endParaRPr lang="es-ES" sz="900" b="1" dirty="0">
              <a:effectLst>
                <a:outerShdw blurRad="38100" dist="38100" dir="2700000" algn="tl">
                  <a:srgbClr val="000000">
                    <a:alpha val="43137"/>
                  </a:srgbClr>
                </a:outerShdw>
              </a:effectLst>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 Estrategias de regulación emocional: diálogo interno, relajación, reestructuración cognitiva… </a:t>
            </a:r>
          </a:p>
          <a:p>
            <a:pPr algn="just">
              <a:lnSpc>
                <a:spcPct val="150000"/>
              </a:lnSpc>
            </a:pPr>
            <a:r>
              <a:rPr lang="es-ES" b="1" dirty="0">
                <a:effectLst>
                  <a:outerShdw blurRad="38100" dist="38100" dir="2700000" algn="tl">
                    <a:srgbClr val="000000">
                      <a:alpha val="43137"/>
                    </a:srgbClr>
                  </a:outerShdw>
                </a:effectLst>
                <a:latin typeface="BerrysHand" pitchFamily="2" charset="0"/>
              </a:rPr>
              <a:t>• Estrategias para el desarrollo de emociones positivas. </a:t>
            </a:r>
          </a:p>
          <a:p>
            <a:pPr algn="just">
              <a:lnSpc>
                <a:spcPct val="150000"/>
              </a:lnSpc>
            </a:pPr>
            <a:r>
              <a:rPr lang="es-ES" b="1" dirty="0">
                <a:effectLst>
                  <a:outerShdw blurRad="38100" dist="38100" dir="2700000" algn="tl">
                    <a:srgbClr val="000000">
                      <a:alpha val="43137"/>
                    </a:srgbClr>
                  </a:outerShdw>
                </a:effectLst>
                <a:latin typeface="BerrysHand" pitchFamily="2" charset="0"/>
              </a:rPr>
              <a:t>• Regulación de sentimientos e impulsos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322454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Autonomía Emocional</a:t>
            </a:r>
            <a:endParaRPr lang="es-ES" sz="2800" b="1" dirty="0">
              <a:solidFill>
                <a:srgbClr val="FF0000"/>
              </a:solidFill>
              <a:latin typeface="BerrysHand" pitchFamily="2" charset="0"/>
            </a:endParaRPr>
          </a:p>
        </p:txBody>
      </p:sp>
      <p:sp>
        <p:nvSpPr>
          <p:cNvPr id="3" name="2 CuadroTexto"/>
          <p:cNvSpPr txBox="1"/>
          <p:nvPr/>
        </p:nvSpPr>
        <p:spPr>
          <a:xfrm>
            <a:off x="251520" y="709623"/>
            <a:ext cx="8539004" cy="2862322"/>
          </a:xfrm>
          <a:prstGeom prst="rect">
            <a:avLst/>
          </a:prstGeom>
          <a:noFill/>
        </p:spPr>
        <p:txBody>
          <a:bodyPr wrap="square" rtlCol="0">
            <a:spAutoFit/>
          </a:bodyPr>
          <a:lstStyle/>
          <a:p>
            <a:endParaRPr lang="es-ES" dirty="0"/>
          </a:p>
          <a:p>
            <a:pPr algn="just">
              <a:lnSpc>
                <a:spcPct val="150000"/>
              </a:lnSpc>
            </a:pPr>
            <a:r>
              <a:rPr lang="es-ES" b="1" dirty="0" smtClean="0">
                <a:effectLst>
                  <a:outerShdw blurRad="38100" dist="38100" dir="2700000" algn="tl">
                    <a:srgbClr val="000000">
                      <a:alpha val="43137"/>
                    </a:srgbClr>
                  </a:outerShdw>
                </a:effectLst>
                <a:latin typeface="BerrysHand" pitchFamily="2" charset="0"/>
              </a:rPr>
              <a:t>Nos permite </a:t>
            </a:r>
            <a:r>
              <a:rPr lang="es-ES" b="1" dirty="0">
                <a:effectLst>
                  <a:outerShdw blurRad="38100" dist="38100" dir="2700000" algn="tl">
                    <a:srgbClr val="000000">
                      <a:alpha val="43137"/>
                    </a:srgbClr>
                  </a:outerShdw>
                </a:effectLst>
                <a:latin typeface="BerrysHand" pitchFamily="2" charset="0"/>
              </a:rPr>
              <a:t>tener confianza en nosotros/as mismos/as, tener autoestima, pensar positivamente, </a:t>
            </a:r>
            <a:r>
              <a:rPr lang="es-ES" b="1" dirty="0" err="1">
                <a:effectLst>
                  <a:outerShdw blurRad="38100" dist="38100" dir="2700000" algn="tl">
                    <a:srgbClr val="000000">
                      <a:alpha val="43137"/>
                    </a:srgbClr>
                  </a:outerShdw>
                </a:effectLst>
                <a:latin typeface="BerrysHand" pitchFamily="2" charset="0"/>
              </a:rPr>
              <a:t>automotivarnos</a:t>
            </a:r>
            <a:r>
              <a:rPr lang="es-ES" b="1" dirty="0">
                <a:effectLst>
                  <a:outerShdw blurRad="38100" dist="38100" dir="2700000" algn="tl">
                    <a:srgbClr val="000000">
                      <a:alpha val="43137"/>
                    </a:srgbClr>
                  </a:outerShdw>
                </a:effectLst>
                <a:latin typeface="BerrysHand" pitchFamily="2" charset="0"/>
              </a:rPr>
              <a:t>, tomar decisiones de manera adecuada y responsabilizarnos de forma relajada y tranquila. </a:t>
            </a:r>
          </a:p>
          <a:p>
            <a:pPr algn="just">
              <a:lnSpc>
                <a:spcPct val="150000"/>
              </a:lnSpc>
            </a:pPr>
            <a:endParaRPr lang="es-ES" b="1" dirty="0">
              <a:effectLst>
                <a:outerShdw blurRad="38100" dist="38100" dir="2700000" algn="tl">
                  <a:srgbClr val="000000">
                    <a:alpha val="43137"/>
                  </a:srgbClr>
                </a:outerShdw>
              </a:effectLst>
              <a:latin typeface="BerrysHand" pitchFamily="2" charset="0"/>
            </a:endParaRPr>
          </a:p>
          <a:p>
            <a:pPr>
              <a:lnSpc>
                <a:spcPct val="150000"/>
              </a:lnSpc>
            </a:pPr>
            <a:r>
              <a:rPr lang="es-ES" b="1" dirty="0">
                <a:effectLst>
                  <a:outerShdw blurRad="38100" dist="38100" dir="2700000" algn="tl">
                    <a:srgbClr val="000000">
                      <a:alpha val="43137"/>
                    </a:srgbClr>
                  </a:outerShdw>
                </a:effectLst>
                <a:latin typeface="BerrysHand" pitchFamily="2" charset="0"/>
              </a:rPr>
              <a:t>• Noción de identidad, conocimiento de uno/a mismo/a (</a:t>
            </a:r>
            <a:r>
              <a:rPr lang="es-ES" b="1" dirty="0" err="1">
                <a:effectLst>
                  <a:outerShdw blurRad="38100" dist="38100" dir="2700000" algn="tl">
                    <a:srgbClr val="000000">
                      <a:alpha val="43137"/>
                    </a:srgbClr>
                  </a:outerShdw>
                </a:effectLst>
                <a:latin typeface="BerrysHand" pitchFamily="2" charset="0"/>
              </a:rPr>
              <a:t>autoconcepto</a:t>
            </a:r>
            <a:r>
              <a:rPr lang="es-ES" b="1" dirty="0">
                <a:effectLst>
                  <a:outerShdw blurRad="38100" dist="38100" dir="2700000" algn="tl">
                    <a:srgbClr val="000000">
                      <a:alpha val="43137"/>
                    </a:srgbClr>
                  </a:outerShdw>
                </a:effectLst>
                <a:latin typeface="BerrysHand" pitchFamily="2" charset="0"/>
              </a:rPr>
              <a:t>). </a:t>
            </a:r>
          </a:p>
          <a:p>
            <a:pPr>
              <a:lnSpc>
                <a:spcPct val="150000"/>
              </a:lnSpc>
            </a:pPr>
            <a:r>
              <a:rPr lang="es-ES" b="1" dirty="0">
                <a:effectLst>
                  <a:outerShdw blurRad="38100" dist="38100" dir="2700000" algn="tl">
                    <a:srgbClr val="000000">
                      <a:alpha val="43137"/>
                    </a:srgbClr>
                  </a:outerShdw>
                </a:effectLst>
                <a:latin typeface="BerrysHand" pitchFamily="2" charset="0"/>
              </a:rPr>
              <a:t>• Valoración positiva de las propias capacidades y limitaciones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26451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Habilidades socioemocionales</a:t>
            </a:r>
            <a:endParaRPr lang="es-ES" sz="2800" b="1" dirty="0">
              <a:solidFill>
                <a:srgbClr val="FF0000"/>
              </a:solidFill>
              <a:latin typeface="BerrysHand" pitchFamily="2" charset="0"/>
            </a:endParaRPr>
          </a:p>
        </p:txBody>
      </p:sp>
      <p:sp>
        <p:nvSpPr>
          <p:cNvPr id="3" name="2 CuadroTexto"/>
          <p:cNvSpPr txBox="1"/>
          <p:nvPr/>
        </p:nvSpPr>
        <p:spPr>
          <a:xfrm>
            <a:off x="107504" y="709623"/>
            <a:ext cx="8683020" cy="5909310"/>
          </a:xfrm>
          <a:prstGeom prst="rect">
            <a:avLst/>
          </a:prstGeom>
          <a:noFill/>
        </p:spPr>
        <p:txBody>
          <a:bodyPr wrap="square" rtlCol="0">
            <a:spAutoFit/>
          </a:bodyPr>
          <a:lstStyle/>
          <a:p>
            <a:endParaRPr lang="es-ES" dirty="0"/>
          </a:p>
          <a:p>
            <a:pPr algn="just"/>
            <a:r>
              <a:rPr lang="es-ES" b="1" dirty="0">
                <a:effectLst>
                  <a:outerShdw blurRad="38100" dist="38100" dir="2700000" algn="tl">
                    <a:srgbClr val="000000">
                      <a:alpha val="43137"/>
                    </a:srgbClr>
                  </a:outerShdw>
                </a:effectLst>
                <a:latin typeface="BerrysHand" pitchFamily="2" charset="0"/>
              </a:rPr>
              <a:t>Consiste en ser capaces de manejar cada una de las distintas y variadas situaciones sociales con el conjunto de emociones positivas y negativas que ello </a:t>
            </a:r>
            <a:r>
              <a:rPr lang="es-ES" b="1" dirty="0" smtClean="0">
                <a:effectLst>
                  <a:outerShdw blurRad="38100" dist="38100" dir="2700000" algn="tl">
                    <a:srgbClr val="000000">
                      <a:alpha val="43137"/>
                    </a:srgbClr>
                  </a:outerShdw>
                </a:effectLst>
                <a:latin typeface="BerrysHand" pitchFamily="2" charset="0"/>
              </a:rPr>
              <a:t>conlleva. El </a:t>
            </a:r>
            <a:r>
              <a:rPr lang="es-ES" b="1" dirty="0">
                <a:effectLst>
                  <a:outerShdw blurRad="38100" dist="38100" dir="2700000" algn="tl">
                    <a:srgbClr val="000000">
                      <a:alpha val="43137"/>
                    </a:srgbClr>
                  </a:outerShdw>
                </a:effectLst>
                <a:latin typeface="BerrysHand" pitchFamily="2" charset="0"/>
              </a:rPr>
              <a:t>desarrollo de esta competencia implica: </a:t>
            </a:r>
            <a:endParaRPr lang="es-ES" b="1" dirty="0" smtClean="0">
              <a:effectLst>
                <a:outerShdw blurRad="38100" dist="38100" dir="2700000" algn="tl">
                  <a:srgbClr val="000000">
                    <a:alpha val="43137"/>
                  </a:srgbClr>
                </a:outerShdw>
              </a:effectLst>
              <a:latin typeface="BerrysHand" pitchFamily="2" charset="0"/>
            </a:endParaRPr>
          </a:p>
          <a:p>
            <a:pPr algn="just"/>
            <a:endParaRPr lang="es-ES" b="1" dirty="0">
              <a:effectLst>
                <a:outerShdw blurRad="38100" dist="38100" dir="2700000" algn="tl">
                  <a:srgbClr val="000000">
                    <a:alpha val="43137"/>
                  </a:srgbClr>
                </a:outerShdw>
              </a:effectLst>
              <a:latin typeface="BerrysHand" pitchFamily="2" charset="0"/>
            </a:endParaRPr>
          </a:p>
          <a:p>
            <a:pPr algn="just"/>
            <a:r>
              <a:rPr lang="es-ES" b="1" dirty="0">
                <a:effectLst>
                  <a:outerShdw blurRad="38100" dist="38100" dir="2700000" algn="tl">
                    <a:srgbClr val="000000">
                      <a:alpha val="43137"/>
                    </a:srgbClr>
                  </a:outerShdw>
                </a:effectLst>
                <a:latin typeface="BerrysHand" pitchFamily="2" charset="0"/>
              </a:rPr>
              <a:t>• Escuchar activa y dinámicamente a las otras personas. Así, les haremos sentirse importantes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a:p>
            <a:pPr marL="285750" indent="-285750" algn="just">
              <a:buFont typeface="Arial" panose="020B0604020202020204" pitchFamily="34" charset="0"/>
              <a:buChar char="•"/>
            </a:pPr>
            <a:r>
              <a:rPr lang="es-ES" b="1" dirty="0">
                <a:effectLst>
                  <a:outerShdw blurRad="38100" dist="38100" dir="2700000" algn="tl">
                    <a:srgbClr val="000000">
                      <a:alpha val="43137"/>
                    </a:srgbClr>
                  </a:outerShdw>
                </a:effectLst>
                <a:latin typeface="BerrysHand" pitchFamily="2" charset="0"/>
              </a:rPr>
              <a:t>Dar y recibir críticas de manera constructiva, lo que solemos llamar “recibir la medicina amarga”. </a:t>
            </a:r>
          </a:p>
          <a:p>
            <a:pPr algn="just"/>
            <a:r>
              <a:rPr lang="es-ES" b="1" dirty="0">
                <a:effectLst>
                  <a:outerShdw blurRad="38100" dist="38100" dir="2700000" algn="tl">
                    <a:srgbClr val="000000">
                      <a:alpha val="43137"/>
                    </a:srgbClr>
                  </a:outerShdw>
                </a:effectLst>
                <a:latin typeface="BerrysHand" pitchFamily="2" charset="0"/>
              </a:rPr>
              <a:t>• Comprender al resto y conseguir que nos comprendan. </a:t>
            </a:r>
          </a:p>
          <a:p>
            <a:pPr algn="just"/>
            <a:r>
              <a:rPr lang="es-ES" b="1" dirty="0">
                <a:effectLst>
                  <a:outerShdw blurRad="38100" dist="38100" dir="2700000" algn="tl">
                    <a:srgbClr val="000000">
                      <a:alpha val="43137"/>
                    </a:srgbClr>
                  </a:outerShdw>
                </a:effectLst>
                <a:latin typeface="BerrysHand" pitchFamily="2" charset="0"/>
              </a:rPr>
              <a:t>• Ser asertivo/a en nuestro comportamiento, estando dispuestos a ser sinceros/as y expresar lo que pensamos, sentimos y hacemos ante el resto y a lo que representan. </a:t>
            </a:r>
          </a:p>
          <a:p>
            <a:pPr algn="just"/>
            <a:r>
              <a:rPr lang="es-ES" b="1" dirty="0">
                <a:effectLst>
                  <a:outerShdw blurRad="38100" dist="38100" dir="2700000" algn="tl">
                    <a:srgbClr val="000000">
                      <a:alpha val="43137"/>
                    </a:srgbClr>
                  </a:outerShdw>
                </a:effectLst>
                <a:latin typeface="BerrysHand" pitchFamily="2" charset="0"/>
              </a:rPr>
              <a:t>• Enfrentarnos inteligentemente a cada uno de los conflictos que tenemos en nuestro día a día. </a:t>
            </a:r>
          </a:p>
          <a:p>
            <a:pPr algn="just"/>
            <a:r>
              <a:rPr lang="es-ES" b="1" dirty="0">
                <a:effectLst>
                  <a:outerShdw blurRad="38100" dist="38100" dir="2700000" algn="tl">
                    <a:srgbClr val="000000">
                      <a:alpha val="43137"/>
                    </a:srgbClr>
                  </a:outerShdw>
                </a:effectLst>
                <a:latin typeface="BerrysHand" pitchFamily="2" charset="0"/>
              </a:rPr>
              <a:t>• Mantener buenas relaciones interpersonales con las personas con las que vivimos o trabajamos. </a:t>
            </a:r>
          </a:p>
          <a:p>
            <a:pPr algn="just"/>
            <a:r>
              <a:rPr lang="es-ES" b="1" dirty="0">
                <a:effectLst>
                  <a:outerShdw blurRad="38100" dist="38100" dir="2700000" algn="tl">
                    <a:srgbClr val="000000">
                      <a:alpha val="43137"/>
                    </a:srgbClr>
                  </a:outerShdw>
                </a:effectLst>
                <a:latin typeface="BerrysHand" pitchFamily="2" charset="0"/>
              </a:rPr>
              <a:t>• Trabajar en equipo e implicar a las personas en proyectos y objetivos. </a:t>
            </a:r>
          </a:p>
          <a:p>
            <a:pPr algn="just"/>
            <a:endParaRPr lang="es-ES" b="1" dirty="0">
              <a:latin typeface="BerrysHand" pitchFamily="2" charset="0"/>
            </a:endParaRPr>
          </a:p>
          <a:p>
            <a:endParaRPr lang="es-ES" b="1" dirty="0">
              <a:latin typeface="BerrysHand" pitchFamily="2" charset="0"/>
            </a:endParaRPr>
          </a:p>
          <a:p>
            <a:endParaRPr lang="es-ES" b="1" dirty="0" smtClean="0">
              <a:latin typeface="BerrysHand" pitchFamily="2" charset="0"/>
            </a:endParaRPr>
          </a:p>
        </p:txBody>
      </p:sp>
    </p:spTree>
    <p:extLst>
      <p:ext uri="{BB962C8B-B14F-4D97-AF65-F5344CB8AC3E}">
        <p14:creationId xmlns:p14="http://schemas.microsoft.com/office/powerpoint/2010/main" val="19858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Habilidades para la vida y el bienestar personal</a:t>
            </a:r>
            <a:endParaRPr lang="es-ES" sz="2800" b="1" dirty="0">
              <a:solidFill>
                <a:srgbClr val="FF0000"/>
              </a:solidFill>
              <a:latin typeface="BerrysHand" pitchFamily="2" charset="0"/>
            </a:endParaRPr>
          </a:p>
        </p:txBody>
      </p:sp>
      <p:sp>
        <p:nvSpPr>
          <p:cNvPr id="3" name="2 CuadroTexto"/>
          <p:cNvSpPr txBox="1"/>
          <p:nvPr/>
        </p:nvSpPr>
        <p:spPr>
          <a:xfrm>
            <a:off x="107504" y="698810"/>
            <a:ext cx="8683020" cy="4801314"/>
          </a:xfrm>
          <a:prstGeom prst="rect">
            <a:avLst/>
          </a:prstGeom>
          <a:noFill/>
        </p:spPr>
        <p:txBody>
          <a:bodyPr wrap="square" rtlCol="0">
            <a:spAutoFit/>
          </a:bodyPr>
          <a:lstStyle/>
          <a:p>
            <a:pPr algn="just">
              <a:lnSpc>
                <a:spcPct val="150000"/>
              </a:lnSpc>
            </a:pPr>
            <a:r>
              <a:rPr lang="es-ES" b="1" dirty="0" smtClean="0">
                <a:effectLst>
                  <a:outerShdw blurRad="38100" dist="38100" dir="2700000" algn="tl">
                    <a:srgbClr val="000000">
                      <a:alpha val="43137"/>
                    </a:srgbClr>
                  </a:outerShdw>
                </a:effectLst>
                <a:latin typeface="BerrysHand" pitchFamily="2" charset="0"/>
              </a:rPr>
              <a:t>El </a:t>
            </a:r>
            <a:r>
              <a:rPr lang="es-ES" b="1" dirty="0">
                <a:effectLst>
                  <a:outerShdw blurRad="38100" dist="38100" dir="2700000" algn="tl">
                    <a:srgbClr val="000000">
                      <a:alpha val="43137"/>
                    </a:srgbClr>
                  </a:outerShdw>
                </a:effectLst>
                <a:latin typeface="BerrysHand" pitchFamily="2" charset="0"/>
              </a:rPr>
              <a:t>fin último al cual todas las personas aspiramos con cada uno de nuestros actos es conseguir la felicidad (desde la dimensión emocional, hablaríamos de experimentar un bienestar subjetivo). Se trata de ofrecer recursos que ayuden a organizar una vida sana y equilibrada, superando posibles obstáculos que la vida pueda deparar. </a:t>
            </a:r>
            <a:endParaRPr lang="es-ES" b="1" dirty="0" smtClean="0">
              <a:effectLst>
                <a:outerShdw blurRad="38100" dist="38100" dir="2700000" algn="tl">
                  <a:srgbClr val="000000">
                    <a:alpha val="43137"/>
                  </a:srgbClr>
                </a:outerShdw>
              </a:effectLst>
              <a:latin typeface="BerrysHand" pitchFamily="2" charset="0"/>
            </a:endParaRPr>
          </a:p>
          <a:p>
            <a:pPr algn="just">
              <a:lnSpc>
                <a:spcPct val="150000"/>
              </a:lnSpc>
            </a:pPr>
            <a:endParaRPr lang="es-ES" b="1" dirty="0">
              <a:effectLst>
                <a:outerShdw blurRad="38100" dist="38100" dir="2700000" algn="tl">
                  <a:srgbClr val="000000">
                    <a:alpha val="43137"/>
                  </a:srgbClr>
                </a:outerShdw>
              </a:effectLst>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 Habilidades de organización (del tiempo, trabajo, tareas cotidianas) y desarrollo personal y social. </a:t>
            </a:r>
          </a:p>
          <a:p>
            <a:pPr algn="just">
              <a:lnSpc>
                <a:spcPct val="150000"/>
              </a:lnSpc>
            </a:pPr>
            <a:r>
              <a:rPr lang="es-ES" b="1" dirty="0">
                <a:effectLst>
                  <a:outerShdw blurRad="38100" dist="38100" dir="2700000" algn="tl">
                    <a:srgbClr val="000000">
                      <a:alpha val="43137"/>
                    </a:srgbClr>
                  </a:outerShdw>
                </a:effectLst>
                <a:latin typeface="BerrysHand" pitchFamily="2" charset="0"/>
              </a:rPr>
              <a:t>• Habilidades en la vida familiar, escolar y social. </a:t>
            </a:r>
          </a:p>
          <a:p>
            <a:pPr algn="just">
              <a:lnSpc>
                <a:spcPct val="150000"/>
              </a:lnSpc>
            </a:pPr>
            <a:r>
              <a:rPr lang="es-ES" b="1" dirty="0">
                <a:effectLst>
                  <a:outerShdw blurRad="38100" dist="38100" dir="2700000" algn="tl">
                    <a:srgbClr val="000000">
                      <a:alpha val="43137"/>
                    </a:srgbClr>
                  </a:outerShdw>
                </a:effectLst>
                <a:latin typeface="BerrysHand" pitchFamily="2" charset="0"/>
              </a:rPr>
              <a:t>• Actitud positiva y real (mediante planes de acción individual) ante la vida. </a:t>
            </a:r>
          </a:p>
          <a:p>
            <a:endParaRPr lang="es-ES" b="1" dirty="0">
              <a:latin typeface="BerrysHand" pitchFamily="2" charset="0"/>
            </a:endParaRPr>
          </a:p>
          <a:p>
            <a:endParaRPr lang="es-ES" b="1" dirty="0" smtClean="0">
              <a:latin typeface="BerrysHand" pitchFamily="2" charset="0"/>
            </a:endParaRPr>
          </a:p>
        </p:txBody>
      </p:sp>
    </p:spTree>
    <p:extLst>
      <p:ext uri="{BB962C8B-B14F-4D97-AF65-F5344CB8AC3E}">
        <p14:creationId xmlns:p14="http://schemas.microsoft.com/office/powerpoint/2010/main" val="33136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836712"/>
            <a:ext cx="8640960" cy="4801314"/>
          </a:xfrm>
          <a:prstGeom prst="rect">
            <a:avLst/>
          </a:prstGeom>
          <a:noFill/>
        </p:spPr>
        <p:txBody>
          <a:bodyPr wrap="square" rtlCol="0">
            <a:spAutoFit/>
          </a:bodyPr>
          <a:lstStyle/>
          <a:p>
            <a:endParaRPr lang="es-ES" dirty="0"/>
          </a:p>
          <a:p>
            <a:pPr algn="just">
              <a:lnSpc>
                <a:spcPct val="150000"/>
              </a:lnSpc>
            </a:pPr>
            <a:r>
              <a:rPr lang="es-ES" b="1" dirty="0">
                <a:effectLst>
                  <a:outerShdw blurRad="38100" dist="38100" dir="2700000" algn="tl">
                    <a:srgbClr val="000000">
                      <a:alpha val="43137"/>
                    </a:srgbClr>
                  </a:outerShdw>
                </a:effectLst>
                <a:latin typeface="BerrysHand" pitchFamily="2" charset="0"/>
              </a:rPr>
              <a:t>Se partirá de un enfoque constructivista utilizando una metodología globalizada y activa, con el fin de construir aprendizajes emocionales significativos y funcionales en cualquier contexto y situación.</a:t>
            </a:r>
          </a:p>
          <a:p>
            <a:pPr algn="just">
              <a:lnSpc>
                <a:spcPct val="150000"/>
              </a:lnSpc>
            </a:pPr>
            <a:r>
              <a:rPr lang="es-ES" b="1" dirty="0">
                <a:effectLst>
                  <a:outerShdw blurRad="38100" dist="38100" dir="2700000" algn="tl">
                    <a:srgbClr val="000000">
                      <a:alpha val="43137"/>
                    </a:srgbClr>
                  </a:outerShdw>
                </a:effectLst>
                <a:latin typeface="BerrysHand" pitchFamily="2" charset="0"/>
              </a:rPr>
              <a:t>Las actividades se realizarán básicamente de forma colectiva, aunque en algunas prácticas es recomendable que se trabajen </a:t>
            </a:r>
            <a:r>
              <a:rPr lang="es-ES" b="1" dirty="0" smtClean="0">
                <a:effectLst>
                  <a:outerShdw blurRad="38100" dist="38100" dir="2700000" algn="tl">
                    <a:srgbClr val="000000">
                      <a:alpha val="43137"/>
                    </a:srgbClr>
                  </a:outerShdw>
                </a:effectLst>
                <a:latin typeface="BerrysHand" pitchFamily="2" charset="0"/>
              </a:rPr>
              <a:t>individualmente. Algunos </a:t>
            </a:r>
            <a:r>
              <a:rPr lang="es-ES" b="1" dirty="0">
                <a:effectLst>
                  <a:outerShdw blurRad="38100" dist="38100" dir="2700000" algn="tl">
                    <a:srgbClr val="000000">
                      <a:alpha val="43137"/>
                    </a:srgbClr>
                  </a:outerShdw>
                </a:effectLst>
                <a:latin typeface="BerrysHand" pitchFamily="2" charset="0"/>
              </a:rPr>
              <a:t>principios metodológicos que debemos tener presente son:</a:t>
            </a:r>
          </a:p>
          <a:p>
            <a:endParaRPr lang="es-ES" dirty="0" smtClean="0">
              <a:effectLst>
                <a:outerShdw blurRad="38100" dist="38100" dir="2700000" algn="tl">
                  <a:srgbClr val="000000">
                    <a:alpha val="43137"/>
                  </a:srgbClr>
                </a:outerShdw>
              </a:effectLst>
            </a:endParaRPr>
          </a:p>
          <a:p>
            <a:pPr>
              <a:lnSpc>
                <a:spcPct val="150000"/>
              </a:lnSpc>
            </a:pPr>
            <a:r>
              <a:rPr lang="es-ES" b="1" dirty="0" smtClean="0">
                <a:effectLst>
                  <a:outerShdw blurRad="38100" dist="38100" dir="2700000" algn="tl">
                    <a:srgbClr val="000000">
                      <a:alpha val="43137"/>
                    </a:srgbClr>
                  </a:outerShdw>
                </a:effectLst>
                <a:latin typeface="BerrysHand" pitchFamily="2" charset="0"/>
              </a:rPr>
              <a:t>1- Las </a:t>
            </a:r>
            <a:r>
              <a:rPr lang="es-ES" b="1" dirty="0">
                <a:effectLst>
                  <a:outerShdw blurRad="38100" dist="38100" dir="2700000" algn="tl">
                    <a:srgbClr val="000000">
                      <a:alpha val="43137"/>
                    </a:srgbClr>
                  </a:outerShdw>
                </a:effectLst>
                <a:latin typeface="BerrysHand" pitchFamily="2" charset="0"/>
              </a:rPr>
              <a:t>actividades que posteriormente se detallan, se propone poner en práctica, al menos una sesión de intervención semanal de una hora en cada curso académico (la sesión semanal de tutoría podría ser un espacio adecuado porque incluye a todo el grupo-clase). </a:t>
            </a:r>
          </a:p>
        </p:txBody>
      </p:sp>
      <p:sp>
        <p:nvSpPr>
          <p:cNvPr id="3" name="2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Tree>
    <p:extLst>
      <p:ext uri="{BB962C8B-B14F-4D97-AF65-F5344CB8AC3E}">
        <p14:creationId xmlns:p14="http://schemas.microsoft.com/office/powerpoint/2010/main" val="6570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
        <p:nvSpPr>
          <p:cNvPr id="3" name="2 CuadroTexto"/>
          <p:cNvSpPr txBox="1"/>
          <p:nvPr/>
        </p:nvSpPr>
        <p:spPr>
          <a:xfrm>
            <a:off x="298181" y="714173"/>
            <a:ext cx="8424936" cy="3277820"/>
          </a:xfrm>
          <a:prstGeom prst="rect">
            <a:avLst/>
          </a:prstGeom>
          <a:noFill/>
        </p:spPr>
        <p:txBody>
          <a:bodyPr wrap="square" rtlCol="0">
            <a:spAutoFit/>
          </a:bodyPr>
          <a:lstStyle/>
          <a:p>
            <a:pPr algn="just">
              <a:lnSpc>
                <a:spcPct val="150000"/>
              </a:lnSpc>
            </a:pPr>
            <a:r>
              <a:rPr lang="es-ES" b="1" dirty="0">
                <a:effectLst>
                  <a:outerShdw blurRad="38100" dist="38100" dir="2700000" algn="tl">
                    <a:srgbClr val="000000">
                      <a:alpha val="43137"/>
                    </a:srgbClr>
                  </a:outerShdw>
                </a:effectLst>
                <a:latin typeface="BerrysHand" pitchFamily="2" charset="0"/>
              </a:rPr>
              <a:t>1- Las actividades </a:t>
            </a:r>
            <a:r>
              <a:rPr lang="es-ES" b="1" dirty="0" smtClean="0">
                <a:effectLst>
                  <a:outerShdw blurRad="38100" dist="38100" dir="2700000" algn="tl">
                    <a:srgbClr val="000000">
                      <a:alpha val="43137"/>
                    </a:srgbClr>
                  </a:outerShdw>
                </a:effectLst>
                <a:latin typeface="BerrysHand" pitchFamily="2" charset="0"/>
              </a:rPr>
              <a:t>que posteriormente se detallan, se proponen poner </a:t>
            </a:r>
            <a:r>
              <a:rPr lang="es-ES" b="1" dirty="0">
                <a:effectLst>
                  <a:outerShdw blurRad="38100" dist="38100" dir="2700000" algn="tl">
                    <a:srgbClr val="000000">
                      <a:alpha val="43137"/>
                    </a:srgbClr>
                  </a:outerShdw>
                </a:effectLst>
                <a:latin typeface="BerrysHand" pitchFamily="2" charset="0"/>
              </a:rPr>
              <a:t>en práctica, al menos una sesión de intervención semanal de una hora en cada curso académico (la sesión semanal de tutoría podría ser un espacio adecuado porque incluye a todo el grupo-clase). </a:t>
            </a:r>
          </a:p>
          <a:p>
            <a:pPr algn="just"/>
            <a:endParaRPr lang="es-ES" b="1" dirty="0">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2- Constancia espacio-temporal: se propone realizar las actividades el mismo día de la semana, en el mismo horario y espacio físico adecuado a cada actividad (gimnasio, aula libre de espacios, psicomotricidad</a:t>
            </a:r>
            <a:r>
              <a:rPr lang="es-ES" b="1" dirty="0" smtClean="0">
                <a:effectLst>
                  <a:outerShdw blurRad="38100" dist="38100" dir="2700000" algn="tl">
                    <a:srgbClr val="000000">
                      <a:alpha val="43137"/>
                    </a:srgbClr>
                  </a:outerShdw>
                </a:effectLst>
                <a:latin typeface="BerrysHand" pitchFamily="2" charset="0"/>
              </a:rPr>
              <a:t>).</a:t>
            </a:r>
          </a:p>
        </p:txBody>
      </p:sp>
    </p:spTree>
    <p:extLst>
      <p:ext uri="{BB962C8B-B14F-4D97-AF65-F5344CB8AC3E}">
        <p14:creationId xmlns:p14="http://schemas.microsoft.com/office/powerpoint/2010/main" val="135023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Procedimiento metodológico</a:t>
            </a:r>
            <a:endParaRPr lang="es-ES" sz="2800" b="1" dirty="0">
              <a:solidFill>
                <a:srgbClr val="FF0000"/>
              </a:solidFill>
              <a:latin typeface="BerrysHand" pitchFamily="2" charset="0"/>
            </a:endParaRPr>
          </a:p>
        </p:txBody>
      </p:sp>
      <p:sp>
        <p:nvSpPr>
          <p:cNvPr id="3" name="2 CuadroTexto"/>
          <p:cNvSpPr txBox="1"/>
          <p:nvPr/>
        </p:nvSpPr>
        <p:spPr>
          <a:xfrm>
            <a:off x="323528" y="751880"/>
            <a:ext cx="8424936" cy="2723823"/>
          </a:xfrm>
          <a:prstGeom prst="rect">
            <a:avLst/>
          </a:prstGeom>
          <a:noFill/>
        </p:spPr>
        <p:txBody>
          <a:bodyPr wrap="square" rtlCol="0">
            <a:spAutoFit/>
          </a:bodyPr>
          <a:lstStyle/>
          <a:p>
            <a:pPr>
              <a:lnSpc>
                <a:spcPct val="150000"/>
              </a:lnSpc>
            </a:pPr>
            <a:r>
              <a:rPr lang="es-ES" b="1" dirty="0" smtClean="0">
                <a:effectLst>
                  <a:outerShdw blurRad="38100" dist="38100" dir="2700000" algn="tl">
                    <a:srgbClr val="000000">
                      <a:alpha val="43137"/>
                    </a:srgbClr>
                  </a:outerShdw>
                </a:effectLst>
                <a:latin typeface="BerrysHand" pitchFamily="2" charset="0"/>
              </a:rPr>
              <a:t>3- </a:t>
            </a:r>
            <a:r>
              <a:rPr lang="es-ES" b="1" dirty="0">
                <a:effectLst>
                  <a:outerShdw blurRad="38100" dist="38100" dir="2700000" algn="tl">
                    <a:srgbClr val="000000">
                      <a:alpha val="43137"/>
                    </a:srgbClr>
                  </a:outerShdw>
                </a:effectLst>
                <a:latin typeface="BerrysHand" pitchFamily="2" charset="0"/>
              </a:rPr>
              <a:t>Constancia de las figuras adultas que articulan la intervención: es conveniente que la persona responsable de las actividades sea constante. Se propone a la persona tutora como figura adulta en la intervención de cada actividad.</a:t>
            </a:r>
          </a:p>
          <a:p>
            <a:pPr>
              <a:lnSpc>
                <a:spcPct val="150000"/>
              </a:lnSpc>
            </a:pPr>
            <a:endParaRPr lang="es-ES" sz="1050" dirty="0">
              <a:effectLst>
                <a:outerShdw blurRad="38100" dist="38100" dir="2700000" algn="tl">
                  <a:srgbClr val="000000">
                    <a:alpha val="43137"/>
                  </a:srgbClr>
                </a:outerShdw>
              </a:effectLst>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4- Estructura o formato de la </a:t>
            </a:r>
            <a:r>
              <a:rPr lang="es-ES" b="1" dirty="0" smtClean="0">
                <a:effectLst>
                  <a:outerShdw blurRad="38100" dist="38100" dir="2700000" algn="tl">
                    <a:srgbClr val="000000">
                      <a:alpha val="43137"/>
                    </a:srgbClr>
                  </a:outerShdw>
                </a:effectLst>
                <a:latin typeface="BerrysHand" pitchFamily="2" charset="0"/>
              </a:rPr>
              <a:t>sesión: Se </a:t>
            </a:r>
            <a:r>
              <a:rPr lang="es-ES" b="1" dirty="0">
                <a:effectLst>
                  <a:outerShdw blurRad="38100" dist="38100" dir="2700000" algn="tl">
                    <a:srgbClr val="000000">
                      <a:alpha val="43137"/>
                    </a:srgbClr>
                  </a:outerShdw>
                </a:effectLst>
                <a:latin typeface="BerrysHand" pitchFamily="2" charset="0"/>
              </a:rPr>
              <a:t>propone una ficha técnica de cada actividad para responder a un </a:t>
            </a:r>
            <a:r>
              <a:rPr lang="es-ES" b="1" dirty="0" err="1">
                <a:effectLst>
                  <a:outerShdw blurRad="38100" dist="38100" dir="2700000" algn="tl">
                    <a:srgbClr val="000000">
                      <a:alpha val="43137"/>
                    </a:srgbClr>
                  </a:outerShdw>
                </a:effectLst>
                <a:latin typeface="BerrysHand" pitchFamily="2" charset="0"/>
              </a:rPr>
              <a:t>guión</a:t>
            </a:r>
            <a:r>
              <a:rPr lang="es-ES" b="1" dirty="0">
                <a:effectLst>
                  <a:outerShdw blurRad="38100" dist="38100" dir="2700000" algn="tl">
                    <a:srgbClr val="000000">
                      <a:alpha val="43137"/>
                    </a:srgbClr>
                  </a:outerShdw>
                </a:effectLst>
                <a:latin typeface="BerrysHand" pitchFamily="2" charset="0"/>
              </a:rPr>
              <a:t> conocido y consensuado por todos y todas. </a:t>
            </a:r>
            <a:endParaRPr lang="es-ES" b="1" dirty="0" smtClean="0">
              <a:effectLst>
                <a:outerShdw blurRad="38100" dist="38100" dir="2700000" algn="tl">
                  <a:srgbClr val="000000">
                    <a:alpha val="43137"/>
                  </a:srgbClr>
                </a:outerShdw>
              </a:effectLst>
              <a:latin typeface="BerrysHand" pitchFamily="2" charset="0"/>
            </a:endParaRPr>
          </a:p>
          <a:p>
            <a:pPr algn="just"/>
            <a:endParaRPr lang="es-ES" b="1" dirty="0">
              <a:latin typeface="BerrysHand" pitchFamily="2" charset="0"/>
            </a:endParaRPr>
          </a:p>
        </p:txBody>
      </p:sp>
    </p:spTree>
    <p:extLst>
      <p:ext uri="{BB962C8B-B14F-4D97-AF65-F5344CB8AC3E}">
        <p14:creationId xmlns:p14="http://schemas.microsoft.com/office/powerpoint/2010/main" val="48692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8568952" cy="5909310"/>
          </a:xfrm>
          <a:prstGeom prst="rect">
            <a:avLst/>
          </a:prstGeom>
          <a:noFill/>
        </p:spPr>
        <p:txBody>
          <a:bodyPr wrap="square" rtlCol="0">
            <a:spAutoFit/>
          </a:bodyPr>
          <a:lstStyle/>
          <a:p>
            <a:pPr algn="ct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a:t>
            </a:r>
            <a:r>
              <a:rPr lang="es-ES" sz="2800" b="1" dirty="0">
                <a:solidFill>
                  <a:srgbClr val="FF0000"/>
                </a:solidFill>
                <a:effectLst>
                  <a:outerShdw blurRad="38100" dist="38100" dir="2700000" algn="tl">
                    <a:srgbClr val="000000">
                      <a:alpha val="43137"/>
                    </a:srgbClr>
                  </a:outerShdw>
                </a:effectLst>
                <a:latin typeface="BerrysHand" pitchFamily="2" charset="0"/>
              </a:rPr>
              <a:t>Muchas personas quieren vivir en la cima (ser felices) pero no se dan cuenta de que la felicidad no hay que esperar a tenerla cuando estamos en la cima, sino sentirla y vivirla durante el ascenso a la misma”. </a:t>
            </a:r>
          </a:p>
          <a:p>
            <a:pPr algn="just">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 </a:t>
            </a:r>
            <a:endParaRPr lang="es-ES" sz="2800" b="1" dirty="0">
              <a:solidFill>
                <a:srgbClr val="FF0000"/>
              </a:solidFill>
              <a:effectLst>
                <a:outerShdw blurRad="38100" dist="38100" dir="2700000" algn="tl">
                  <a:srgbClr val="000000">
                    <a:alpha val="43137"/>
                  </a:srgbClr>
                </a:outerShdw>
              </a:effectLst>
              <a:latin typeface="BerrysHand" pitchFamily="2" charset="0"/>
            </a:endParaRPr>
          </a:p>
          <a:p>
            <a:pPr>
              <a:lnSpc>
                <a:spcPct val="150000"/>
              </a:lnSpc>
            </a:pPr>
            <a:endParaRPr lang="es-ES" sz="2800" b="1" dirty="0" smtClean="0">
              <a:solidFill>
                <a:srgbClr val="FF0000"/>
              </a:solidFill>
              <a:effectLst>
                <a:outerShdw blurRad="38100" dist="38100" dir="2700000" algn="tl">
                  <a:srgbClr val="000000">
                    <a:alpha val="43137"/>
                  </a:srgbClr>
                </a:outerShdw>
              </a:effectLst>
              <a:latin typeface="BerrysHand" pitchFamily="2" charset="0"/>
            </a:endParaRPr>
          </a:p>
          <a:p>
            <a:pPr>
              <a:lnSpc>
                <a:spcPct val="150000"/>
              </a:lnSpc>
            </a:pPr>
            <a:endParaRPr lang="es-ES" sz="2800" b="1" dirty="0">
              <a:solidFill>
                <a:srgbClr val="FF0000"/>
              </a:solidFill>
              <a:effectLst>
                <a:outerShdw blurRad="38100" dist="38100" dir="2700000" algn="tl">
                  <a:srgbClr val="000000">
                    <a:alpha val="43137"/>
                  </a:srgbClr>
                </a:outerShdw>
              </a:effectLst>
              <a:latin typeface="BerrysHand" pitchFamily="2" charset="0"/>
            </a:endParaRPr>
          </a:p>
          <a:p>
            <a:pPr algn="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Gabriel </a:t>
            </a:r>
            <a:r>
              <a:rPr lang="es-ES" sz="2800" b="1" dirty="0">
                <a:solidFill>
                  <a:srgbClr val="FF0000"/>
                </a:solidFill>
                <a:effectLst>
                  <a:outerShdw blurRad="38100" dist="38100" dir="2700000" algn="tl">
                    <a:srgbClr val="000000">
                      <a:alpha val="43137"/>
                    </a:srgbClr>
                  </a:outerShdw>
                </a:effectLst>
                <a:latin typeface="BerrysHand" pitchFamily="2" charset="0"/>
              </a:rPr>
              <a:t>García </a:t>
            </a:r>
            <a:r>
              <a:rPr lang="es-ES" sz="2800" b="1" dirty="0" smtClean="0">
                <a:solidFill>
                  <a:srgbClr val="FF0000"/>
                </a:solidFill>
                <a:effectLst>
                  <a:outerShdw blurRad="38100" dist="38100" dir="2700000" algn="tl">
                    <a:srgbClr val="000000">
                      <a:alpha val="43137"/>
                    </a:srgbClr>
                  </a:outerShdw>
                </a:effectLst>
                <a:latin typeface="BerrysHand" pitchFamily="2" charset="0"/>
              </a:rPr>
              <a:t>Márquez</a:t>
            </a:r>
            <a:endParaRPr lang="es-ES" sz="2800" b="1" dirty="0">
              <a:solidFill>
                <a:srgbClr val="FF0000"/>
              </a:solidFill>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129728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3" y="266772"/>
            <a:ext cx="6986629"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EL JARDÍN</a:t>
            </a:r>
          </a:p>
          <a:p>
            <a:pPr algn="ctr"/>
            <a:r>
              <a:rPr lang="es-ES"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DE LAS </a:t>
            </a:r>
          </a:p>
          <a:p>
            <a:pPr algn="ctr"/>
            <a:r>
              <a:rPr lang="es-E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rPr>
              <a:t>EMOCIONES</a:t>
            </a:r>
            <a:endParaRPr lang="es-E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BerrysHand" pitchFamily="2" charset="0"/>
              <a:cs typeface="Aharoni" panose="02010803020104030203" pitchFamily="2" charset="-79"/>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916832"/>
            <a:ext cx="2037606" cy="1461255"/>
          </a:xfrm>
          <a:prstGeom prst="rect">
            <a:avLst/>
          </a:prstGeom>
        </p:spPr>
      </p:pic>
    </p:spTree>
    <p:extLst>
      <p:ext uri="{BB962C8B-B14F-4D97-AF65-F5344CB8AC3E}">
        <p14:creationId xmlns:p14="http://schemas.microsoft.com/office/powerpoint/2010/main" val="58209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771800" y="317847"/>
            <a:ext cx="6264696"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¿Qué es la </a:t>
            </a:r>
            <a:r>
              <a:rPr lang="es-ES" sz="2800" b="1" dirty="0">
                <a:solidFill>
                  <a:srgbClr val="FF0000"/>
                </a:solidFill>
                <a:latin typeface="BerrysHand" pitchFamily="2" charset="0"/>
              </a:rPr>
              <a:t>I</a:t>
            </a:r>
            <a:r>
              <a:rPr lang="es-ES" sz="2800" b="1" dirty="0" smtClean="0">
                <a:solidFill>
                  <a:srgbClr val="FF0000"/>
                </a:solidFill>
                <a:latin typeface="BerrysHand" pitchFamily="2" charset="0"/>
              </a:rPr>
              <a:t>nteligencia Emocional?</a:t>
            </a:r>
            <a:endParaRPr lang="es-ES" sz="2800" b="1" dirty="0">
              <a:solidFill>
                <a:srgbClr val="FF0000"/>
              </a:solidFill>
              <a:latin typeface="BerrysHand" pitchFamily="2" charset="0"/>
            </a:endParaRPr>
          </a:p>
        </p:txBody>
      </p:sp>
      <p:sp>
        <p:nvSpPr>
          <p:cNvPr id="3" name="2 CuadroTexto"/>
          <p:cNvSpPr txBox="1"/>
          <p:nvPr/>
        </p:nvSpPr>
        <p:spPr>
          <a:xfrm>
            <a:off x="251520" y="980728"/>
            <a:ext cx="8604448" cy="2135200"/>
          </a:xfrm>
          <a:prstGeom prst="rect">
            <a:avLst/>
          </a:prstGeom>
          <a:noFill/>
        </p:spPr>
        <p:txBody>
          <a:bodyPr wrap="square" rtlCol="0">
            <a:spAutoFit/>
          </a:bodyPr>
          <a:lstStyle/>
          <a:p>
            <a:pPr algn="just">
              <a:lnSpc>
                <a:spcPct val="150000"/>
              </a:lnSpc>
            </a:pPr>
            <a:r>
              <a:rPr lang="es-ES" b="1" dirty="0">
                <a:effectLst>
                  <a:outerShdw blurRad="38100" dist="38100" dir="2700000" algn="tl">
                    <a:srgbClr val="000000">
                      <a:alpha val="43137"/>
                    </a:srgbClr>
                  </a:outerShdw>
                </a:effectLst>
                <a:latin typeface="BerrysHand" pitchFamily="2" charset="0"/>
              </a:rPr>
              <a:t>La Inteligencia Emocional podría definirse como la capacidad que tiene una persona de manejar, entender, seleccionar y trabajar sus emociones y las de los demás con eficiencia y generando resultados </a:t>
            </a:r>
            <a:r>
              <a:rPr lang="es-ES" b="1" dirty="0" smtClean="0">
                <a:effectLst>
                  <a:outerShdw blurRad="38100" dist="38100" dir="2700000" algn="tl">
                    <a:srgbClr val="000000">
                      <a:alpha val="43137"/>
                    </a:srgbClr>
                  </a:outerShdw>
                </a:effectLst>
                <a:latin typeface="BerrysHand" pitchFamily="2" charset="0"/>
              </a:rPr>
              <a:t>positivos. Es </a:t>
            </a:r>
            <a:r>
              <a:rPr lang="es-ES" b="1" dirty="0">
                <a:effectLst>
                  <a:outerShdw blurRad="38100" dist="38100" dir="2700000" algn="tl">
                    <a:srgbClr val="000000">
                      <a:alpha val="43137"/>
                    </a:srgbClr>
                  </a:outerShdw>
                </a:effectLst>
                <a:latin typeface="BerrysHand" pitchFamily="2" charset="0"/>
              </a:rPr>
              <a:t>decir, es la habilidad para gestionar bien las emociones. Tanto las nuestras como las de los demás</a:t>
            </a:r>
            <a:r>
              <a:rPr lang="es-ES" b="1" dirty="0" smtClean="0">
                <a:effectLst>
                  <a:outerShdw blurRad="38100" dist="38100" dir="2700000" algn="tl">
                    <a:srgbClr val="000000">
                      <a:alpha val="43137"/>
                    </a:srgbClr>
                  </a:outerShdw>
                </a:effectLst>
                <a:latin typeface="BerrysHand" pitchFamily="2" charset="0"/>
              </a:rPr>
              <a:t>.</a:t>
            </a:r>
            <a:endParaRPr lang="es-ES" b="1" dirty="0">
              <a:latin typeface="BerrysHand" pitchFamily="2" charset="0"/>
            </a:endParaRPr>
          </a:p>
          <a:p>
            <a:pPr algn="just">
              <a:lnSpc>
                <a:spcPct val="150000"/>
              </a:lnSpc>
            </a:pPr>
            <a:endParaRPr lang="es-ES" b="1" dirty="0">
              <a:latin typeface="BerrysHand" pitchFamily="2" charset="0"/>
            </a:endParaRPr>
          </a:p>
        </p:txBody>
      </p:sp>
    </p:spTree>
    <p:extLst>
      <p:ext uri="{BB962C8B-B14F-4D97-AF65-F5344CB8AC3E}">
        <p14:creationId xmlns:p14="http://schemas.microsoft.com/office/powerpoint/2010/main" val="203613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44623"/>
            <a:ext cx="8892480" cy="4212692"/>
          </a:xfrm>
          <a:prstGeom prst="rect">
            <a:avLst/>
          </a:prstGeom>
          <a:noFill/>
        </p:spPr>
        <p:txBody>
          <a:bodyPr wrap="square" rtlCol="0">
            <a:spAutoFit/>
          </a:bodyPr>
          <a:lstStyle/>
          <a:p>
            <a:pPr>
              <a:lnSpc>
                <a:spcPct val="150000"/>
              </a:lnSpc>
            </a:pPr>
            <a:endParaRPr lang="es-ES" b="1" dirty="0">
              <a:latin typeface="BerrysHand" pitchFamily="2" charset="0"/>
            </a:endParaRPr>
          </a:p>
          <a:p>
            <a:pPr algn="just">
              <a:lnSpc>
                <a:spcPct val="150000"/>
              </a:lnSpc>
            </a:pPr>
            <a:r>
              <a:rPr lang="es-ES" b="1" dirty="0">
                <a:effectLst>
                  <a:outerShdw blurRad="38100" dist="38100" dir="2700000" algn="tl">
                    <a:srgbClr val="000000">
                      <a:alpha val="43137"/>
                    </a:srgbClr>
                  </a:outerShdw>
                </a:effectLst>
                <a:latin typeface="BerrysHand" pitchFamily="2" charset="0"/>
              </a:rPr>
              <a:t>Una persona que se enfada con facilidad, que se pone triste con frecuencia o que no es capaz de controlar sus impulsos... es alguien con mala inteligencia emocional. Por el contrario, una persona que se conoce bien a sí mismo, que es capaz de pensar antes de actuar, que entiende sus impulsos, que los expresa con educación siendo sincero pero, a la vez, consiguiendo no afectar negativamente a la gente que le rodea...o que es capaz de relativizar y sentir las cosas de una forma sana...sería una persona con MUY buena inteligencia </a:t>
            </a:r>
            <a:r>
              <a:rPr lang="es-ES" b="1" dirty="0" smtClean="0">
                <a:effectLst>
                  <a:outerShdw blurRad="38100" dist="38100" dir="2700000" algn="tl">
                    <a:srgbClr val="000000">
                      <a:alpha val="43137"/>
                    </a:srgbClr>
                  </a:outerShdw>
                </a:effectLst>
                <a:latin typeface="BerrysHand" pitchFamily="2" charset="0"/>
              </a:rPr>
              <a:t>emocional. Así </a:t>
            </a:r>
            <a:r>
              <a:rPr lang="es-ES" b="1" dirty="0">
                <a:effectLst>
                  <a:outerShdw blurRad="38100" dist="38100" dir="2700000" algn="tl">
                    <a:srgbClr val="000000">
                      <a:alpha val="43137"/>
                    </a:srgbClr>
                  </a:outerShdw>
                </a:effectLst>
                <a:latin typeface="BerrysHand" pitchFamily="2" charset="0"/>
              </a:rPr>
              <a:t>mismo, la Inteligencia Emocional nos debe servir para entender las emociones de los demás y saber cómo tratar a la gente que nos </a:t>
            </a:r>
            <a:r>
              <a:rPr lang="es-ES" b="1" dirty="0" smtClean="0">
                <a:effectLst>
                  <a:outerShdw blurRad="38100" dist="38100" dir="2700000" algn="tl">
                    <a:srgbClr val="000000">
                      <a:alpha val="43137"/>
                    </a:srgbClr>
                  </a:outerShdw>
                </a:effectLst>
                <a:latin typeface="BerrysHand" pitchFamily="2" charset="0"/>
              </a:rPr>
              <a:t>rodea</a:t>
            </a:r>
          </a:p>
        </p:txBody>
      </p:sp>
    </p:spTree>
    <p:extLst>
      <p:ext uri="{BB962C8B-B14F-4D97-AF65-F5344CB8AC3E}">
        <p14:creationId xmlns:p14="http://schemas.microsoft.com/office/powerpoint/2010/main" val="290343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188640"/>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¿Por qué es importante la Inteligencia Emocional?</a:t>
            </a:r>
            <a:endParaRPr lang="es-ES" sz="2800" b="1" dirty="0">
              <a:solidFill>
                <a:srgbClr val="FF0000"/>
              </a:solidFill>
              <a:latin typeface="BerrysHand" pitchFamily="2" charset="0"/>
            </a:endParaRPr>
          </a:p>
        </p:txBody>
      </p:sp>
      <p:sp>
        <p:nvSpPr>
          <p:cNvPr id="3" name="2 CuadroTexto"/>
          <p:cNvSpPr txBox="1"/>
          <p:nvPr/>
        </p:nvSpPr>
        <p:spPr>
          <a:xfrm>
            <a:off x="611560" y="908720"/>
            <a:ext cx="7848872" cy="2062103"/>
          </a:xfrm>
          <a:prstGeom prst="rect">
            <a:avLst/>
          </a:prstGeom>
          <a:noFill/>
        </p:spPr>
        <p:txBody>
          <a:bodyPr wrap="square" rtlCol="0">
            <a:spAutoFit/>
          </a:bodyPr>
          <a:lstStyle/>
          <a:p>
            <a:pPr algn="ctr"/>
            <a:r>
              <a:rPr lang="es-ES" sz="3200" b="1" dirty="0">
                <a:solidFill>
                  <a:srgbClr val="0070C0"/>
                </a:solidFill>
                <a:effectLst>
                  <a:outerShdw blurRad="38100" dist="38100" dir="2700000" algn="tl">
                    <a:srgbClr val="000000">
                      <a:alpha val="43137"/>
                    </a:srgbClr>
                  </a:outerShdw>
                </a:effectLst>
                <a:latin typeface="BerrysHand" pitchFamily="2" charset="0"/>
              </a:rPr>
              <a:t>La Inteligencia Emocional</a:t>
            </a:r>
            <a:r>
              <a:rPr lang="es-ES" sz="3200" b="1" dirty="0" smtClean="0">
                <a:solidFill>
                  <a:srgbClr val="0070C0"/>
                </a:solidFill>
                <a:effectLst>
                  <a:outerShdw blurRad="38100" dist="38100" dir="2700000" algn="tl">
                    <a:srgbClr val="000000">
                      <a:alpha val="43137"/>
                    </a:srgbClr>
                  </a:outerShdw>
                </a:effectLst>
                <a:latin typeface="BerrysHand" pitchFamily="2" charset="0"/>
              </a:rPr>
              <a:t>, </a:t>
            </a:r>
            <a:r>
              <a:rPr lang="es-ES" sz="3200" b="1" dirty="0">
                <a:solidFill>
                  <a:srgbClr val="0070C0"/>
                </a:solidFill>
                <a:effectLst>
                  <a:outerShdw blurRad="38100" dist="38100" dir="2700000" algn="tl">
                    <a:srgbClr val="000000">
                      <a:alpha val="43137"/>
                    </a:srgbClr>
                  </a:outerShdw>
                </a:effectLst>
                <a:latin typeface="BerrysHand" pitchFamily="2" charset="0"/>
              </a:rPr>
              <a:t>nos abre las puertas a mayores posibilidades de desarrollo -tanto a nivel personal como social- y, en definitiva, a la </a:t>
            </a:r>
            <a:r>
              <a:rPr lang="es-ES" sz="3200" b="1" u="sng" dirty="0">
                <a:solidFill>
                  <a:srgbClr val="00B050"/>
                </a:solidFill>
                <a:effectLst>
                  <a:outerShdw blurRad="38100" dist="38100" dir="2700000" algn="tl">
                    <a:srgbClr val="000000">
                      <a:alpha val="43137"/>
                    </a:srgbClr>
                  </a:outerShdw>
                </a:effectLst>
                <a:latin typeface="BerrysHand" pitchFamily="2" charset="0"/>
              </a:rPr>
              <a:t>Felicidad</a:t>
            </a:r>
            <a:r>
              <a:rPr lang="es-ES" sz="3200" b="1" dirty="0">
                <a:solidFill>
                  <a:srgbClr val="00B050"/>
                </a:solidFill>
                <a:effectLst>
                  <a:outerShdw blurRad="38100" dist="38100" dir="2700000" algn="tl">
                    <a:srgbClr val="000000">
                      <a:alpha val="43137"/>
                    </a:srgbClr>
                  </a:outerShdw>
                </a:effectLst>
                <a:latin typeface="BerrysHand" pitchFamily="2" charset="0"/>
              </a:rPr>
              <a:t>.</a:t>
            </a:r>
          </a:p>
        </p:txBody>
      </p:sp>
    </p:spTree>
    <p:extLst>
      <p:ext uri="{BB962C8B-B14F-4D97-AF65-F5344CB8AC3E}">
        <p14:creationId xmlns:p14="http://schemas.microsoft.com/office/powerpoint/2010/main" val="119524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2385"/>
            <a:ext cx="8712968" cy="4201150"/>
          </a:xfrm>
          <a:prstGeom prst="rect">
            <a:avLst/>
          </a:prstGeom>
          <a:noFill/>
        </p:spPr>
        <p:txBody>
          <a:bodyPr wrap="square" rtlCol="0">
            <a:spAutoFit/>
          </a:bodyPr>
          <a:lstStyle/>
          <a:p>
            <a:pPr>
              <a:lnSpc>
                <a:spcPct val="150000"/>
              </a:lnSpc>
            </a:pPr>
            <a:endParaRPr lang="es-ES" sz="200" b="1" dirty="0">
              <a:latin typeface="BerrysHand" pitchFamily="2" charset="0"/>
            </a:endParaRPr>
          </a:p>
          <a:p>
            <a:pPr algn="just">
              <a:lnSpc>
                <a:spcPct val="150000"/>
              </a:lnSpc>
            </a:pPr>
            <a:r>
              <a:rPr lang="es-ES" sz="2400" b="1" dirty="0">
                <a:solidFill>
                  <a:srgbClr val="0070C0"/>
                </a:solidFill>
                <a:effectLst>
                  <a:outerShdw blurRad="38100" dist="38100" dir="2700000" algn="tl">
                    <a:srgbClr val="000000">
                      <a:alpha val="43137"/>
                    </a:srgbClr>
                  </a:outerShdw>
                </a:effectLst>
                <a:latin typeface="BerrysHand" pitchFamily="2" charset="0"/>
              </a:rPr>
              <a:t>Mediante la Inteligencia Emocional el alumno/a aprende a emplear diversas estrategias emocionales, como la regulación emocional, empatía, resolución de problemas…, dentro del ámbito escolar, familiar y social.</a:t>
            </a:r>
          </a:p>
          <a:p>
            <a:pPr algn="just">
              <a:lnSpc>
                <a:spcPct val="150000"/>
              </a:lnSpc>
            </a:pPr>
            <a:endParaRPr lang="es-ES" sz="2400" b="1" dirty="0">
              <a:solidFill>
                <a:srgbClr val="FF0000"/>
              </a:solidFill>
              <a:effectLst>
                <a:outerShdw blurRad="38100" dist="38100" dir="2700000" algn="tl">
                  <a:srgbClr val="000000">
                    <a:alpha val="43137"/>
                  </a:srgbClr>
                </a:outerShdw>
              </a:effectLst>
              <a:latin typeface="BerrysHand" pitchFamily="2" charset="0"/>
            </a:endParaRPr>
          </a:p>
          <a:p>
            <a:pPr algn="ctr">
              <a:lnSpc>
                <a:spcPct val="150000"/>
              </a:lnSpc>
            </a:pPr>
            <a:r>
              <a:rPr lang="es-ES" sz="2800" b="1" dirty="0" smtClean="0">
                <a:solidFill>
                  <a:srgbClr val="FF0000"/>
                </a:solidFill>
                <a:effectLst>
                  <a:outerShdw blurRad="38100" dist="38100" dir="2700000" algn="tl">
                    <a:srgbClr val="000000">
                      <a:alpha val="43137"/>
                    </a:srgbClr>
                  </a:outerShdw>
                </a:effectLst>
                <a:latin typeface="BerrysHand" pitchFamily="2" charset="0"/>
              </a:rPr>
              <a:t>LA INTELIGENCIA EMOCIOANL SE PUEDE ENSEÑAR Y APRENDER</a:t>
            </a:r>
          </a:p>
        </p:txBody>
      </p:sp>
    </p:spTree>
    <p:extLst>
      <p:ext uri="{BB962C8B-B14F-4D97-AF65-F5344CB8AC3E}">
        <p14:creationId xmlns:p14="http://schemas.microsoft.com/office/powerpoint/2010/main" val="246708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47664"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Objetivos de la Inteligencia Emocional</a:t>
            </a:r>
            <a:endParaRPr lang="es-ES" sz="2800" b="1" dirty="0">
              <a:solidFill>
                <a:srgbClr val="FF0000"/>
              </a:solidFill>
              <a:latin typeface="BerrysHand" pitchFamily="2" charset="0"/>
            </a:endParaRPr>
          </a:p>
        </p:txBody>
      </p:sp>
      <p:sp>
        <p:nvSpPr>
          <p:cNvPr id="3" name="2 CuadroTexto"/>
          <p:cNvSpPr txBox="1"/>
          <p:nvPr/>
        </p:nvSpPr>
        <p:spPr>
          <a:xfrm>
            <a:off x="649823" y="836712"/>
            <a:ext cx="8352928" cy="4493538"/>
          </a:xfrm>
          <a:prstGeom prst="rect">
            <a:avLst/>
          </a:prstGeom>
          <a:noFill/>
        </p:spPr>
        <p:txBody>
          <a:bodyPr wrap="square" rtlCol="0">
            <a:spAutoFit/>
          </a:bodyPr>
          <a:lstStyle/>
          <a:p>
            <a:pPr algn="ctr"/>
            <a:r>
              <a:rPr lang="es-ES" sz="1600" b="1" u="sng" dirty="0" smtClean="0">
                <a:solidFill>
                  <a:srgbClr val="FF0000"/>
                </a:solidFill>
                <a:latin typeface="BerrysHand" pitchFamily="2" charset="0"/>
              </a:rPr>
              <a:t>  </a:t>
            </a:r>
            <a:endParaRPr lang="es-ES" sz="1600" b="1" u="sng" dirty="0">
              <a:solidFill>
                <a:srgbClr val="FF0000"/>
              </a:solidFill>
              <a:latin typeface="BerrysHand" pitchFamily="2" charset="0"/>
            </a:endParaRPr>
          </a:p>
          <a:p>
            <a:pPr marL="285750" indent="-285750">
              <a:lnSpc>
                <a:spcPct val="150000"/>
              </a:lnSpc>
              <a:buFont typeface="Arial" panose="020B0604020202020204" pitchFamily="34" charset="0"/>
              <a:buChar char="•"/>
            </a:pPr>
            <a:r>
              <a:rPr lang="es-ES" b="1" dirty="0">
                <a:effectLst>
                  <a:outerShdw blurRad="38100" dist="38100" dir="2700000" algn="tl">
                    <a:srgbClr val="000000">
                      <a:alpha val="43137"/>
                    </a:srgbClr>
                  </a:outerShdw>
                </a:effectLst>
                <a:latin typeface="BerrysHand" pitchFamily="2" charset="0"/>
              </a:rPr>
              <a:t>Promover el desarrollo integral del alumno y alumna.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Adquirir </a:t>
            </a:r>
            <a:r>
              <a:rPr lang="es-ES" b="1" dirty="0">
                <a:effectLst>
                  <a:outerShdw blurRad="38100" dist="38100" dir="2700000" algn="tl">
                    <a:srgbClr val="000000">
                      <a:alpha val="43137"/>
                    </a:srgbClr>
                  </a:outerShdw>
                </a:effectLst>
                <a:latin typeface="BerrysHand" pitchFamily="2" charset="0"/>
              </a:rPr>
              <a:t>un mejor conocimiento de las propias emociones.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Identificar </a:t>
            </a:r>
            <a:r>
              <a:rPr lang="es-ES" b="1" dirty="0">
                <a:effectLst>
                  <a:outerShdw blurRad="38100" dist="38100" dir="2700000" algn="tl">
                    <a:srgbClr val="000000">
                      <a:alpha val="43137"/>
                    </a:srgbClr>
                  </a:outerShdw>
                </a:effectLst>
                <a:latin typeface="BerrysHand" pitchFamily="2" charset="0"/>
              </a:rPr>
              <a:t>las emociones del resto.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para regular las propias emociones.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Prevenir </a:t>
            </a:r>
            <a:r>
              <a:rPr lang="es-ES" b="1" dirty="0">
                <a:effectLst>
                  <a:outerShdw blurRad="38100" dist="38100" dir="2700000" algn="tl">
                    <a:srgbClr val="000000">
                      <a:alpha val="43137"/>
                    </a:srgbClr>
                  </a:outerShdw>
                </a:effectLst>
                <a:latin typeface="BerrysHand" pitchFamily="2" charset="0"/>
              </a:rPr>
              <a:t>los efectos nocivos de las emociones negativas.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para generar emociones positivas.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 habilidad de </a:t>
            </a:r>
            <a:r>
              <a:rPr lang="es-ES" b="1" dirty="0" err="1">
                <a:effectLst>
                  <a:outerShdw blurRad="38100" dist="38100" dir="2700000" algn="tl">
                    <a:srgbClr val="000000">
                      <a:alpha val="43137"/>
                    </a:srgbClr>
                  </a:outerShdw>
                </a:effectLst>
                <a:latin typeface="BerrysHand" pitchFamily="2" charset="0"/>
              </a:rPr>
              <a:t>automotivarse</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Adoptar </a:t>
            </a:r>
            <a:r>
              <a:rPr lang="es-ES" b="1" dirty="0">
                <a:effectLst>
                  <a:outerShdw blurRad="38100" dist="38100" dir="2700000" algn="tl">
                    <a:srgbClr val="000000">
                      <a:alpha val="43137"/>
                    </a:srgbClr>
                  </a:outerShdw>
                </a:effectLst>
                <a:latin typeface="BerrysHand" pitchFamily="2" charset="0"/>
              </a:rPr>
              <a:t>una actitud positiva ante la vida.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Mejorar </a:t>
            </a:r>
            <a:r>
              <a:rPr lang="es-ES" b="1" dirty="0">
                <a:effectLst>
                  <a:outerShdw blurRad="38100" dist="38100" dir="2700000" algn="tl">
                    <a:srgbClr val="000000">
                      <a:alpha val="43137"/>
                    </a:srgbClr>
                  </a:outerShdw>
                </a:effectLst>
                <a:latin typeface="BerrysHand" pitchFamily="2" charset="0"/>
              </a:rPr>
              <a:t>las relaciones interpersonales.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Desarrollar </a:t>
            </a:r>
            <a:r>
              <a:rPr lang="es-ES" b="1" dirty="0">
                <a:effectLst>
                  <a:outerShdw blurRad="38100" dist="38100" dir="2700000" algn="tl">
                    <a:srgbClr val="000000">
                      <a:alpha val="43137"/>
                    </a:srgbClr>
                  </a:outerShdw>
                </a:effectLst>
                <a:latin typeface="BerrysHand" pitchFamily="2" charset="0"/>
              </a:rPr>
              <a:t>las habilidades de vida para el bienestar personal y social.</a:t>
            </a:r>
          </a:p>
        </p:txBody>
      </p:sp>
    </p:spTree>
    <p:extLst>
      <p:ext uri="{BB962C8B-B14F-4D97-AF65-F5344CB8AC3E}">
        <p14:creationId xmlns:p14="http://schemas.microsoft.com/office/powerpoint/2010/main" val="422103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Contenidos de la Inteligencia Emocional</a:t>
            </a:r>
            <a:endParaRPr lang="es-ES" sz="2800" b="1" dirty="0">
              <a:solidFill>
                <a:srgbClr val="FF0000"/>
              </a:solidFill>
              <a:latin typeface="BerrysHand" pitchFamily="2" charset="0"/>
            </a:endParaRPr>
          </a:p>
        </p:txBody>
      </p:sp>
      <p:sp>
        <p:nvSpPr>
          <p:cNvPr id="3" name="2 CuadroTexto"/>
          <p:cNvSpPr txBox="1"/>
          <p:nvPr/>
        </p:nvSpPr>
        <p:spPr>
          <a:xfrm>
            <a:off x="1626721" y="448013"/>
            <a:ext cx="6264696" cy="4047262"/>
          </a:xfrm>
          <a:prstGeom prst="rect">
            <a:avLst/>
          </a:prstGeom>
          <a:noFill/>
        </p:spPr>
        <p:txBody>
          <a:bodyPr wrap="square" rtlCol="0">
            <a:spAutoFit/>
          </a:bodyPr>
          <a:lstStyle/>
          <a:p>
            <a:endParaRPr lang="es-ES" sz="1400" dirty="0">
              <a:latin typeface="Comic Sans MS" panose="030F0702030302020204" pitchFamily="66" charset="0"/>
            </a:endParaRP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Inteligencia </a:t>
            </a:r>
            <a:r>
              <a:rPr lang="es-ES" b="1" dirty="0">
                <a:effectLst>
                  <a:outerShdw blurRad="38100" dist="38100" dir="2700000" algn="tl">
                    <a:srgbClr val="000000">
                      <a:alpha val="43137"/>
                    </a:srgbClr>
                  </a:outerShdw>
                </a:effectLst>
                <a:latin typeface="BerrysHand" pitchFamily="2" charset="0"/>
              </a:rPr>
              <a:t>emocional.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Conocimiento </a:t>
            </a:r>
            <a:r>
              <a:rPr lang="es-ES" b="1" dirty="0">
                <a:effectLst>
                  <a:outerShdw blurRad="38100" dist="38100" dir="2700000" algn="tl">
                    <a:srgbClr val="000000">
                      <a:alpha val="43137"/>
                    </a:srgbClr>
                  </a:outerShdw>
                </a:effectLst>
                <a:latin typeface="BerrysHand" pitchFamily="2" charset="0"/>
              </a:rPr>
              <a:t>de las propias emociones y las del resto.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Autoestima</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Automotivación</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Empatía</a:t>
            </a:r>
            <a:r>
              <a:rPr lang="es-ES" b="1" dirty="0">
                <a:effectLst>
                  <a:outerShdw blurRad="38100" dist="38100" dir="2700000" algn="tl">
                    <a:srgbClr val="000000">
                      <a:alpha val="43137"/>
                    </a:srgbClr>
                  </a:outerShdw>
                </a:effectLst>
                <a:latin typeface="BerrysHand" pitchFamily="2" charset="0"/>
              </a:rPr>
              <a:t>.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Resolución </a:t>
            </a:r>
            <a:r>
              <a:rPr lang="es-ES" b="1" dirty="0">
                <a:effectLst>
                  <a:outerShdw blurRad="38100" dist="38100" dir="2700000" algn="tl">
                    <a:srgbClr val="000000">
                      <a:alpha val="43137"/>
                    </a:srgbClr>
                  </a:outerShdw>
                </a:effectLst>
                <a:latin typeface="BerrysHand" pitchFamily="2" charset="0"/>
              </a:rPr>
              <a:t>de conflictos.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Habilidades </a:t>
            </a:r>
            <a:r>
              <a:rPr lang="es-ES" b="1" dirty="0">
                <a:effectLst>
                  <a:outerShdw blurRad="38100" dist="38100" dir="2700000" algn="tl">
                    <a:srgbClr val="000000">
                      <a:alpha val="43137"/>
                    </a:srgbClr>
                  </a:outerShdw>
                </a:effectLst>
                <a:latin typeface="BerrysHand" pitchFamily="2" charset="0"/>
              </a:rPr>
              <a:t>de vida</a:t>
            </a:r>
            <a:r>
              <a:rPr lang="es-ES" b="1" dirty="0" smtClean="0">
                <a:effectLst>
                  <a:outerShdw blurRad="38100" dist="38100" dir="2700000" algn="tl">
                    <a:srgbClr val="000000">
                      <a:alpha val="43137"/>
                    </a:srgbClr>
                  </a:outerShdw>
                </a:effectLst>
                <a:latin typeface="BerrysHand" pitchFamily="2" charset="0"/>
              </a:rPr>
              <a:t>. </a:t>
            </a:r>
            <a:endParaRPr lang="es-ES" b="1" dirty="0">
              <a:effectLst>
                <a:outerShdw blurRad="38100" dist="38100" dir="2700000" algn="tl">
                  <a:srgbClr val="000000">
                    <a:alpha val="43137"/>
                  </a:srgbClr>
                </a:outerShdw>
              </a:effectLst>
              <a:latin typeface="BerrysHand" pitchFamily="2" charset="0"/>
            </a:endParaRP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Habilidades </a:t>
            </a:r>
            <a:r>
              <a:rPr lang="es-ES" b="1" dirty="0">
                <a:effectLst>
                  <a:outerShdw blurRad="38100" dist="38100" dir="2700000" algn="tl">
                    <a:srgbClr val="000000">
                      <a:alpha val="43137"/>
                    </a:srgbClr>
                  </a:outerShdw>
                </a:effectLst>
                <a:latin typeface="BerrysHand" pitchFamily="2" charset="0"/>
              </a:rPr>
              <a:t>sociales. </a:t>
            </a:r>
          </a:p>
          <a:p>
            <a:pPr marL="285750" indent="-285750">
              <a:lnSpc>
                <a:spcPct val="150000"/>
              </a:lnSpc>
              <a:buFont typeface="Arial" panose="020B0604020202020204" pitchFamily="34" charset="0"/>
              <a:buChar char="•"/>
            </a:pPr>
            <a:r>
              <a:rPr lang="es-ES" b="1" dirty="0" smtClean="0">
                <a:effectLst>
                  <a:outerShdw blurRad="38100" dist="38100" dir="2700000" algn="tl">
                    <a:srgbClr val="000000">
                      <a:alpha val="43137"/>
                    </a:srgbClr>
                  </a:outerShdw>
                </a:effectLst>
                <a:latin typeface="BerrysHand" pitchFamily="2" charset="0"/>
              </a:rPr>
              <a:t>Comprensión </a:t>
            </a:r>
            <a:r>
              <a:rPr lang="es-ES" b="1" dirty="0">
                <a:effectLst>
                  <a:outerShdw blurRad="38100" dist="38100" dir="2700000" algn="tl">
                    <a:srgbClr val="000000">
                      <a:alpha val="43137"/>
                    </a:srgbClr>
                  </a:outerShdw>
                </a:effectLst>
                <a:latin typeface="BerrysHand" pitchFamily="2" charset="0"/>
              </a:rPr>
              <a:t>y regulación de las emociones</a:t>
            </a:r>
            <a:r>
              <a:rPr lang="es-ES" b="1" dirty="0" smtClean="0">
                <a:effectLst>
                  <a:outerShdw blurRad="38100" dist="38100" dir="2700000" algn="tl">
                    <a:srgbClr val="000000">
                      <a:alpha val="43137"/>
                    </a:srgbClr>
                  </a:outerShdw>
                </a:effectLst>
                <a:latin typeface="BerrysHand" pitchFamily="2" charset="0"/>
              </a:rPr>
              <a:t>..</a:t>
            </a:r>
            <a:endParaRPr lang="es-ES" b="1" dirty="0">
              <a:effectLst>
                <a:outerShdw blurRad="38100" dist="38100" dir="2700000" algn="tl">
                  <a:srgbClr val="000000">
                    <a:alpha val="43137"/>
                  </a:srgbClr>
                </a:outerShdw>
              </a:effectLst>
              <a:latin typeface="BerrysHand" pitchFamily="2" charset="0"/>
            </a:endParaRPr>
          </a:p>
        </p:txBody>
      </p:sp>
    </p:spTree>
    <p:extLst>
      <p:ext uri="{BB962C8B-B14F-4D97-AF65-F5344CB8AC3E}">
        <p14:creationId xmlns:p14="http://schemas.microsoft.com/office/powerpoint/2010/main" val="91277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6403"/>
            <a:ext cx="8280920" cy="523220"/>
          </a:xfrm>
          <a:prstGeom prst="rect">
            <a:avLst/>
          </a:prstGeom>
          <a:noFill/>
        </p:spPr>
        <p:txBody>
          <a:bodyPr wrap="square" rtlCol="0">
            <a:spAutoFit/>
          </a:bodyPr>
          <a:lstStyle/>
          <a:p>
            <a:pPr algn="ctr"/>
            <a:r>
              <a:rPr lang="es-ES" sz="2800" b="1" dirty="0" smtClean="0">
                <a:solidFill>
                  <a:srgbClr val="FF0000"/>
                </a:solidFill>
                <a:latin typeface="BerrysHand" pitchFamily="2" charset="0"/>
              </a:rPr>
              <a:t>Bloques temáticos de la Inteligencia Emocional</a:t>
            </a:r>
            <a:endParaRPr lang="es-ES" sz="2800" b="1" dirty="0">
              <a:solidFill>
                <a:srgbClr val="FF0000"/>
              </a:solidFill>
              <a:latin typeface="BerrysHand" pitchFamily="2" charset="0"/>
            </a:endParaRPr>
          </a:p>
        </p:txBody>
      </p:sp>
      <p:graphicFrame>
        <p:nvGraphicFramePr>
          <p:cNvPr id="3" name="2 Gráfico"/>
          <p:cNvGraphicFramePr/>
          <p:nvPr>
            <p:extLst>
              <p:ext uri="{D42A27DB-BD31-4B8C-83A1-F6EECF244321}">
                <p14:modId xmlns:p14="http://schemas.microsoft.com/office/powerpoint/2010/main" val="1644749761"/>
              </p:ext>
            </p:extLst>
          </p:nvPr>
        </p:nvGraphicFramePr>
        <p:xfrm>
          <a:off x="1043608" y="635289"/>
          <a:ext cx="7008440" cy="6255325"/>
        </p:xfrm>
        <a:graphic>
          <a:graphicData uri="http://schemas.openxmlformats.org/drawingml/2006/chart">
            <c:chart xmlns:c="http://schemas.openxmlformats.org/drawingml/2006/chart" xmlns:r="http://schemas.openxmlformats.org/officeDocument/2006/relationships" r:id="rId2"/>
          </a:graphicData>
        </a:graphic>
      </p:graphicFrame>
      <p:sp>
        <p:nvSpPr>
          <p:cNvPr id="4" name="3 Elipse"/>
          <p:cNvSpPr/>
          <p:nvPr/>
        </p:nvSpPr>
        <p:spPr>
          <a:xfrm>
            <a:off x="3635896" y="2899435"/>
            <a:ext cx="1872208" cy="1753701"/>
          </a:xfrm>
          <a:prstGeom prst="ellipse">
            <a:avLst/>
          </a:prstGeom>
          <a:solidFill>
            <a:srgbClr val="FF0000"/>
          </a:solidFill>
          <a:ln w="857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bg1"/>
                </a:solidFill>
                <a:latin typeface="BerrysHand" pitchFamily="2" charset="0"/>
              </a:rPr>
              <a:t>Educación</a:t>
            </a:r>
          </a:p>
          <a:p>
            <a:pPr algn="ctr"/>
            <a:r>
              <a:rPr lang="es-ES" sz="2000" b="1" dirty="0">
                <a:solidFill>
                  <a:schemeClr val="bg1"/>
                </a:solidFill>
                <a:latin typeface="BerrysHand" pitchFamily="2" charset="0"/>
              </a:rPr>
              <a:t>Emocional</a:t>
            </a:r>
          </a:p>
        </p:txBody>
      </p:sp>
    </p:spTree>
    <p:extLst>
      <p:ext uri="{BB962C8B-B14F-4D97-AF65-F5344CB8AC3E}">
        <p14:creationId xmlns:p14="http://schemas.microsoft.com/office/powerpoint/2010/main" val="64176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1189</Words>
  <Application>Microsoft Office PowerPoint</Application>
  <PresentationFormat>Presentación en pantalla (4:3)</PresentationFormat>
  <Paragraphs>107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40</cp:revision>
  <dcterms:created xsi:type="dcterms:W3CDTF">2016-10-17T21:11:09Z</dcterms:created>
  <dcterms:modified xsi:type="dcterms:W3CDTF">2016-11-02T20:13:00Z</dcterms:modified>
</cp:coreProperties>
</file>