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74" autoAdjust="0"/>
  </p:normalViewPr>
  <p:slideViewPr>
    <p:cSldViewPr>
      <p:cViewPr varScale="1">
        <p:scale>
          <a:sx n="88" d="100"/>
          <a:sy n="88" d="100"/>
        </p:scale>
        <p:origin x="-6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68707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95330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46334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55840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68411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35888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69948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378817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385565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52280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DB5337-3A5B-48EB-B965-B22BF17A7CE5}" type="datetimeFigureOut">
              <a:rPr lang="es-ES" smtClean="0"/>
              <a:t>02/11/2016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67381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1670">
              <a:srgbClr val="D4DEFF"/>
            </a:gs>
            <a:gs pos="0">
              <a:srgbClr val="8488C4"/>
            </a:gs>
            <a:gs pos="53000">
              <a:srgbClr val="D4DEFF"/>
            </a:gs>
            <a:gs pos="83000">
              <a:srgbClr val="D4DEFF"/>
            </a:gs>
            <a:gs pos="95000">
              <a:srgbClr val="96AB94"/>
            </a:gs>
          </a:gsLst>
          <a:lin ang="27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B5337-3A5B-48EB-B965-B22BF17A7CE5}" type="datetimeFigureOut">
              <a:rPr lang="es-ES" smtClean="0"/>
              <a:t>02/11/2016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2DB44-1CD3-4A72-80DC-A9A38CAA95D8}" type="slidenum">
              <a:rPr lang="es-ES" smtClean="0"/>
              <a:t>‹Nº›</a:t>
            </a:fld>
            <a:endParaRPr lang="es-ES"/>
          </a:p>
        </p:txBody>
      </p:sp>
    </p:spTree>
    <p:extLst>
      <p:ext uri="{BB962C8B-B14F-4D97-AF65-F5344CB8AC3E}">
        <p14:creationId xmlns:p14="http://schemas.microsoft.com/office/powerpoint/2010/main" val="80844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35404">
            <a:off x="-401671" y="1179507"/>
            <a:ext cx="3856068" cy="41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3423185" y="13291"/>
            <a:ext cx="1656184" cy="369332"/>
          </a:xfrm>
          <a:prstGeom prst="rect">
            <a:avLst/>
          </a:prstGeom>
          <a:noFill/>
          <a:ln w="19050">
            <a:solidFill>
              <a:schemeClr val="accent4">
                <a:lumMod val="50000"/>
              </a:schemeClr>
            </a:solidFill>
          </a:ln>
        </p:spPr>
        <p:txBody>
          <a:bodyPr wrap="square" rtlCol="0">
            <a:spAutoFit/>
          </a:bodyPr>
          <a:lstStyle/>
          <a:p>
            <a:pPr algn="ctr"/>
            <a:r>
              <a:rPr lang="es-ES" dirty="0" smtClean="0"/>
              <a:t> </a:t>
            </a:r>
            <a:r>
              <a:rPr lang="es-ES" sz="1600" b="1" dirty="0" smtClean="0">
                <a:solidFill>
                  <a:schemeClr val="accent4">
                    <a:lumMod val="75000"/>
                  </a:schemeClr>
                </a:solidFill>
                <a:effectLst>
                  <a:outerShdw blurRad="38100" dist="38100" dir="2700000" algn="tl">
                    <a:srgbClr val="000000">
                      <a:alpha val="43137"/>
                    </a:srgbClr>
                  </a:outerShdw>
                </a:effectLst>
                <a:latin typeface="Comic Sans MS" panose="030F0702030302020204" pitchFamily="66" charset="0"/>
              </a:rPr>
              <a:t>3 – 4 Años</a:t>
            </a:r>
            <a:endParaRPr lang="es-ES" sz="1600" b="1" dirty="0">
              <a:solidFill>
                <a:schemeClr val="accent4">
                  <a:lumMod val="75000"/>
                </a:schemeClr>
              </a:solidFill>
              <a:effectLst>
                <a:outerShdw blurRad="38100" dist="38100" dir="2700000" algn="tl">
                  <a:srgbClr val="000000">
                    <a:alpha val="43137"/>
                  </a:srgbClr>
                </a:outerShdw>
              </a:effectLst>
              <a:latin typeface="Comic Sans MS" panose="030F0702030302020204" pitchFamily="66" charset="0"/>
            </a:endParaRPr>
          </a:p>
        </p:txBody>
      </p:sp>
      <p:sp>
        <p:nvSpPr>
          <p:cNvPr id="7" name="6 CuadroTexto"/>
          <p:cNvSpPr txBox="1"/>
          <p:nvPr/>
        </p:nvSpPr>
        <p:spPr>
          <a:xfrm>
            <a:off x="6648463" y="85417"/>
            <a:ext cx="1656184" cy="338554"/>
          </a:xfrm>
          <a:prstGeom prst="rect">
            <a:avLst/>
          </a:prstGeom>
          <a:noFill/>
          <a:ln w="19050">
            <a:solidFill>
              <a:schemeClr val="accent4">
                <a:lumMod val="50000"/>
              </a:schemeClr>
            </a:solidFill>
          </a:ln>
        </p:spPr>
        <p:txBody>
          <a:bodyPr wrap="square" rtlCol="0">
            <a:spAutoFit/>
          </a:bodyPr>
          <a:lstStyle>
            <a:defPPr>
              <a:defRPr lang="es-ES"/>
            </a:defPPr>
            <a:lvl1pPr algn="ctr"/>
          </a:lstStyle>
          <a:p>
            <a:r>
              <a:rPr lang="es-ES" sz="1600" b="1" dirty="0">
                <a:effectLst>
                  <a:outerShdw blurRad="38100" dist="38100" dir="2700000" algn="tl">
                    <a:srgbClr val="000000">
                      <a:alpha val="43137"/>
                    </a:srgbClr>
                  </a:outerShdw>
                </a:effectLst>
                <a:latin typeface="Comic Sans MS" panose="030F0702030302020204" pitchFamily="66" charset="0"/>
              </a:rPr>
              <a:t> 5 Años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010524" y="1943763"/>
            <a:ext cx="6317398" cy="3226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323124" y="1990846"/>
            <a:ext cx="6291939" cy="3158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240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28305919"/>
              </p:ext>
            </p:extLst>
          </p:nvPr>
        </p:nvGraphicFramePr>
        <p:xfrm>
          <a:off x="251520" y="629981"/>
          <a:ext cx="8496944" cy="5965303"/>
        </p:xfrm>
        <a:graphic>
          <a:graphicData uri="http://schemas.openxmlformats.org/drawingml/2006/table">
            <a:tbl>
              <a:tblPr firstRow="1" bandRow="1">
                <a:tableStyleId>{00A15C55-8517-42AA-B614-E9B94910E393}</a:tableStyleId>
              </a:tblPr>
              <a:tblGrid>
                <a:gridCol w="1224136"/>
                <a:gridCol w="4248472"/>
                <a:gridCol w="3024336"/>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l"/>
                      <a:r>
                        <a:rPr lang="es-ES" sz="1400" u="sng" dirty="0" smtClean="0"/>
                        <a:t>LAS</a:t>
                      </a:r>
                      <a:r>
                        <a:rPr lang="es-ES" sz="1400" u="sng" baseline="0" dirty="0" smtClean="0"/>
                        <a:t> EMOCIONES SON PODEROSAS</a:t>
                      </a:r>
                      <a:r>
                        <a:rPr lang="es-ES" sz="1400" dirty="0" smtClean="0"/>
                        <a:t>: Lo</a:t>
                      </a:r>
                      <a:r>
                        <a:rPr lang="es-ES" sz="1400" baseline="0" dirty="0" smtClean="0"/>
                        <a:t> siento así</a:t>
                      </a:r>
                      <a:endParaRPr lang="es-ES" sz="1400" dirty="0"/>
                    </a:p>
                  </a:txBody>
                  <a:tcPr marL="121920" marR="121920" marT="34290" marB="34290">
                    <a:lnR w="12700" cap="flat" cmpd="sng" algn="ctr">
                      <a:solidFill>
                        <a:schemeClr val="tx1"/>
                      </a:solidFill>
                      <a:prstDash val="solid"/>
                      <a:round/>
                      <a:headEnd type="none" w="med" len="med"/>
                      <a:tailEnd type="none" w="med" len="med"/>
                    </a:lnR>
                  </a:tcPr>
                </a:tc>
                <a:tc>
                  <a:txBody>
                    <a:bodyPr/>
                    <a:lstStyle/>
                    <a:p>
                      <a:pPr algn="l"/>
                      <a:r>
                        <a:rPr lang="es-ES" sz="1400" u="sng" dirty="0" smtClean="0"/>
                        <a:t>LAS</a:t>
                      </a:r>
                      <a:r>
                        <a:rPr lang="es-ES" sz="1400" u="sng" baseline="0" dirty="0" smtClean="0"/>
                        <a:t> EMOCIONES SONPODEROSAS</a:t>
                      </a:r>
                      <a:r>
                        <a:rPr lang="es-ES" sz="1400" dirty="0" smtClean="0"/>
                        <a:t>: Quiero</a:t>
                      </a:r>
                      <a:r>
                        <a:rPr lang="es-ES" sz="1400" baseline="0" dirty="0" smtClean="0"/>
                        <a:t> - necesito</a:t>
                      </a:r>
                      <a:endParaRPr lang="es-ES" sz="1400" dirty="0"/>
                    </a:p>
                  </a:txBody>
                  <a:tcPr marL="121920" marR="121920" marT="34290" marB="34290">
                    <a:lnL w="12700" cap="flat" cmpd="sng" algn="ctr">
                      <a:solidFill>
                        <a:schemeClr val="tx1"/>
                      </a:solidFill>
                      <a:prstDash val="solid"/>
                      <a:round/>
                      <a:headEnd type="none" w="med" len="med"/>
                      <a:tailEnd type="none" w="med" len="med"/>
                    </a:lnL>
                  </a:tcPr>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lnR w="12700" cap="flat" cmpd="sng" algn="ctr">
                      <a:solidFill>
                        <a:schemeClr val="tx1"/>
                      </a:solidFill>
                      <a:prstDash val="solid"/>
                      <a:round/>
                      <a:headEnd type="none" w="med" len="med"/>
                      <a:tailEnd type="none" w="med" len="med"/>
                    </a:lnR>
                  </a:tcPr>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lnL w="12700" cap="flat" cmpd="sng" algn="ctr">
                      <a:solidFill>
                        <a:schemeClr val="tx1"/>
                      </a:solidFill>
                      <a:prstDash val="solid"/>
                      <a:round/>
                      <a:headEnd type="none" w="med" len="med"/>
                      <a:tailEnd type="none" w="med" len="med"/>
                    </a:lnL>
                  </a:tcPr>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900" b="0" i="0" u="none" strike="noStrike" kern="1200" baseline="0" dirty="0" smtClean="0">
                          <a:solidFill>
                            <a:schemeClr val="dk1"/>
                          </a:solidFill>
                          <a:latin typeface="+mn-lt"/>
                          <a:ea typeface="+mn-ea"/>
                          <a:cs typeface="+mn-cs"/>
                        </a:rPr>
                        <a:t>- Conocer los gustos y deseos personales. - Conocer las distintas intensidades y expresiones de las emociones básicas. - Analizar las partes positivas y negativas de las emociones.</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900" b="0" i="0" u="none" strike="noStrike" kern="1200" baseline="0" dirty="0" smtClean="0">
                          <a:solidFill>
                            <a:schemeClr val="dk1"/>
                          </a:solidFill>
                          <a:latin typeface="+mn-lt"/>
                          <a:ea typeface="+mn-ea"/>
                          <a:cs typeface="+mn-cs"/>
                        </a:rPr>
                        <a:t>- Analizar la diferencia entre querer y necesitar. - Guiar las emociones de una manera constructiva. - Conocer la información que ofrecen las emociones.</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50" b="0" i="0" u="none" strike="noStrike" kern="1200" baseline="0" dirty="0" smtClean="0">
                          <a:solidFill>
                            <a:schemeClr val="dk1"/>
                          </a:solidFill>
                          <a:latin typeface="+mn-lt"/>
                          <a:ea typeface="+mn-ea"/>
                          <a:cs typeface="+mn-cs"/>
                        </a:rPr>
                        <a:t>Los niños y niñas se pintarán las manos, una con una cara sonriente (</a:t>
                      </a:r>
                      <a:r>
                        <a:rPr lang="es-ES" sz="1050" b="0" i="1" u="none" strike="noStrike" kern="1200" baseline="0" dirty="0" smtClean="0">
                          <a:solidFill>
                            <a:schemeClr val="dk1"/>
                          </a:solidFill>
                          <a:latin typeface="+mn-lt"/>
                          <a:ea typeface="+mn-ea"/>
                          <a:cs typeface="+mn-cs"/>
                        </a:rPr>
                        <a:t>me gusta</a:t>
                      </a:r>
                      <a:r>
                        <a:rPr lang="es-ES" sz="1050" b="0" i="0" u="none" strike="noStrike" kern="1200" baseline="0" dirty="0" smtClean="0">
                          <a:solidFill>
                            <a:schemeClr val="dk1"/>
                          </a:solidFill>
                          <a:latin typeface="+mn-lt"/>
                          <a:ea typeface="+mn-ea"/>
                          <a:cs typeface="+mn-cs"/>
                        </a:rPr>
                        <a:t>) y otra con la expresión triste (</a:t>
                      </a:r>
                      <a:r>
                        <a:rPr lang="es-ES" sz="1050" b="0" i="1" u="none" strike="noStrike" kern="1200" baseline="0" dirty="0" smtClean="0">
                          <a:solidFill>
                            <a:schemeClr val="dk1"/>
                          </a:solidFill>
                          <a:latin typeface="+mn-lt"/>
                          <a:ea typeface="+mn-ea"/>
                          <a:cs typeface="+mn-cs"/>
                        </a:rPr>
                        <a:t>no me gusta</a:t>
                      </a:r>
                      <a:r>
                        <a:rPr lang="es-ES" sz="1050" b="0" i="0" u="none" strike="noStrike" kern="1200" baseline="0" dirty="0" smtClean="0">
                          <a:solidFill>
                            <a:schemeClr val="dk1"/>
                          </a:solidFill>
                          <a:latin typeface="+mn-lt"/>
                          <a:ea typeface="+mn-ea"/>
                          <a:cs typeface="+mn-cs"/>
                        </a:rPr>
                        <a:t>). Prepararemos cuatro grupos de fotos: </a:t>
                      </a:r>
                    </a:p>
                    <a:p>
                      <a:pPr algn="just"/>
                      <a:r>
                        <a:rPr lang="es-ES" sz="1050" b="0" i="0" u="none" strike="noStrike" kern="1200" baseline="0" dirty="0" smtClean="0">
                          <a:solidFill>
                            <a:schemeClr val="dk1"/>
                          </a:solidFill>
                          <a:latin typeface="+mn-lt"/>
                          <a:ea typeface="+mn-ea"/>
                          <a:cs typeface="+mn-cs"/>
                        </a:rPr>
                        <a:t>- Comida </a:t>
                      </a:r>
                    </a:p>
                    <a:p>
                      <a:pPr algn="just"/>
                      <a:r>
                        <a:rPr lang="es-ES" sz="1050" b="0" i="0" u="none" strike="noStrike" kern="1200" baseline="0" dirty="0" smtClean="0">
                          <a:solidFill>
                            <a:schemeClr val="dk1"/>
                          </a:solidFill>
                          <a:latin typeface="+mn-lt"/>
                          <a:ea typeface="+mn-ea"/>
                          <a:cs typeface="+mn-cs"/>
                        </a:rPr>
                        <a:t>- Ropa </a:t>
                      </a:r>
                    </a:p>
                    <a:p>
                      <a:pPr algn="just"/>
                      <a:r>
                        <a:rPr lang="es-ES" sz="1050" b="0" i="0" u="none" strike="noStrike" kern="1200" baseline="0" dirty="0" smtClean="0">
                          <a:solidFill>
                            <a:schemeClr val="dk1"/>
                          </a:solidFill>
                          <a:latin typeface="+mn-lt"/>
                          <a:ea typeface="+mn-ea"/>
                          <a:cs typeface="+mn-cs"/>
                        </a:rPr>
                        <a:t>- Juegos </a:t>
                      </a:r>
                    </a:p>
                    <a:p>
                      <a:pPr algn="just"/>
                      <a:r>
                        <a:rPr lang="es-ES" sz="1050" b="0" i="0" u="none" strike="noStrike" kern="1200" baseline="0" dirty="0" smtClean="0">
                          <a:solidFill>
                            <a:schemeClr val="dk1"/>
                          </a:solidFill>
                          <a:latin typeface="+mn-lt"/>
                          <a:ea typeface="+mn-ea"/>
                          <a:cs typeface="+mn-cs"/>
                        </a:rPr>
                        <a:t>- Situaciones diversas</a:t>
                      </a:r>
                    </a:p>
                    <a:p>
                      <a:pPr algn="just"/>
                      <a:r>
                        <a:rPr lang="es-ES" sz="1050" b="0" i="0" u="none" strike="noStrike" kern="1200" baseline="0" dirty="0" smtClean="0">
                          <a:solidFill>
                            <a:schemeClr val="dk1"/>
                          </a:solidFill>
                          <a:latin typeface="+mn-lt"/>
                          <a:ea typeface="+mn-ea"/>
                          <a:cs typeface="+mn-cs"/>
                        </a:rPr>
                        <a:t>Entre las comidas, por ejemplo, enseñamos fotos de distintas comidas, y cada uno/a “levantará” la mano de la emoción que sienta. Se hará lo mismo con el resto de los grupos. </a:t>
                      </a:r>
                    </a:p>
                    <a:p>
                      <a:pPr algn="just"/>
                      <a:r>
                        <a:rPr lang="es-ES" sz="1050" b="0" i="0" u="none" strike="noStrike" kern="1200" baseline="0" dirty="0" smtClean="0">
                          <a:solidFill>
                            <a:schemeClr val="dk1"/>
                          </a:solidFill>
                          <a:latin typeface="+mn-lt"/>
                          <a:ea typeface="+mn-ea"/>
                          <a:cs typeface="+mn-cs"/>
                        </a:rPr>
                        <a:t>Al final se hablará de los distintos gustos/deseos, tomándolos todos como buenos y considerando distinto a cada niño y niña.</a:t>
                      </a:r>
                      <a:endParaRPr lang="es-ES" sz="7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Los y las alumnas tienen que traer algo de casa: un juguete, una pieza de fruta, un libro, ropa… Se enseñarán los objetos a los niños y niñas. Y se diferenciará entre las que son necesarias realmente y las que queremos. Explicaremos que hay cosas que necesitamos realmente (ropa, casa, comida…) y otras que queremos pero que no necesitamos (juguetes, videos, golosinas…).</a:t>
                      </a:r>
                    </a:p>
                    <a:p>
                      <a:pPr algn="just"/>
                      <a:r>
                        <a:rPr lang="es-ES" sz="900" b="0" i="0" u="none" strike="noStrike" kern="1200" baseline="0" dirty="0" smtClean="0">
                          <a:solidFill>
                            <a:schemeClr val="dk1"/>
                          </a:solidFill>
                          <a:latin typeface="+mn-lt"/>
                          <a:ea typeface="+mn-ea"/>
                          <a:cs typeface="+mn-cs"/>
                        </a:rPr>
                        <a:t>Utilizaremos fotos de periódicos y revistas para hacer dos murales (necesidades y deseos), y las colgaremos en las paredes del aula. Entre todos y todas, comentaremos qué sienten cuando quieren algo y cuando no se les compra o no se les da. Finalmente, daremos ideas sobre qué hacer para superar esas emociones. </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000" b="0" i="0" u="none" strike="noStrike" kern="1200" baseline="0" dirty="0" smtClean="0">
                          <a:solidFill>
                            <a:schemeClr val="dk1"/>
                          </a:solidFill>
                          <a:latin typeface="+mn-lt"/>
                          <a:ea typeface="+mn-ea"/>
                          <a:cs typeface="+mn-cs"/>
                        </a:rPr>
                        <a:t> - Pinturas para pintar las manos. </a:t>
                      </a:r>
                    </a:p>
                    <a:p>
                      <a:r>
                        <a:rPr lang="es-ES" sz="1000" b="0" i="0" u="none" strike="noStrike" kern="1200" baseline="0" dirty="0" smtClean="0">
                          <a:solidFill>
                            <a:schemeClr val="dk1"/>
                          </a:solidFill>
                          <a:latin typeface="+mn-lt"/>
                          <a:ea typeface="+mn-ea"/>
                          <a:cs typeface="+mn-cs"/>
                        </a:rPr>
                        <a:t>- Dibujos de distintas comidas, ropas… </a:t>
                      </a:r>
                    </a:p>
                    <a:p>
                      <a:r>
                        <a:rPr lang="pt-BR" sz="1000" b="0" i="0" u="none" strike="noStrike" kern="1200" baseline="0" dirty="0" smtClean="0">
                          <a:solidFill>
                            <a:schemeClr val="dk1"/>
                          </a:solidFill>
                          <a:latin typeface="+mn-lt"/>
                          <a:ea typeface="+mn-ea"/>
                          <a:cs typeface="+mn-cs"/>
                        </a:rPr>
                        <a:t>- Fotos de distintos </a:t>
                      </a:r>
                      <a:r>
                        <a:rPr lang="pt-BR" sz="1000" b="0" i="0" u="none" strike="noStrike" kern="1200" baseline="0" dirty="0" err="1" smtClean="0">
                          <a:solidFill>
                            <a:schemeClr val="dk1"/>
                          </a:solidFill>
                          <a:latin typeface="+mn-lt"/>
                          <a:ea typeface="+mn-ea"/>
                          <a:cs typeface="+mn-cs"/>
                        </a:rPr>
                        <a:t>juegos</a:t>
                      </a:r>
                      <a:r>
                        <a:rPr lang="pt-BR" sz="1000" b="0" i="0" u="none" strike="noStrike" kern="1200" baseline="0" dirty="0" smtClean="0">
                          <a:solidFill>
                            <a:schemeClr val="dk1"/>
                          </a:solidFill>
                          <a:latin typeface="+mn-lt"/>
                          <a:ea typeface="+mn-ea"/>
                          <a:cs typeface="+mn-cs"/>
                        </a:rPr>
                        <a:t> o </a:t>
                      </a:r>
                      <a:r>
                        <a:rPr lang="pt-BR" sz="1000" b="0" i="0" u="none" strike="noStrike" kern="1200" baseline="0" dirty="0" err="1" smtClean="0">
                          <a:solidFill>
                            <a:schemeClr val="dk1"/>
                          </a:solidFill>
                          <a:latin typeface="+mn-lt"/>
                          <a:ea typeface="+mn-ea"/>
                          <a:cs typeface="+mn-cs"/>
                        </a:rPr>
                        <a:t>juguetes</a:t>
                      </a:r>
                      <a:r>
                        <a:rPr lang="pt-BR" sz="1000" b="0" i="0" u="none" strike="noStrike" kern="1200" baseline="0" dirty="0" smtClean="0">
                          <a:solidFill>
                            <a:schemeClr val="dk1"/>
                          </a:solidFill>
                          <a:latin typeface="+mn-lt"/>
                          <a:ea typeface="+mn-ea"/>
                          <a:cs typeface="+mn-cs"/>
                        </a:rPr>
                        <a:t>. </a:t>
                      </a:r>
                    </a:p>
                    <a:p>
                      <a:r>
                        <a:rPr lang="es-ES" sz="1000" b="0" i="0" u="none" strike="noStrike" kern="1200" baseline="0" dirty="0" smtClean="0">
                          <a:solidFill>
                            <a:schemeClr val="dk1"/>
                          </a:solidFill>
                          <a:latin typeface="+mn-lt"/>
                          <a:ea typeface="+mn-ea"/>
                          <a:cs typeface="+mn-cs"/>
                        </a:rPr>
                        <a:t>- Fotos de situaciones distintas.</a:t>
                      </a:r>
                    </a:p>
                  </a:txBody>
                  <a:tcPr marL="121920" marR="121920" marT="34290" marB="34290"/>
                </a:tc>
                <a:tc>
                  <a:txBody>
                    <a:bodyPr/>
                    <a:lstStyle/>
                    <a:p>
                      <a:pPr marL="0" indent="0" algn="l" defTabSz="914400" rtl="0" eaLnBrk="1" latinLnBrk="0" hangingPunct="1">
                        <a:buFont typeface="Arial" panose="020B0604020202020204" pitchFamily="34" charset="0"/>
                        <a:buNone/>
                      </a:pPr>
                      <a:r>
                        <a:rPr lang="es-ES" sz="1100" b="0" i="0" u="none" strike="noStrike" kern="1200" baseline="0" dirty="0" smtClean="0">
                          <a:solidFill>
                            <a:schemeClr val="dk1"/>
                          </a:solidFill>
                          <a:latin typeface="+mn-lt"/>
                          <a:ea typeface="+mn-ea"/>
                          <a:cs typeface="+mn-cs"/>
                        </a:rPr>
                        <a:t>- Periódicos y revistas. - Tijeras. - Pegamento. - 2 cartulinas</a:t>
                      </a:r>
                      <a:endParaRPr lang="es-ES" sz="1100" b="0" i="0" u="none" strike="noStrike" kern="1200" baseline="0" dirty="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50" b="0" i="0" u="none" strike="noStrike" kern="1200" baseline="0" dirty="0" smtClean="0">
                          <a:solidFill>
                            <a:schemeClr val="dk1"/>
                          </a:solidFill>
                          <a:latin typeface="+mn-lt"/>
                          <a:ea typeface="+mn-ea"/>
                          <a:cs typeface="+mn-cs"/>
                        </a:rPr>
                        <a:t>Este ejercicio se realizará de estas dos maneras: </a:t>
                      </a:r>
                    </a:p>
                    <a:p>
                      <a:pPr algn="just"/>
                      <a:r>
                        <a:rPr lang="es-ES" sz="1050" b="0" i="0" u="none" strike="noStrike" kern="1200" baseline="0" dirty="0" smtClean="0">
                          <a:solidFill>
                            <a:schemeClr val="dk1"/>
                          </a:solidFill>
                          <a:latin typeface="+mn-lt"/>
                          <a:ea typeface="+mn-ea"/>
                          <a:cs typeface="+mn-cs"/>
                        </a:rPr>
                        <a:t>- Con niños y niñas de tres años: cogeremos fotos de todos los grupos y enseñaremos todas en la misma sesión. </a:t>
                      </a:r>
                    </a:p>
                    <a:p>
                      <a:pPr algn="just"/>
                      <a:r>
                        <a:rPr lang="es-ES" sz="1050" b="0" i="0" u="none" strike="noStrike" kern="1200" baseline="0" dirty="0" smtClean="0">
                          <a:solidFill>
                            <a:schemeClr val="dk1"/>
                          </a:solidFill>
                          <a:latin typeface="+mn-lt"/>
                          <a:ea typeface="+mn-ea"/>
                          <a:cs typeface="+mn-cs"/>
                        </a:rPr>
                        <a:t>- Con niños y niñas de cuatro años: se dividirán en 2 grupos (comida-juegos/ ropa-situaciones), y se trabajarán en dos sesiones.</a:t>
                      </a: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Una sesión de 30 minutos</a:t>
                      </a:r>
                      <a:r>
                        <a:rPr lang="es-ES" sz="1800" b="0" i="0" u="none" strike="noStrike" kern="1200" baseline="0" dirty="0" smtClean="0">
                          <a:solidFill>
                            <a:schemeClr val="dk1"/>
                          </a:solidFill>
                          <a:latin typeface="+mn-lt"/>
                          <a:ea typeface="+mn-ea"/>
                          <a:cs typeface="+mn-cs"/>
                        </a:rPr>
                        <a:t>.</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En las reflexiones que se hagan con los niños y niñas de cuatro años se respetarán los diversos gustos, pero se comentará que todas las comidas son necesarias. Se hablará también de las razones de las distintas situaciones. Por ejemplo, si no les gusta quedarse en el comedor, se analizará por qué se quedan y se buscarán los aspectos positivos de esto. Con esta edad pueden pintarse ellos y ellas mismas las manos, o también una persona se las puede pintar a la otra. </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Respetaremos las emociones que sienten (envidia, enfado…) pero ayudaremos a buscar distintas salidas.</a:t>
                      </a:r>
                      <a:endParaRPr lang="es-ES" sz="800" dirty="0" smtClean="0"/>
                    </a:p>
                    <a:p>
                      <a:pPr marL="0" algn="just" defTabSz="914400" rtl="0" eaLnBrk="1" latinLnBrk="0" hangingPunct="1"/>
                      <a:endParaRPr lang="es-ES" sz="11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051720" y="108032"/>
            <a:ext cx="4896544" cy="369332"/>
          </a:xfrm>
          <a:prstGeom prst="rect">
            <a:avLst/>
          </a:prstGeom>
          <a:noFill/>
        </p:spPr>
        <p:txBody>
          <a:bodyPr wrap="square" rtlCol="0">
            <a:spAutoFit/>
          </a:bodyPr>
          <a:lstStyle/>
          <a:p>
            <a:r>
              <a:rPr lang="es-ES" dirty="0" smtClean="0"/>
              <a:t>Conciencia Emocional: REGULO MIS EMOCIONES</a:t>
            </a:r>
            <a:endParaRPr lang="es-ES" dirty="0"/>
          </a:p>
        </p:txBody>
      </p:sp>
    </p:spTree>
    <p:extLst>
      <p:ext uri="{BB962C8B-B14F-4D97-AF65-F5344CB8AC3E}">
        <p14:creationId xmlns:p14="http://schemas.microsoft.com/office/powerpoint/2010/main" val="281341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51720" y="108032"/>
            <a:ext cx="4896544" cy="369332"/>
          </a:xfrm>
          <a:prstGeom prst="rect">
            <a:avLst/>
          </a:prstGeom>
          <a:noFill/>
        </p:spPr>
        <p:txBody>
          <a:bodyPr wrap="square" rtlCol="0">
            <a:spAutoFit/>
          </a:bodyPr>
          <a:lstStyle/>
          <a:p>
            <a:r>
              <a:rPr lang="es-ES" dirty="0" smtClean="0"/>
              <a:t>Conciencia Emocional: REGULO MIS EMOCIONES</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229822802"/>
              </p:ext>
            </p:extLst>
          </p:nvPr>
        </p:nvGraphicFramePr>
        <p:xfrm>
          <a:off x="251520" y="629981"/>
          <a:ext cx="8496944" cy="5729043"/>
        </p:xfrm>
        <a:graphic>
          <a:graphicData uri="http://schemas.openxmlformats.org/drawingml/2006/table">
            <a:tbl>
              <a:tblPr firstRow="1" bandRow="1">
                <a:tableStyleId>{00A15C55-8517-42AA-B614-E9B94910E393}</a:tableStyleId>
              </a:tblPr>
              <a:tblGrid>
                <a:gridCol w="1224136"/>
                <a:gridCol w="3672408"/>
                <a:gridCol w="3600400"/>
              </a:tblGrid>
              <a:tr h="20673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l"/>
                      <a:r>
                        <a:rPr lang="es-ES" sz="1200" u="sng" dirty="0" smtClean="0"/>
                        <a:t>LAS</a:t>
                      </a:r>
                      <a:r>
                        <a:rPr lang="es-ES" sz="1200" u="sng" baseline="0" dirty="0" smtClean="0"/>
                        <a:t> EMOCIONES SON PODEROSAS</a:t>
                      </a:r>
                      <a:r>
                        <a:rPr lang="es-ES" sz="1200" dirty="0" smtClean="0"/>
                        <a:t>: Ahora</a:t>
                      </a:r>
                      <a:r>
                        <a:rPr lang="es-ES" sz="1200" baseline="0" dirty="0" smtClean="0"/>
                        <a:t> si ahora no</a:t>
                      </a:r>
                      <a:endParaRPr lang="es-ES" sz="1200" dirty="0"/>
                    </a:p>
                  </a:txBody>
                  <a:tcPr marL="121920" marR="121920" marT="34290" marB="34290"/>
                </a:tc>
                <a:tc>
                  <a:txBody>
                    <a:bodyPr/>
                    <a:lstStyle/>
                    <a:p>
                      <a:pPr algn="l"/>
                      <a:r>
                        <a:rPr lang="es-ES" sz="1200" u="sng" dirty="0" smtClean="0"/>
                        <a:t>LAS</a:t>
                      </a:r>
                      <a:r>
                        <a:rPr lang="es-ES" sz="1200" u="sng" baseline="0" dirty="0" smtClean="0"/>
                        <a:t> EMOCIONES </a:t>
                      </a:r>
                      <a:r>
                        <a:rPr lang="es-ES" sz="1200" u="sng" baseline="0" dirty="0" smtClean="0"/>
                        <a:t>SON PODEROSAS</a:t>
                      </a:r>
                      <a:r>
                        <a:rPr lang="es-ES" sz="1200" dirty="0" smtClean="0"/>
                        <a:t>: representaciones</a:t>
                      </a:r>
                      <a:endParaRPr lang="es-ES" sz="12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800" b="0" i="0" u="none" strike="noStrike" kern="1200" baseline="0" dirty="0" smtClean="0">
                          <a:solidFill>
                            <a:schemeClr val="dk1"/>
                          </a:solidFill>
                          <a:latin typeface="+mn-lt"/>
                          <a:ea typeface="+mn-ea"/>
                          <a:cs typeface="+mn-cs"/>
                        </a:rPr>
                        <a:t>- Controlar la impulsividad y ser más reflexivo/a. </a:t>
                      </a:r>
                    </a:p>
                    <a:p>
                      <a:r>
                        <a:rPr lang="es-ES" sz="800" b="0" i="0" u="none" strike="noStrike" kern="1200" baseline="0" dirty="0" smtClean="0">
                          <a:solidFill>
                            <a:schemeClr val="dk1"/>
                          </a:solidFill>
                          <a:latin typeface="+mn-lt"/>
                          <a:ea typeface="+mn-ea"/>
                          <a:cs typeface="+mn-cs"/>
                        </a:rPr>
                        <a:t>- Tener en cuenta las emociones del resto al hacer algo. </a:t>
                      </a:r>
                    </a:p>
                    <a:p>
                      <a:r>
                        <a:rPr lang="es-ES" sz="800" b="0" i="0" u="none" strike="noStrike" kern="1200" baseline="0" dirty="0" smtClean="0">
                          <a:solidFill>
                            <a:schemeClr val="dk1"/>
                          </a:solidFill>
                          <a:latin typeface="+mn-lt"/>
                          <a:ea typeface="+mn-ea"/>
                          <a:cs typeface="+mn-cs"/>
                        </a:rPr>
                        <a:t>- Ser capaz de comprender y regular las propias emociones.</a:t>
                      </a: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Desarrollar la capacidad de buscar salidas ante una situación. </a:t>
                      </a:r>
                    </a:p>
                    <a:p>
                      <a:pPr algn="just"/>
                      <a:r>
                        <a:rPr lang="es-ES" sz="900" b="0" i="0" u="none" strike="noStrike" kern="1200" baseline="0" dirty="0" smtClean="0">
                          <a:solidFill>
                            <a:schemeClr val="dk1"/>
                          </a:solidFill>
                          <a:latin typeface="+mn-lt"/>
                          <a:ea typeface="+mn-ea"/>
                          <a:cs typeface="+mn-cs"/>
                        </a:rPr>
                        <a:t>- Identificar qué emoción se siente en esas situaciones. </a:t>
                      </a:r>
                    </a:p>
                    <a:p>
                      <a:pPr algn="just"/>
                      <a:r>
                        <a:rPr lang="es-ES" sz="900" b="0" i="0" u="none" strike="noStrike" kern="1200" baseline="0" dirty="0" smtClean="0">
                          <a:solidFill>
                            <a:schemeClr val="dk1"/>
                          </a:solidFill>
                          <a:latin typeface="+mn-lt"/>
                          <a:ea typeface="+mn-ea"/>
                          <a:cs typeface="+mn-cs"/>
                        </a:rPr>
                        <a:t>- Diferenciar emociones positivas y negativas. </a:t>
                      </a:r>
                    </a:p>
                    <a:p>
                      <a:pPr algn="just"/>
                      <a:r>
                        <a:rPr lang="es-ES" sz="900" b="0" i="0" u="none" strike="noStrike" kern="1200" baseline="0" dirty="0" smtClean="0">
                          <a:solidFill>
                            <a:schemeClr val="dk1"/>
                          </a:solidFill>
                          <a:latin typeface="+mn-lt"/>
                          <a:ea typeface="+mn-ea"/>
                          <a:cs typeface="+mn-cs"/>
                        </a:rPr>
                        <a:t>- Controlar las emociones que nos dañan y buscarles una salida adecuada.</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800" b="0" i="0" u="none" strike="noStrike" kern="1200" baseline="0" dirty="0" smtClean="0">
                          <a:solidFill>
                            <a:schemeClr val="dk1"/>
                          </a:solidFill>
                          <a:latin typeface="+mn-lt"/>
                          <a:ea typeface="+mn-ea"/>
                          <a:cs typeface="+mn-cs"/>
                        </a:rPr>
                        <a:t>Se expondrán distintas situaciones a los niños y niñas para buscar opciones para reaccionar y tener en cuenta las que son más apropiadas.</a:t>
                      </a:r>
                    </a:p>
                    <a:p>
                      <a:pPr algn="just"/>
                      <a:r>
                        <a:rPr lang="es-ES" sz="800" b="0" i="0" u="none" strike="noStrike" kern="1200" baseline="0" dirty="0" smtClean="0">
                          <a:solidFill>
                            <a:schemeClr val="dk1"/>
                          </a:solidFill>
                          <a:latin typeface="+mn-lt"/>
                          <a:ea typeface="+mn-ea"/>
                          <a:cs typeface="+mn-cs"/>
                        </a:rPr>
                        <a:t>Primera situación: Algunos niños y niñas están saltando desde una altura para ver quién da el salto más alto. Marta también quiere jugar pero tiene algo de miedo y no se atreve. El resto tiene prisa y alguien empuja a Marta, que cae el suelo y se hace daño. Está llorando. ¿Han hecho bien? ¿Qué tendrían que hacer? </a:t>
                      </a:r>
                    </a:p>
                    <a:p>
                      <a:pPr algn="just"/>
                      <a:r>
                        <a:rPr lang="es-ES" sz="800" b="0" i="0" u="none" strike="noStrike" kern="1200" baseline="0" dirty="0" smtClean="0">
                          <a:solidFill>
                            <a:schemeClr val="dk1"/>
                          </a:solidFill>
                          <a:latin typeface="+mn-lt"/>
                          <a:ea typeface="+mn-ea"/>
                          <a:cs typeface="+mn-cs"/>
                        </a:rPr>
                        <a:t>Segunda situación: Hace buen tiempo y se quiere poner pantalones cortos. Su madre y su padre le dicen que es tarde, que no hay tiempo para cambiarlos y que se los cambiará por la tarde. A medio día el tiempo cambia y empieza a llover. Su madre y su padre no le cambian de pantalones y …………… se enfada y se pone a llorar y a gritar. ¿Es eso lo que tiene que hacer? Tercera situación: Marta va con su padre y su madre en coche en dirección a la playa, está muy contenta y en la radio se oye una canción que le gusta. Marta quiere bailar, no quiere ir atada. ¿Le tienen que soltar el cinturón de seguridad? ¿Cómo puede expresar de otra forma que está contenta? </a:t>
                      </a:r>
                    </a:p>
                    <a:p>
                      <a:pPr algn="just"/>
                      <a:r>
                        <a:rPr lang="es-ES" sz="800" b="0" i="0" u="none" strike="noStrike" kern="1200" baseline="0" dirty="0" smtClean="0">
                          <a:solidFill>
                            <a:schemeClr val="dk1"/>
                          </a:solidFill>
                          <a:latin typeface="+mn-lt"/>
                          <a:ea typeface="+mn-ea"/>
                          <a:cs typeface="+mn-cs"/>
                        </a:rPr>
                        <a:t>Cuarta situación: Un niño tiene ganas de hacer pis y no se lo dice a la profesora, se aguanta. Al final va al baño, pero esta mojado, se ha hecho pis encima. ¿Qué tiene que hacer? ¿Nos vamos a reír de él?, ¿Le reñiremos? </a:t>
                      </a:r>
                    </a:p>
                    <a:p>
                      <a:pPr algn="just"/>
                      <a:endParaRPr lang="es-ES" sz="2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Los y las alumnas representarán diferentes situaciones en el aula. El profesor o profesora presentará una situación concreta, y el alumnado tendrá oportunidad de expresar las emociones de una manera u otra y decidir cuál es la más adecuada. </a:t>
                      </a:r>
                    </a:p>
                    <a:p>
                      <a:pPr algn="just"/>
                      <a:r>
                        <a:rPr lang="es-ES" sz="900" b="0" i="0" u="none" strike="noStrike" kern="1200" baseline="0" dirty="0" smtClean="0">
                          <a:solidFill>
                            <a:schemeClr val="dk1"/>
                          </a:solidFill>
                          <a:latin typeface="+mn-lt"/>
                          <a:ea typeface="+mn-ea"/>
                          <a:cs typeface="+mn-cs"/>
                        </a:rPr>
                        <a:t>Ejemplos: </a:t>
                      </a:r>
                    </a:p>
                    <a:p>
                      <a:pPr algn="just"/>
                      <a:r>
                        <a:rPr lang="es-ES" sz="900" b="0" i="0" u="none" strike="noStrike" kern="1200" baseline="0" dirty="0" smtClean="0">
                          <a:solidFill>
                            <a:schemeClr val="dk1"/>
                          </a:solidFill>
                          <a:latin typeface="+mn-lt"/>
                          <a:ea typeface="+mn-ea"/>
                          <a:cs typeface="+mn-cs"/>
                        </a:rPr>
                        <a:t>- Aitor y su hermano se han perdido en un centro comercial. ¿Qué debería hacer Aitor para buscar la salida adecuada a la situación? </a:t>
                      </a:r>
                    </a:p>
                    <a:p>
                      <a:pPr algn="just"/>
                      <a:r>
                        <a:rPr lang="es-ES" sz="900" b="0" i="0" u="none" strike="noStrike" kern="1200" baseline="0" dirty="0" smtClean="0">
                          <a:solidFill>
                            <a:schemeClr val="dk1"/>
                          </a:solidFill>
                          <a:latin typeface="+mn-lt"/>
                          <a:ea typeface="+mn-ea"/>
                          <a:cs typeface="+mn-cs"/>
                        </a:rPr>
                        <a:t>- Amaia está viendo la televisión en su casa. Entra su hermano y le quita el mando de la televisión. ¿Qué debe hacer Amaia? </a:t>
                      </a:r>
                    </a:p>
                    <a:p>
                      <a:pPr algn="just"/>
                      <a:r>
                        <a:rPr lang="es-ES" sz="900" b="0" i="0" u="none" strike="noStrike" kern="1200" baseline="0" dirty="0" smtClean="0">
                          <a:solidFill>
                            <a:schemeClr val="dk1"/>
                          </a:solidFill>
                          <a:latin typeface="+mn-lt"/>
                          <a:ea typeface="+mn-ea"/>
                          <a:cs typeface="+mn-cs"/>
                        </a:rPr>
                        <a:t>- Pablo y su tía han ido a Donostia a ver una película. Falta poco para que termine la película pero Pablo está aburrido y empieza a contarle chistes a su tía y a cantar canciones que ha aprendido en clase. ¿Qué debería hacer Pablo? </a:t>
                      </a:r>
                    </a:p>
                    <a:p>
                      <a:pPr marL="0" marR="0" indent="0" algn="just" defTabSz="914400" rtl="0" eaLnBrk="1" fontAlgn="auto" latinLnBrk="0" hangingPunct="1">
                        <a:lnSpc>
                          <a:spcPct val="100000"/>
                        </a:lnSpc>
                        <a:spcBef>
                          <a:spcPts val="0"/>
                        </a:spcBef>
                        <a:spcAft>
                          <a:spcPts val="0"/>
                        </a:spcAft>
                        <a:buClrTx/>
                        <a:buSzTx/>
                        <a:buFontTx/>
                        <a:buNone/>
                        <a:tabLst/>
                        <a:defRPr/>
                      </a:pPr>
                      <a:r>
                        <a:rPr lang="es-ES" sz="900" b="0" i="0" u="none" strike="noStrike" kern="1200" baseline="0" dirty="0" smtClean="0">
                          <a:solidFill>
                            <a:schemeClr val="dk1"/>
                          </a:solidFill>
                          <a:latin typeface="+mn-lt"/>
                          <a:ea typeface="+mn-ea"/>
                          <a:cs typeface="+mn-cs"/>
                        </a:rPr>
                        <a:t>- Hemos preparado una representación para los familiares. Andoni es muy vergonzoso y no quiere participar en la representación. ¿Qué opciones tiene Andoni? Habrá que elegir la opción más adecuada de entre las que se expongan.</a:t>
                      </a:r>
                    </a:p>
                    <a:p>
                      <a:pPr algn="just"/>
                      <a:endParaRPr lang="es-ES" sz="900" b="0" i="0" u="none" strike="noStrike" kern="1200" baseline="0" dirty="0" smtClean="0">
                        <a:solidFill>
                          <a:schemeClr val="dk1"/>
                        </a:solidFill>
                        <a:latin typeface="+mn-lt"/>
                        <a:ea typeface="+mn-ea"/>
                        <a:cs typeface="+mn-cs"/>
                      </a:endParaRP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algn="just" defTabSz="914400" rtl="0" eaLnBrk="1" latinLnBrk="0" hangingPunct="1"/>
                      <a:r>
                        <a:rPr lang="es-ES" sz="1050" b="0" i="0" u="none" strike="noStrike" kern="1200" baseline="0" dirty="0" smtClean="0">
                          <a:solidFill>
                            <a:schemeClr val="dk1"/>
                          </a:solidFill>
                          <a:latin typeface="+mn-lt"/>
                          <a:ea typeface="+mn-ea"/>
                          <a:cs typeface="+mn-cs"/>
                        </a:rPr>
                        <a:t>Una sesión de 20 minutos. Con los niños y niñas de cuatro años puede ser también de 30 minutos. </a:t>
                      </a:r>
                    </a:p>
                  </a:txBody>
                  <a:tcPr marL="121920" marR="121920" marT="34290" marB="34290"/>
                </a:tc>
                <a:tc>
                  <a:txBody>
                    <a:bodyPr/>
                    <a:lstStyle/>
                    <a:p>
                      <a:r>
                        <a:rPr lang="es-ES" sz="1100" b="0" i="0" u="none" strike="noStrike" kern="1200" baseline="0" dirty="0" smtClean="0">
                          <a:solidFill>
                            <a:schemeClr val="dk1"/>
                          </a:solidFill>
                          <a:latin typeface="+mn-lt"/>
                          <a:ea typeface="+mn-ea"/>
                          <a:cs typeface="+mn-cs"/>
                        </a:rPr>
                        <a:t>- Grupos pequeños de alumnos y alumnas. - Situaciones para representar.</a:t>
                      </a:r>
                    </a:p>
                  </a:txBody>
                  <a:tcPr marL="121920" marR="121920" marT="34290" marB="34290"/>
                </a:tc>
              </a:tr>
              <a:tr h="319112">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Una sesión de 20 minutos. Con los niños y niñas de cuatro años puede ser también de 30 minutos. </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Una sesión de 30 minutos.</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Con los niños y niñas de tres años, será de ayuda el soporte de una imagen, lo verán más fácil y prestarán más atención. Se presentarán las situaciones que sean más fáciles. </a:t>
                      </a:r>
                    </a:p>
                    <a:p>
                      <a:pPr algn="just"/>
                      <a:r>
                        <a:rPr lang="es-ES" sz="900" b="0" i="0" u="none" strike="noStrike" kern="1200" baseline="0" dirty="0" smtClean="0">
                          <a:solidFill>
                            <a:schemeClr val="dk1"/>
                          </a:solidFill>
                          <a:latin typeface="+mn-lt"/>
                          <a:ea typeface="+mn-ea"/>
                          <a:cs typeface="+mn-cs"/>
                        </a:rPr>
                        <a:t>Con los niños y niñas de cuatro años, en cambio, se les presentarán las cuatro situaciones. Estas situaciones se pueden cambiar, adaptar o sumar. Estaría bien exponer alguna situación que se dé a menudo en clase. </a:t>
                      </a:r>
                      <a:endParaRPr lang="es-ES" sz="700" b="0" i="0" u="none" strike="noStrike" kern="1200" baseline="0" dirty="0" smtClean="0">
                        <a:solidFill>
                          <a:schemeClr val="dk1"/>
                        </a:solidFill>
                        <a:latin typeface="+mn-lt"/>
                        <a:ea typeface="+mn-ea"/>
                        <a:cs typeface="+mn-cs"/>
                      </a:endParaRPr>
                    </a:p>
                  </a:txBody>
                  <a:tcPr marL="121920" marR="121920" marT="34290" marB="34290"/>
                </a:tc>
                <a:tc>
                  <a:txBody>
                    <a:bodyPr/>
                    <a:lstStyle/>
                    <a:p>
                      <a:r>
                        <a:rPr lang="es-ES" sz="1100" b="0" i="0" u="none" strike="noStrike" kern="1200" baseline="0" dirty="0" smtClean="0">
                          <a:solidFill>
                            <a:schemeClr val="dk1"/>
                          </a:solidFill>
                          <a:latin typeface="+mn-lt"/>
                          <a:ea typeface="+mn-ea"/>
                          <a:cs typeface="+mn-cs"/>
                        </a:rPr>
                        <a:t>El profesor o profesora les ayudará a la hora de representar las situaciones. Asimismo, puede darles un </a:t>
                      </a:r>
                      <a:r>
                        <a:rPr lang="es-ES" sz="1100" b="0" i="0" u="none" strike="noStrike" kern="1200" baseline="0" dirty="0" err="1" smtClean="0">
                          <a:solidFill>
                            <a:schemeClr val="dk1"/>
                          </a:solidFill>
                          <a:latin typeface="+mn-lt"/>
                          <a:ea typeface="+mn-ea"/>
                          <a:cs typeface="+mn-cs"/>
                        </a:rPr>
                        <a:t>guión</a:t>
                      </a:r>
                      <a:r>
                        <a:rPr lang="es-ES" sz="1100" b="0" i="0" u="none" strike="noStrike" kern="1200" baseline="0" dirty="0" smtClean="0">
                          <a:solidFill>
                            <a:schemeClr val="dk1"/>
                          </a:solidFill>
                          <a:latin typeface="+mn-lt"/>
                          <a:ea typeface="+mn-ea"/>
                          <a:cs typeface="+mn-cs"/>
                        </a:rPr>
                        <a:t> simple. Se </a:t>
                      </a:r>
                      <a:r>
                        <a:rPr lang="es-ES" sz="1800" b="0" i="0" u="none" strike="noStrike" kern="1200" baseline="0" dirty="0" smtClean="0">
                          <a:solidFill>
                            <a:schemeClr val="dk1"/>
                          </a:solidFill>
                          <a:latin typeface="+mn-lt"/>
                          <a:ea typeface="+mn-ea"/>
                          <a:cs typeface="+mn-cs"/>
                        </a:rPr>
                        <a:t> </a:t>
                      </a:r>
                      <a:r>
                        <a:rPr lang="es-ES" sz="900" b="0" i="0" u="none" strike="noStrike" kern="1200" baseline="0" dirty="0" smtClean="0">
                          <a:solidFill>
                            <a:schemeClr val="dk1"/>
                          </a:solidFill>
                          <a:latin typeface="+mn-lt"/>
                          <a:ea typeface="+mn-ea"/>
                          <a:cs typeface="+mn-cs"/>
                        </a:rPr>
                        <a:t>respetarán todas las opciones pero el profesor o profesora subrayará las más adecuadas.</a:t>
                      </a:r>
                    </a:p>
                    <a:p>
                      <a:pPr marL="0" algn="just" defTabSz="914400" rtl="0" eaLnBrk="1" latinLnBrk="0" hangingPunct="1"/>
                      <a:endParaRPr lang="es-ES" sz="11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148490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051720" y="108032"/>
            <a:ext cx="4896544" cy="369332"/>
          </a:xfrm>
          <a:prstGeom prst="rect">
            <a:avLst/>
          </a:prstGeom>
          <a:noFill/>
        </p:spPr>
        <p:txBody>
          <a:bodyPr wrap="square" rtlCol="0">
            <a:spAutoFit/>
          </a:bodyPr>
          <a:lstStyle/>
          <a:p>
            <a:r>
              <a:rPr lang="es-ES" dirty="0" smtClean="0"/>
              <a:t>Conciencia Emocional: REGULO MIS EMOCIONES</a:t>
            </a: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252541358"/>
              </p:ext>
            </p:extLst>
          </p:nvPr>
        </p:nvGraphicFramePr>
        <p:xfrm>
          <a:off x="251520" y="629981"/>
          <a:ext cx="8496944" cy="5332803"/>
        </p:xfrm>
        <a:graphic>
          <a:graphicData uri="http://schemas.openxmlformats.org/drawingml/2006/table">
            <a:tbl>
              <a:tblPr firstRow="1" bandRow="1">
                <a:tableStyleId>{00A15C55-8517-42AA-B614-E9B94910E393}</a:tableStyleId>
              </a:tblPr>
              <a:tblGrid>
                <a:gridCol w="1224136"/>
                <a:gridCol w="3672408"/>
                <a:gridCol w="3600400"/>
              </a:tblGrid>
              <a:tr h="20673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200" u="sng" dirty="0" smtClean="0"/>
                        <a:t>¿QUÉ PUEDO HACER PARA QUE LAS EMOCIONES ME AYUDEN?</a:t>
                      </a:r>
                      <a:r>
                        <a:rPr lang="es-ES" sz="1200" dirty="0" smtClean="0"/>
                        <a:t>: ¡</a:t>
                      </a:r>
                      <a:r>
                        <a:rPr lang="es-ES" sz="1200" baseline="0" dirty="0" smtClean="0"/>
                        <a:t> A ver si lo coges!</a:t>
                      </a:r>
                      <a:endParaRPr lang="es-ES" sz="12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u="sng" dirty="0" smtClean="0"/>
                        <a:t>¿QUÉ PUEDO HACER PARA QUE LAS EMOCIONES ME AYUDEN?</a:t>
                      </a:r>
                      <a:r>
                        <a:rPr lang="es-ES" sz="1200" dirty="0" smtClean="0"/>
                        <a:t>: Caja</a:t>
                      </a:r>
                      <a:r>
                        <a:rPr lang="es-ES" sz="1200" baseline="0" dirty="0" smtClean="0"/>
                        <a:t> de Bombones</a:t>
                      </a:r>
                      <a:endParaRPr lang="es-ES" sz="1200" dirty="0" smtClean="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800" b="0" i="0" u="none" strike="noStrike" kern="1200" baseline="0" dirty="0" smtClean="0">
                          <a:solidFill>
                            <a:schemeClr val="dk1"/>
                          </a:solidFill>
                          <a:latin typeface="+mn-lt"/>
                          <a:ea typeface="+mn-ea"/>
                          <a:cs typeface="+mn-cs"/>
                        </a:rPr>
                        <a:t> </a:t>
                      </a:r>
                      <a:r>
                        <a:rPr lang="es-ES" sz="1050" b="0" i="0" u="none" strike="noStrike" kern="1200" baseline="0" dirty="0" smtClean="0">
                          <a:solidFill>
                            <a:schemeClr val="dk1"/>
                          </a:solidFill>
                          <a:latin typeface="+mn-lt"/>
                          <a:ea typeface="+mn-ea"/>
                          <a:cs typeface="+mn-cs"/>
                        </a:rPr>
                        <a:t>- </a:t>
                      </a:r>
                      <a:r>
                        <a:rPr lang="es-ES" sz="1200" b="0" i="0" u="none" strike="noStrike" kern="1200" baseline="0" dirty="0" smtClean="0">
                          <a:solidFill>
                            <a:schemeClr val="dk1"/>
                          </a:solidFill>
                          <a:latin typeface="+mn-lt"/>
                          <a:ea typeface="+mn-ea"/>
                          <a:cs typeface="+mn-cs"/>
                        </a:rPr>
                        <a:t>Trabajar el control del los impulsos. - Aprender a esperar.</a:t>
                      </a:r>
                    </a:p>
                    <a:p>
                      <a:pPr algn="just"/>
                      <a:endParaRPr lang="es-ES" sz="8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Entrenar la capacidad de espera para conseguir algo. - Controlar la impulsividad. - Educar a los alumnos y las alumnas en el esfuerzo.</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Cuando los niños y niñas estén sentadas, les pondremos caramelos en la medio de la mesa. Les diremos que pueden comer algo, pero que si esperan tendrán un premio mayor. Cada uno o una elegirá qué hacer. </a:t>
                      </a:r>
                    </a:p>
                    <a:p>
                      <a:pPr algn="just"/>
                      <a:r>
                        <a:rPr lang="es-ES" sz="1000" b="0" i="0" u="none" strike="noStrike" kern="1200" baseline="0" dirty="0" smtClean="0">
                          <a:solidFill>
                            <a:schemeClr val="dk1"/>
                          </a:solidFill>
                          <a:latin typeface="+mn-lt"/>
                          <a:ea typeface="+mn-ea"/>
                          <a:cs typeface="+mn-cs"/>
                        </a:rPr>
                        <a:t>Los niños y niñas de 3 años lo harán mejor si les damos alguna tarea mientras están en la mesa.</a:t>
                      </a: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las alumnas se sentarán en grupos de cuatro alrededor de una mesa. En medio de la mesa pondremos una caja de bombones o algo que guste a los niños y las niñas. Cogeremos un reloj de arena para controlar el tiempo y les daremos dos opciones: si esperan hasta que pase toda la arena cogerán dos bombones, si no es así sólo podrán coger un bombón.</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Golosinas.</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Una caja de bombones. - Un reloj de arena.</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319112">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Media hora de sesión. A los niños y niñas de 3 años les daremos alguna tarea mientras esperan.</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- 5 minutos para explicar el ejercicio. Una sesión de 5 minutos en cada grupo.</a:t>
                      </a:r>
                      <a:endParaRPr lang="es-ES" sz="1200" b="0" i="0" u="none" strike="noStrike" kern="1200" baseline="0" dirty="0" smtClean="0">
                        <a:solidFill>
                          <a:schemeClr val="dk1"/>
                        </a:solidFill>
                        <a:latin typeface="+mn-lt"/>
                        <a:ea typeface="+mn-ea"/>
                        <a:cs typeface="+mn-cs"/>
                      </a:endParaRP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Sería conveniente hacer dos sesiones, dejando un período de tiempo entre ellas. </a:t>
                      </a:r>
                    </a:p>
                    <a:p>
                      <a:pPr algn="just"/>
                      <a:r>
                        <a:rPr lang="es-ES" sz="1000" b="0" i="0" u="none" strike="noStrike" kern="1200" baseline="0" dirty="0" smtClean="0">
                          <a:solidFill>
                            <a:schemeClr val="dk1"/>
                          </a:solidFill>
                          <a:latin typeface="+mn-lt"/>
                          <a:ea typeface="+mn-ea"/>
                          <a:cs typeface="+mn-cs"/>
                        </a:rPr>
                        <a:t>- En la primera, les daremos una tarea. </a:t>
                      </a:r>
                    </a:p>
                    <a:p>
                      <a:pPr algn="just"/>
                      <a:r>
                        <a:rPr lang="es-ES" sz="1000" b="0" i="0" u="none" strike="noStrike" kern="1200" baseline="0" dirty="0" smtClean="0">
                          <a:solidFill>
                            <a:schemeClr val="dk1"/>
                          </a:solidFill>
                          <a:latin typeface="+mn-lt"/>
                          <a:ea typeface="+mn-ea"/>
                          <a:cs typeface="+mn-cs"/>
                        </a:rPr>
                        <a:t>- En la segunda, no harán ninguna tarea, sólo mirarán a las golosinas.</a:t>
                      </a:r>
                    </a:p>
                    <a:p>
                      <a:pPr algn="just"/>
                      <a:r>
                        <a:rPr lang="es-ES" sz="1000" b="0" i="0" u="none" strike="noStrike" kern="1200" baseline="0" dirty="0" smtClean="0">
                          <a:solidFill>
                            <a:schemeClr val="dk1"/>
                          </a:solidFill>
                          <a:latin typeface="+mn-lt"/>
                          <a:ea typeface="+mn-ea"/>
                          <a:cs typeface="+mn-cs"/>
                        </a:rPr>
                        <a:t>Este ejercicio puede utilizarse cuando en clase se observe algún problema con el control de la impulsividad (para evitar que griten en los pasillos, que se peguen, etc.). </a:t>
                      </a: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Es importante hacer ver a los niños y las niñas más impulsivos/as que la consecuencia de esa espera es un premio mayor.</a:t>
                      </a:r>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260577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31840" y="260649"/>
            <a:ext cx="3744416" cy="369332"/>
          </a:xfrm>
          <a:prstGeom prst="rect">
            <a:avLst/>
          </a:prstGeom>
          <a:noFill/>
        </p:spPr>
        <p:txBody>
          <a:bodyPr wrap="square" rtlCol="0">
            <a:spAutoFit/>
          </a:bodyPr>
          <a:lstStyle/>
          <a:p>
            <a:r>
              <a:rPr lang="es-ES" dirty="0" smtClean="0"/>
              <a:t>Conciencia Emocional: ¿Quién soy yo?</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1537751572"/>
              </p:ext>
            </p:extLst>
          </p:nvPr>
        </p:nvGraphicFramePr>
        <p:xfrm>
          <a:off x="251520" y="692696"/>
          <a:ext cx="8496944" cy="5957702"/>
        </p:xfrm>
        <a:graphic>
          <a:graphicData uri="http://schemas.openxmlformats.org/drawingml/2006/table">
            <a:tbl>
              <a:tblPr firstRow="1" bandRow="1">
                <a:tableStyleId>{00A15C55-8517-42AA-B614-E9B94910E393}</a:tableStyleId>
              </a:tblPr>
              <a:tblGrid>
                <a:gridCol w="1080120"/>
                <a:gridCol w="4680520"/>
                <a:gridCol w="2736304"/>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REGULAR</a:t>
                      </a:r>
                      <a:r>
                        <a:rPr lang="es-ES" sz="1400" dirty="0" smtClean="0"/>
                        <a:t>: </a:t>
                      </a:r>
                      <a:r>
                        <a:rPr lang="es-ES" sz="1400" b="1" kern="1200" dirty="0" smtClean="0">
                          <a:solidFill>
                            <a:schemeClr val="lt1"/>
                          </a:solidFill>
                          <a:latin typeface="+mn-lt"/>
                          <a:ea typeface="+mn-ea"/>
                          <a:cs typeface="+mn-cs"/>
                        </a:rPr>
                        <a:t>¿Qué voy a hacer?</a:t>
                      </a:r>
                    </a:p>
                    <a:p>
                      <a:pPr algn="ctr"/>
                      <a:endParaRPr lang="es-ES" sz="1400" b="1" kern="1200" dirty="0">
                        <a:solidFill>
                          <a:schemeClr val="lt1"/>
                        </a:solidFill>
                        <a:latin typeface="+mn-lt"/>
                        <a:ea typeface="+mn-ea"/>
                        <a:cs typeface="+mn-cs"/>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REGULAR</a:t>
                      </a:r>
                      <a:r>
                        <a:rPr lang="es-ES" sz="1400" b="1" kern="1200" dirty="0" smtClean="0">
                          <a:solidFill>
                            <a:schemeClr val="lt1"/>
                          </a:solidFill>
                          <a:latin typeface="+mn-lt"/>
                          <a:ea typeface="+mn-ea"/>
                          <a:cs typeface="+mn-cs"/>
                        </a:rPr>
                        <a:t>: ¿Cómo me manejo con mis emociones? </a:t>
                      </a:r>
                      <a:endParaRPr lang="es-ES" sz="1400" b="1" kern="1200" dirty="0">
                        <a:solidFill>
                          <a:schemeClr val="lt1"/>
                        </a:solidFill>
                        <a:latin typeface="+mn-lt"/>
                        <a:ea typeface="+mn-ea"/>
                        <a:cs typeface="+mn-cs"/>
                      </a:endParaRPr>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63138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Conocer y utilizar diferentes estrategias de la regulación emocional. </a:t>
                      </a:r>
                    </a:p>
                    <a:p>
                      <a:pPr algn="just"/>
                      <a:r>
                        <a:rPr lang="es-ES" sz="900" b="0" i="0" u="none" strike="noStrike" kern="1200" baseline="0" dirty="0" smtClean="0">
                          <a:solidFill>
                            <a:schemeClr val="dk1"/>
                          </a:solidFill>
                          <a:latin typeface="+mn-lt"/>
                          <a:ea typeface="+mn-ea"/>
                          <a:cs typeface="+mn-cs"/>
                        </a:rPr>
                        <a:t>- Desarrollar estrategias positivas con emociones diversas. </a:t>
                      </a:r>
                    </a:p>
                    <a:p>
                      <a:pPr algn="just"/>
                      <a:r>
                        <a:rPr lang="es-ES" sz="900" b="0" i="0" u="none" strike="noStrike" kern="1200" baseline="0" dirty="0" smtClean="0">
                          <a:solidFill>
                            <a:schemeClr val="dk1"/>
                          </a:solidFill>
                          <a:latin typeface="+mn-lt"/>
                          <a:ea typeface="+mn-ea"/>
                          <a:cs typeface="+mn-cs"/>
                        </a:rPr>
                        <a:t>- Desarrollar la actitud positiva en situaciones peligrosas. </a:t>
                      </a:r>
                    </a:p>
                    <a:p>
                      <a:pPr algn="just"/>
                      <a:r>
                        <a:rPr lang="es-ES" sz="900" b="0" i="0" u="none" strike="noStrike" kern="1200" baseline="0" dirty="0" smtClean="0">
                          <a:solidFill>
                            <a:schemeClr val="dk1"/>
                          </a:solidFill>
                          <a:latin typeface="+mn-lt"/>
                          <a:ea typeface="+mn-ea"/>
                          <a:cs typeface="+mn-cs"/>
                        </a:rPr>
                        <a:t>- Saber hacer frente a las situaciones complicadas.</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Identificar las situaciones que nos entristecen. - Dirigir adecuadamente las emociones que nos perjudican.</a:t>
                      </a:r>
                    </a:p>
                    <a:p>
                      <a:endParaRPr lang="es-ES" sz="10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Expondremos a los alumnos y alumnas distintas situaciones. Les preguntaremos cómo se sienten, qué es lo que pueden hacer y qué sentirían ellos y ellas en esas situaciones. Entre todos y todas buscaremos estrategias para afrontarlas. Las situaciones pueden ser las siguientes: </a:t>
                      </a:r>
                    </a:p>
                    <a:p>
                      <a:pPr algn="just"/>
                      <a:r>
                        <a:rPr lang="es-ES" sz="900" b="0" i="0" u="none" strike="noStrike" kern="1200" baseline="0" dirty="0" smtClean="0">
                          <a:solidFill>
                            <a:schemeClr val="dk1"/>
                          </a:solidFill>
                          <a:latin typeface="+mn-lt"/>
                          <a:ea typeface="+mn-ea"/>
                          <a:cs typeface="+mn-cs"/>
                        </a:rPr>
                        <a:t>- Se ha caído una criatura. </a:t>
                      </a:r>
                    </a:p>
                    <a:p>
                      <a:pPr algn="just"/>
                      <a:r>
                        <a:rPr lang="es-ES" sz="900" b="0" i="0" u="none" strike="noStrike" kern="1200" baseline="0" dirty="0" smtClean="0">
                          <a:solidFill>
                            <a:schemeClr val="dk1"/>
                          </a:solidFill>
                          <a:latin typeface="+mn-lt"/>
                          <a:ea typeface="+mn-ea"/>
                          <a:cs typeface="+mn-cs"/>
                        </a:rPr>
                        <a:t>- Hay una criatura sola en la calle, se ha perdido. </a:t>
                      </a:r>
                    </a:p>
                    <a:p>
                      <a:pPr algn="just"/>
                      <a:r>
                        <a:rPr lang="es-ES" sz="900" b="0" i="0" u="none" strike="noStrike" kern="1200" baseline="0" dirty="0" smtClean="0">
                          <a:solidFill>
                            <a:schemeClr val="dk1"/>
                          </a:solidFill>
                          <a:latin typeface="+mn-lt"/>
                          <a:ea typeface="+mn-ea"/>
                          <a:cs typeface="+mn-cs"/>
                        </a:rPr>
                        <a:t>- A una criatura se le ha explotado un globo. </a:t>
                      </a:r>
                    </a:p>
                    <a:p>
                      <a:pPr algn="just"/>
                      <a:r>
                        <a:rPr lang="es-ES" sz="900" b="0" i="0" u="none" strike="noStrike" kern="1200" baseline="0" dirty="0" smtClean="0">
                          <a:solidFill>
                            <a:schemeClr val="dk1"/>
                          </a:solidFill>
                          <a:latin typeface="+mn-lt"/>
                          <a:ea typeface="+mn-ea"/>
                          <a:cs typeface="+mn-cs"/>
                        </a:rPr>
                        <a:t>- A una criatura se le ha roto el juguete. </a:t>
                      </a:r>
                    </a:p>
                    <a:p>
                      <a:pPr algn="just"/>
                      <a:r>
                        <a:rPr lang="es-ES" sz="900" b="0" i="0" u="none" strike="noStrike" kern="1200" baseline="0" dirty="0" smtClean="0">
                          <a:solidFill>
                            <a:schemeClr val="dk1"/>
                          </a:solidFill>
                          <a:latin typeface="+mn-lt"/>
                          <a:ea typeface="+mn-ea"/>
                          <a:cs typeface="+mn-cs"/>
                        </a:rPr>
                        <a:t>- A una criatura le han dado un regalo. </a:t>
                      </a:r>
                    </a:p>
                    <a:p>
                      <a:pPr algn="just"/>
                      <a:r>
                        <a:rPr lang="es-ES" sz="900" b="0" i="0" u="none" strike="noStrike" kern="1200" baseline="0" dirty="0" smtClean="0">
                          <a:solidFill>
                            <a:schemeClr val="dk1"/>
                          </a:solidFill>
                          <a:latin typeface="+mn-lt"/>
                          <a:ea typeface="+mn-ea"/>
                          <a:cs typeface="+mn-cs"/>
                        </a:rPr>
                        <a:t>- A una criatura le han dado un caramelo. </a:t>
                      </a:r>
                    </a:p>
                    <a:p>
                      <a:pPr algn="just"/>
                      <a:r>
                        <a:rPr lang="es-ES" sz="900" b="0" i="0" u="none" strike="noStrike" kern="1200" baseline="0" dirty="0" smtClean="0">
                          <a:solidFill>
                            <a:schemeClr val="dk1"/>
                          </a:solidFill>
                          <a:latin typeface="+mn-lt"/>
                          <a:ea typeface="+mn-ea"/>
                          <a:cs typeface="+mn-cs"/>
                        </a:rPr>
                        <a:t>- Es el cumpleaños de una criatura. </a:t>
                      </a:r>
                    </a:p>
                    <a:p>
                      <a:pPr algn="just"/>
                      <a:r>
                        <a:rPr lang="es-ES" sz="900" b="0" i="0" u="none" strike="noStrike" kern="1200" baseline="0" dirty="0" smtClean="0">
                          <a:solidFill>
                            <a:schemeClr val="dk1"/>
                          </a:solidFill>
                          <a:latin typeface="+mn-lt"/>
                          <a:ea typeface="+mn-ea"/>
                          <a:cs typeface="+mn-cs"/>
                        </a:rPr>
                        <a:t>- Hay un grupo de niños y niñas y viene un payaso (hay quien llora, hay quien ríe, hay quien se asusta). </a:t>
                      </a:r>
                    </a:p>
                    <a:p>
                      <a:pPr marL="285750" indent="-285750" algn="just">
                        <a:buFontTx/>
                        <a:buChar char="-"/>
                      </a:pPr>
                      <a:r>
                        <a:rPr lang="es-ES" sz="900" b="0" i="0" u="none" strike="noStrike" kern="1200" baseline="0" dirty="0" smtClean="0">
                          <a:solidFill>
                            <a:schemeClr val="dk1"/>
                          </a:solidFill>
                          <a:latin typeface="+mn-lt"/>
                          <a:ea typeface="+mn-ea"/>
                          <a:cs typeface="+mn-cs"/>
                        </a:rPr>
                        <a:t>Se acerca un perro corriendo.</a:t>
                      </a:r>
                    </a:p>
                    <a:p>
                      <a:pPr algn="just"/>
                      <a:r>
                        <a:rPr lang="es-ES" sz="900" b="0" i="0" u="none" strike="noStrike" kern="1200" baseline="0" dirty="0" smtClean="0">
                          <a:solidFill>
                            <a:schemeClr val="dk1"/>
                          </a:solidFill>
                          <a:latin typeface="+mn-lt"/>
                          <a:ea typeface="+mn-ea"/>
                          <a:cs typeface="+mn-cs"/>
                        </a:rPr>
                        <a:t>- Una criatura pega a otra criatura. </a:t>
                      </a:r>
                    </a:p>
                    <a:p>
                      <a:pPr algn="just"/>
                      <a:r>
                        <a:rPr lang="es-ES" sz="900" b="0" i="0" u="none" strike="noStrike" kern="1200" baseline="0" dirty="0" smtClean="0">
                          <a:solidFill>
                            <a:schemeClr val="dk1"/>
                          </a:solidFill>
                          <a:latin typeface="+mn-lt"/>
                          <a:ea typeface="+mn-ea"/>
                          <a:cs typeface="+mn-cs"/>
                        </a:rPr>
                        <a:t>- Una criatura está soñando por la noche. </a:t>
                      </a:r>
                    </a:p>
                    <a:p>
                      <a:pPr algn="just"/>
                      <a:r>
                        <a:rPr lang="es-ES" sz="900" b="0" i="0" u="none" strike="noStrike" kern="1200" baseline="0" dirty="0" smtClean="0">
                          <a:solidFill>
                            <a:schemeClr val="dk1"/>
                          </a:solidFill>
                          <a:latin typeface="+mn-lt"/>
                          <a:ea typeface="+mn-ea"/>
                          <a:cs typeface="+mn-cs"/>
                        </a:rPr>
                        <a:t>- Viene una bruja. </a:t>
                      </a:r>
                    </a:p>
                    <a:p>
                      <a:pPr algn="just"/>
                      <a:r>
                        <a:rPr lang="es-ES" sz="900" b="0" i="0" u="none" strike="noStrike" kern="1200" baseline="0" dirty="0" smtClean="0">
                          <a:solidFill>
                            <a:schemeClr val="dk1"/>
                          </a:solidFill>
                          <a:latin typeface="+mn-lt"/>
                          <a:ea typeface="+mn-ea"/>
                          <a:cs typeface="+mn-cs"/>
                        </a:rPr>
                        <a:t>Otro ejercicio puede ser el siguiente: dejaremos el aula a oscuras y poco a poco haremos ver a los alumnos y alumnas cómo se va aclarando. Cuando dominen la situación, es decir, una vez que hayamos realizado el ejercicio dos o tres veces, lo repetiremos, pero haremos un ruido muy fuerte cuando empecemos a aclarar el aula. Preguntaremos quién se ha asustado, quién no, cómo se han sentido, etc. </a:t>
                      </a:r>
                      <a:endParaRPr lang="es-ES" sz="9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Los alumnos y las alumnas se sentarán formando un semicírculo. El profesor o profesora contará una historia que hablará sobre la mascota del colegio o de clase. La mascota contará en qué situaciones se pone triste. La mascota tiene un problema grande, y es que no sabe qué hacer para que se le pase esa tristeza. La mascota les pide ayuda a los niños y las niñas, y entre todos y todas, buscaremos soluciones.</a:t>
                      </a:r>
                    </a:p>
                    <a:p>
                      <a:pPr algn="just"/>
                      <a:r>
                        <a:rPr lang="es-ES" sz="1000" b="0" i="0" u="none" strike="noStrike" kern="1200" baseline="0" dirty="0" smtClean="0">
                          <a:solidFill>
                            <a:schemeClr val="dk1"/>
                          </a:solidFill>
                          <a:latin typeface="+mn-lt"/>
                          <a:ea typeface="+mn-ea"/>
                          <a:cs typeface="+mn-cs"/>
                        </a:rPr>
                        <a:t>Los niños y las niñas contarán al resto de la clase en qué situaciones se entristecen y qué hacen para superarlo. Para ello, se pondrán una careta que exprese la tristeza. Entre todos y todas, subrayaremos las opciones más valiosas.</a:t>
                      </a:r>
                    </a:p>
                  </a:txBody>
                  <a:tcPr marL="121920" marR="121920" marT="34290" marB="34290"/>
                </a:tc>
              </a:tr>
              <a:tr h="251479">
                <a:tc>
                  <a:txBody>
                    <a:bodyPr/>
                    <a:lstStyle/>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Imágenes que tengamos para la ocasión. </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La mascota. - La historia. - Caretas.</a:t>
                      </a: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900" b="0" i="0" u="none" strike="noStrike" kern="1200" baseline="0" dirty="0" smtClean="0">
                          <a:solidFill>
                            <a:schemeClr val="dk1"/>
                          </a:solidFill>
                          <a:latin typeface="+mn-lt"/>
                          <a:ea typeface="+mn-ea"/>
                          <a:cs typeface="+mn-cs"/>
                        </a:rPr>
                        <a:t>Haremos dos sesiones, de unos 15 o 20 minutos. Para el segundo ejercicio es suficiente una sesión de 5 minutos. </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30 minutos.</a:t>
                      </a:r>
                      <a:endParaRPr lang="es-ES" sz="1000" u="none" strike="noStrike" kern="1200" baseline="0" dirty="0" smtClean="0">
                        <a:solidFill>
                          <a:schemeClr val="dk1"/>
                        </a:solidFill>
                        <a:latin typeface="+mn-lt"/>
                        <a:ea typeface="+mn-ea"/>
                        <a:cs typeface="+mn-cs"/>
                      </a:endParaRPr>
                    </a:p>
                    <a:p>
                      <a:pPr algn="just"/>
                      <a:endParaRPr lang="es-ES" sz="1000" u="none" strike="noStrike" kern="1200" baseline="0" dirty="0" smtClean="0">
                        <a:solidFill>
                          <a:schemeClr val="dk1"/>
                        </a:solidFill>
                        <a:latin typeface="+mn-lt"/>
                        <a:ea typeface="+mn-ea"/>
                        <a:cs typeface="+mn-cs"/>
                      </a:endParaRPr>
                    </a:p>
                  </a:txBody>
                  <a:tcPr marL="121920" marR="121920" marT="34290" marB="34290"/>
                </a:tc>
              </a:tr>
              <a:tr h="744076">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En las dos sesiones utilizaremos situaciones distintas. </a:t>
                      </a:r>
                    </a:p>
                    <a:p>
                      <a:pPr algn="just"/>
                      <a:r>
                        <a:rPr lang="es-ES" sz="900" b="0" i="0" u="none" strike="noStrike" kern="1200" baseline="0" dirty="0" smtClean="0">
                          <a:solidFill>
                            <a:schemeClr val="dk1"/>
                          </a:solidFill>
                          <a:latin typeface="+mn-lt"/>
                          <a:ea typeface="+mn-ea"/>
                          <a:cs typeface="+mn-cs"/>
                        </a:rPr>
                        <a:t>- Durante unos días dejaremos visibles en el aula las estrategias que han salido para hacer frente a situaciones en las que siente miedo y enfado. </a:t>
                      </a:r>
                    </a:p>
                    <a:p>
                      <a:pPr algn="just"/>
                      <a:r>
                        <a:rPr lang="es-ES" sz="900" b="0" i="0" u="none" strike="noStrike" kern="1200" baseline="0" dirty="0" smtClean="0">
                          <a:solidFill>
                            <a:schemeClr val="dk1"/>
                          </a:solidFill>
                          <a:latin typeface="+mn-lt"/>
                          <a:ea typeface="+mn-ea"/>
                          <a:cs typeface="+mn-cs"/>
                        </a:rPr>
                        <a:t>- La primera vez que dejemos el aula a oscuras, dejaremos algo de luz. </a:t>
                      </a:r>
                    </a:p>
                    <a:p>
                      <a:pPr algn="just"/>
                      <a:r>
                        <a:rPr lang="es-ES" sz="900" b="0" i="0" u="none" strike="noStrike" kern="1200" baseline="0" dirty="0" smtClean="0">
                          <a:solidFill>
                            <a:schemeClr val="dk1"/>
                          </a:solidFill>
                          <a:latin typeface="+mn-lt"/>
                          <a:ea typeface="+mn-ea"/>
                          <a:cs typeface="+mn-cs"/>
                        </a:rPr>
                        <a:t>- Es conveniente para el alumnado que este lugar sea de confianza.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Podremos hacer la misma actividad con otras emociones (enfado y miedo). A esta edad sienten muchos miedos, y expresarlos al resto les hará sentirse mejor.</a:t>
                      </a:r>
                      <a:endParaRPr lang="es-ES" sz="10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14172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31840" y="260649"/>
            <a:ext cx="3744416" cy="369332"/>
          </a:xfrm>
          <a:prstGeom prst="rect">
            <a:avLst/>
          </a:prstGeom>
          <a:noFill/>
        </p:spPr>
        <p:txBody>
          <a:bodyPr wrap="square" rtlCol="0">
            <a:spAutoFit/>
          </a:bodyPr>
          <a:lstStyle/>
          <a:p>
            <a:r>
              <a:rPr lang="es-ES" dirty="0" smtClean="0"/>
              <a:t>Conciencia Emocional: ¿Quién soy yo?</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1821234813"/>
              </p:ext>
            </p:extLst>
          </p:nvPr>
        </p:nvGraphicFramePr>
        <p:xfrm>
          <a:off x="251520" y="836712"/>
          <a:ext cx="8496944" cy="4824966"/>
        </p:xfrm>
        <a:graphic>
          <a:graphicData uri="http://schemas.openxmlformats.org/drawingml/2006/table">
            <a:tbl>
              <a:tblPr firstRow="1" bandRow="1">
                <a:tableStyleId>{00A15C55-8517-42AA-B614-E9B94910E393}</a:tableStyleId>
              </a:tblPr>
              <a:tblGrid>
                <a:gridCol w="1224136"/>
                <a:gridCol w="4104456"/>
                <a:gridCol w="3168352"/>
              </a:tblGrid>
              <a:tr h="373251">
                <a:tc>
                  <a:txBody>
                    <a:bodyPr/>
                    <a:lstStyle/>
                    <a:p>
                      <a:pPr algn="ctr"/>
                      <a:endParaRPr lang="es-ES" sz="1200" dirty="0" smtClean="0">
                        <a:effectLst>
                          <a:outerShdw blurRad="38100" dist="38100" dir="2700000" algn="tl">
                            <a:srgbClr val="000000">
                              <a:alpha val="43137"/>
                            </a:srgbClr>
                          </a:outerShdw>
                        </a:effectLst>
                      </a:endParaRPr>
                    </a:p>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dirty="0" smtClean="0"/>
                        <a:t>APRENDO A RELAJARME: Aprendo a relajarme</a:t>
                      </a:r>
                      <a:endParaRPr lang="es-ES" sz="14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 A RELAJARME: El</a:t>
                      </a:r>
                      <a:r>
                        <a:rPr lang="es-ES" sz="1400" baseline="0" dirty="0" smtClean="0"/>
                        <a:t> muñeco movible</a:t>
                      </a:r>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Experimentar y valorar la relajación.</a:t>
                      </a:r>
                    </a:p>
                    <a:p>
                      <a:pPr marL="0" indent="0" algn="l" defTabSz="914400" rtl="0" eaLnBrk="1" latinLnBrk="0" hangingPunct="1">
                        <a:buFont typeface="Arial" panose="020B0604020202020204" pitchFamily="34" charset="0"/>
                        <a:buNone/>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 Identificar las emociones que nos dañan y encontrar una salida adecuada. - Afrontar las tensiones.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ES" sz="10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Tras la clase de psicomotricidad, haremos ejercicios de relajamiento. Pondremos a los alumnos y alumnas tumbadas boca arriba, y les diremos que sientan los latidos del corazón. Les haremos ver que tras hacer ejercicio el ritmo del corazón aumenta y se darán cuenta de que después se va reduciendo. Cuando estén relajados y relajadas, les diremos que vayan moviendo distintas partes del cuerpo y, finalmente, les pondremos música.</a:t>
                      </a:r>
                    </a:p>
                    <a:p>
                      <a:pPr algn="just"/>
                      <a:r>
                        <a:rPr lang="es-ES" sz="1000" b="0" i="0" u="none" strike="noStrike" kern="1200" baseline="0" dirty="0" smtClean="0">
                          <a:solidFill>
                            <a:schemeClr val="dk1"/>
                          </a:solidFill>
                          <a:latin typeface="+mn-lt"/>
                          <a:ea typeface="+mn-ea"/>
                          <a:cs typeface="+mn-cs"/>
                        </a:rPr>
                        <a:t>Les diremos que pueden hacer esto mismo cuando les den un susto o cuando estén muy cansados y cansadas. Aclararemos que no hace falta que lo hagan en el suelo, que lo pueden hacer sentados y sentadas también. Les animaremos a que hagan este ejercicio, subrayándoles que es muy útil.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Los alumnos y alumnas se descalzarán y permanecerán de pie. Dejarán el cuerpo, de cintura para arriba, como un muñeco de trapo. Sus brazos se moverán de un lado otro, y su cuerpo permanecerá relajado. Cuando oigan la palabra “Duro”, se pondrán de pie y endurecerán el cuerpo por completo. Al oír la palabra “Blando”, volverán a convertirse en un muñeco de trapo. Alternaremos ambas palabras. </a:t>
                      </a:r>
                    </a:p>
                  </a:txBody>
                  <a:tcPr marL="121920" marR="121920" marT="34290" marB="34290"/>
                </a:tc>
              </a:tr>
              <a:tr h="2979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Música tranquila.</a:t>
                      </a:r>
                    </a:p>
                    <a:p>
                      <a:pPr marL="0" indent="0" algn="l" defTabSz="914400" rtl="0" eaLnBrk="1" latinLnBrk="0" hangingPunct="1">
                        <a:buFont typeface="Arial" panose="020B0604020202020204" pitchFamily="34" charset="0"/>
                        <a:buNone/>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Calcetines, para estar descalzos.</a:t>
                      </a:r>
                    </a:p>
                    <a:p>
                      <a:pPr marL="0" indent="0" algn="l" defTabSz="914400" rtl="0" eaLnBrk="1" latinLnBrk="0" hangingPunct="1">
                        <a:buFont typeface="Arial" panose="020B0604020202020204" pitchFamily="34" charset="0"/>
                        <a:buNone/>
                      </a:pPr>
                      <a:endParaRPr lang="es-ES" sz="1000" b="0" i="0" u="none" strike="noStrike" kern="1200" baseline="0" dirty="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Los 10-15 últimos minutos de las sesiones de psicomotricidad</a:t>
                      </a: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Duración10 minutos.</a:t>
                      </a:r>
                    </a:p>
                    <a:p>
                      <a:endParaRPr lang="es-ES" sz="1000" dirty="0"/>
                    </a:p>
                  </a:txBody>
                  <a:tcPr marL="121920" marR="121920" marT="34290" marB="34290"/>
                </a:tc>
              </a:tr>
              <a:tr h="8408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000" b="0" i="0" u="none" strike="noStrike" kern="1200" baseline="0" dirty="0" smtClean="0">
                          <a:solidFill>
                            <a:schemeClr val="dk1"/>
                          </a:solidFill>
                          <a:latin typeface="+mn-lt"/>
                          <a:ea typeface="+mn-ea"/>
                          <a:cs typeface="+mn-cs"/>
                        </a:rPr>
                        <a:t>Les pediremos silencio y que mantengan los ojos cerrados. Mantendremos distancia entre ellos y ellas para que no se toquen. </a:t>
                      </a:r>
                      <a:endParaRPr lang="es-ES" sz="1000" b="0" i="0" u="none" strike="noStrike" kern="1200" baseline="0" dirty="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Una vez acabado el ejercicio, los niños y niñas, tumbados/as en el suelo, tomarán aire de forma relajada.</a:t>
                      </a:r>
                    </a:p>
                    <a:p>
                      <a:pPr marL="0" algn="l" defTabSz="914400" rtl="0" eaLnBrk="1" latinLnBrk="0" hangingPunct="1"/>
                      <a:endParaRPr lang="es-ES" sz="10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131160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31840" y="260649"/>
            <a:ext cx="3744416" cy="369332"/>
          </a:xfrm>
          <a:prstGeom prst="rect">
            <a:avLst/>
          </a:prstGeom>
          <a:noFill/>
        </p:spPr>
        <p:txBody>
          <a:bodyPr wrap="square" rtlCol="0">
            <a:spAutoFit/>
          </a:bodyPr>
          <a:lstStyle/>
          <a:p>
            <a:r>
              <a:rPr lang="es-ES" dirty="0" smtClean="0"/>
              <a:t>Conciencia Emocional: ¿Quién soy yo?</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895979863"/>
              </p:ext>
            </p:extLst>
          </p:nvPr>
        </p:nvGraphicFramePr>
        <p:xfrm>
          <a:off x="251520" y="1196752"/>
          <a:ext cx="8496944" cy="3977226"/>
        </p:xfrm>
        <a:graphic>
          <a:graphicData uri="http://schemas.openxmlformats.org/drawingml/2006/table">
            <a:tbl>
              <a:tblPr firstRow="1" bandRow="1">
                <a:tableStyleId>{00A15C55-8517-42AA-B614-E9B94910E393}</a:tableStyleId>
              </a:tblPr>
              <a:tblGrid>
                <a:gridCol w="1224136"/>
                <a:gridCol w="7272808"/>
              </a:tblGrid>
              <a:tr h="373251">
                <a:tc>
                  <a:txBody>
                    <a:bodyPr/>
                    <a:lstStyle/>
                    <a:p>
                      <a:pPr algn="ctr"/>
                      <a:endParaRPr lang="es-ES" sz="1200" dirty="0" smtClean="0">
                        <a:effectLst>
                          <a:outerShdw blurRad="38100" dist="38100" dir="2700000" algn="tl">
                            <a:srgbClr val="000000">
                              <a:alpha val="43137"/>
                            </a:srgbClr>
                          </a:outerShdw>
                        </a:effectLst>
                      </a:endParaRPr>
                    </a:p>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 A RELAJARME: Viaje</a:t>
                      </a:r>
                      <a:r>
                        <a:rPr lang="es-ES" sz="1400" baseline="0" dirty="0" smtClean="0"/>
                        <a:t> mágico</a:t>
                      </a:r>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200" b="0" i="0" u="none" strike="noStrike" kern="1200" baseline="0" dirty="0" smtClean="0">
                          <a:solidFill>
                            <a:schemeClr val="dk1"/>
                          </a:solidFill>
                          <a:latin typeface="+mn-lt"/>
                          <a:ea typeface="+mn-ea"/>
                          <a:cs typeface="+mn-cs"/>
                        </a:rPr>
                        <a:t>- Dominar las técnicas de relajación. - Desarrollar la visualización.</a:t>
                      </a:r>
                    </a:p>
                    <a:p>
                      <a:pPr marL="0" indent="0" algn="just" defTabSz="914400" rtl="0" eaLnBrk="1" latinLnBrk="0" hangingPunct="1">
                        <a:buFont typeface="Arial" panose="020B0604020202020204" pitchFamily="34" charset="0"/>
                        <a:buNone/>
                      </a:pPr>
                      <a:endParaRPr lang="es-ES" sz="12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sentarán o se tumbarán y cerrarán los ojos mientras escuchan música agradable. Les invitaremos a hacer un viaje mágico: les llevaremos a un lugar en el que serán felices. Una vez que hayan pasado 5 minutos, les diremos que vuelvan poco a poco de ese viaje. Apagaremos la música y les diremos que abran sus ojos y muevan su cuerpo. Contarán dónde han estado y cómo se han sentido.</a:t>
                      </a:r>
                    </a:p>
                  </a:txBody>
                  <a:tcPr marL="121920" marR="121920" marT="34290" marB="34290"/>
                </a:tc>
              </a:tr>
              <a:tr h="2979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200" b="0" i="0" u="none" strike="noStrike" kern="1200" baseline="0" dirty="0" smtClean="0">
                          <a:solidFill>
                            <a:schemeClr val="dk1"/>
                          </a:solidFill>
                          <a:latin typeface="+mn-lt"/>
                          <a:ea typeface="+mn-ea"/>
                          <a:cs typeface="+mn-cs"/>
                        </a:rPr>
                        <a:t>- Aula de psicomotricidad. - Música agradable.</a:t>
                      </a:r>
                    </a:p>
                    <a:p>
                      <a:pPr marL="0" indent="0" algn="just" defTabSz="914400" rtl="0" eaLnBrk="1" latinLnBrk="0" hangingPunct="1">
                        <a:buFont typeface="Arial" panose="020B0604020202020204" pitchFamily="34" charset="0"/>
                        <a:buNone/>
                      </a:pPr>
                      <a:endParaRPr lang="es-ES" sz="1200" b="0" i="0" u="none" strike="noStrike" kern="1200" baseline="0" dirty="0" smtClean="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10 o 15 minutos.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8408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Además de explicarlo verbalmente, pueden expresarlo de forma gráfica: hacer un dibujo, pintar con pinceles, con plastilina, etc. </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22988986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2794</Words>
  <Application>Microsoft Office PowerPoint</Application>
  <PresentationFormat>Presentación en pantalla (4:3)</PresentationFormat>
  <Paragraphs>204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34</cp:revision>
  <dcterms:created xsi:type="dcterms:W3CDTF">2016-10-20T20:13:10Z</dcterms:created>
  <dcterms:modified xsi:type="dcterms:W3CDTF">2016-11-02T19:58:23Z</dcterms:modified>
</cp:coreProperties>
</file>