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56" r:id="rId5"/>
    <p:sldId id="258" r:id="rId6"/>
    <p:sldId id="259" r:id="rId7"/>
    <p:sldId id="260" r:id="rId8"/>
    <p:sldId id="267" r:id="rId9"/>
    <p:sldId id="264" r:id="rId10"/>
    <p:sldId id="265" r:id="rId11"/>
    <p:sldId id="266" r:id="rId12"/>
    <p:sldId id="268" r:id="rId13"/>
    <p:sldId id="269" r:id="rId14"/>
    <p:sldId id="270" r:id="rId15"/>
    <p:sldId id="271" r:id="rId16"/>
    <p:sldId id="27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02" autoAdjust="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61453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00219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2"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501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41558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3206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8135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467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4547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9630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26468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07/11/2016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67796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44BD6-6AAE-4CE9-81E3-EFFE896297FC}" type="datetimeFigureOut">
              <a:rPr lang="es-ES" smtClean="0"/>
              <a:t>07/11/2016</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C754B-4686-4A9F-B320-56293998DC8B}" type="slidenum">
              <a:rPr lang="es-ES" smtClean="0"/>
              <a:t>‹Nº›</a:t>
            </a:fld>
            <a:endParaRPr lang="es-ES"/>
          </a:p>
        </p:txBody>
      </p:sp>
    </p:spTree>
    <p:extLst>
      <p:ext uri="{BB962C8B-B14F-4D97-AF65-F5344CB8AC3E}">
        <p14:creationId xmlns:p14="http://schemas.microsoft.com/office/powerpoint/2010/main" val="161935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86661" y="1682806"/>
            <a:ext cx="5976664" cy="298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22498" y="1720936"/>
            <a:ext cx="6011882" cy="294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44280" y="1646442"/>
            <a:ext cx="6011885" cy="309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84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769018511"/>
              </p:ext>
            </p:extLst>
          </p:nvPr>
        </p:nvGraphicFramePr>
        <p:xfrm>
          <a:off x="251520" y="1124744"/>
          <a:ext cx="8496944" cy="380344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CONFIO</a:t>
                      </a:r>
                      <a:r>
                        <a:rPr lang="es-ES" sz="1400" baseline="0" dirty="0" smtClean="0"/>
                        <a:t> EN MI</a:t>
                      </a:r>
                      <a:r>
                        <a:rPr lang="es-ES" sz="1400" dirty="0" smtClean="0"/>
                        <a:t>: Hago</a:t>
                      </a:r>
                      <a:r>
                        <a:rPr lang="es-ES" sz="1400" baseline="0" dirty="0" smtClean="0"/>
                        <a:t> muchas cosas</a:t>
                      </a:r>
                      <a:endParaRPr lang="es-ES" sz="1400" dirty="0"/>
                    </a:p>
                  </a:txBody>
                  <a:tcPr marL="121920" marR="121920" marT="34290" marB="34290"/>
                </a:tc>
              </a:tr>
              <a:tr h="62218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Tener las limitaciones propias como opción de mejora. - Desarrollar la capacidad de superar las dificultades.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El profesor o profesora les entregará a los alumnos y alumnas una ficha preparada de antemano. Los alumnos y alumnas la rellenarán y con ella en mano, se sentarán en círculo. Después, cada alumno y alumna dirá dos cosas que hace bien y dos que hace mal. Se hace una lista en la pizarra con las cosas que hacen bien. Es importante fijarse en los valores y actitudes, y no tanto en las acciones. Haremos un mural con la lista de cosas que hacen bien. Para terminar, haremos una reflexión donde los alumnos y alumnas podrán comprobar de lo que son capaces tanto en grupo como individualmente.</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Ficha - Pinturas - Lápiz</a:t>
                      </a:r>
                    </a:p>
                    <a:p>
                      <a:pPr algn="just"/>
                      <a:endParaRPr lang="es-ES" sz="1200" dirty="0"/>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Han de darse cuenta de que tienen actitudes positivas y que deben conocerlas y respetarlas. </a:t>
                      </a:r>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4" name="3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73421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362252158"/>
              </p:ext>
            </p:extLst>
          </p:nvPr>
        </p:nvGraphicFramePr>
        <p:xfrm>
          <a:off x="251520" y="1124744"/>
          <a:ext cx="8496944" cy="443536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SOY</a:t>
                      </a:r>
                      <a:r>
                        <a:rPr lang="es-ES" sz="1400" baseline="0" dirty="0" smtClean="0"/>
                        <a:t> CAPAZ</a:t>
                      </a:r>
                      <a:r>
                        <a:rPr lang="es-ES" sz="1400" dirty="0" smtClean="0"/>
                        <a:t>: Voy a intentarlo</a:t>
                      </a:r>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Comprender la importancia de tener objetivos y metas. - Darles pautas para tomar decisiones adecuadas. - Desarrollar la capacidad de superar las dificultades.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Les explicaremos qué es una meta y los esfuerzos que hay que hacer para conseguir nuestros objetivos. </a:t>
                      </a:r>
                    </a:p>
                    <a:p>
                      <a:pPr algn="just"/>
                      <a:r>
                        <a:rPr lang="es-ES" sz="1200" b="0" i="0" u="none" strike="noStrike" kern="1200" baseline="0" dirty="0" smtClean="0">
                          <a:solidFill>
                            <a:schemeClr val="dk1"/>
                          </a:solidFill>
                          <a:latin typeface="+mn-lt"/>
                          <a:ea typeface="+mn-ea"/>
                          <a:cs typeface="+mn-cs"/>
                        </a:rPr>
                        <a:t>Los alumnos y alumnas pensarán en una meta que quieran alcanzar, y la escribirán en una hoja que les habremos dado.</a:t>
                      </a:r>
                    </a:p>
                    <a:p>
                      <a:pPr algn="just"/>
                      <a:r>
                        <a:rPr lang="es-ES" sz="1200" b="0" i="0" u="none" strike="noStrike" kern="1200" baseline="0" dirty="0" smtClean="0">
                          <a:solidFill>
                            <a:schemeClr val="dk1"/>
                          </a:solidFill>
                          <a:latin typeface="+mn-lt"/>
                          <a:ea typeface="+mn-ea"/>
                          <a:cs typeface="+mn-cs"/>
                        </a:rPr>
                        <a:t>Después, escribirán los pasos que tienen que dar para conseguir hacerla realidad y la alegría que les dará lograrlo. Tras escribirlo todo, nos reuniremos en grupo y cada alumno y alumna explicará lo que tiene que hacer para lograr su objetivo. El profesor o profesora hará un seguimiento para ver si los alumnos y alumnas consiguen sus objetivos. Para eso, les pediremos que guarden la hoja en la agenda.</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Ficha - Lápiz - Una hoja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marL="0" algn="just" defTabSz="914400" rtl="0" eaLnBrk="1" latinLnBrk="0" hangingPunct="1"/>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Sería conveniente tomar como ejemplo a personas conocidas (padres, madres, hermanos y hermanas mayores, futbolistas, cantantes, etc.) para que los alumnos y alumnas vean qué pasos han tenido que dar para conseguir sus objetivos. Además conviene completar este ejercicio con la ayuda de madres y padres.</a:t>
                      </a:r>
                    </a:p>
                    <a:p>
                      <a:pPr algn="just"/>
                      <a:r>
                        <a:rPr lang="es-ES" sz="1200" b="0" i="0" u="none" strike="noStrike" kern="1200" baseline="0" dirty="0" smtClean="0">
                          <a:solidFill>
                            <a:schemeClr val="dk1"/>
                          </a:solidFill>
                          <a:latin typeface="+mn-lt"/>
                          <a:ea typeface="+mn-ea"/>
                          <a:cs typeface="+mn-cs"/>
                        </a:rPr>
                        <a:t> </a:t>
                      </a: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374526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212455977"/>
              </p:ext>
            </p:extLst>
          </p:nvPr>
        </p:nvGraphicFramePr>
        <p:xfrm>
          <a:off x="251520" y="1124744"/>
          <a:ext cx="8496944" cy="4275235"/>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SOY</a:t>
                      </a:r>
                      <a:r>
                        <a:rPr lang="es-ES" sz="1400" baseline="0" dirty="0" smtClean="0"/>
                        <a:t> CAPAZ</a:t>
                      </a:r>
                      <a:r>
                        <a:rPr lang="es-ES" sz="1400" dirty="0" smtClean="0"/>
                        <a:t>: Cometemos</a:t>
                      </a:r>
                      <a:r>
                        <a:rPr lang="es-ES" sz="1400" baseline="0" dirty="0" smtClean="0"/>
                        <a:t> errores</a:t>
                      </a: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Ser flexibles con nosotros/as mismos/as. - Aceptar que los errores son parte del día a día. - Darse cuenta de que aprendemos de los errores. - Aceptar que para aprender es necesario esforzarse.</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Les daremos una ficha a los alumnos y alumnas, donde deberán escribir un error que hayan cometido, la solución que han buscado y lo que han aprendido de ello. Comentaremos entre todos y todas los resultados. </a:t>
                      </a:r>
                    </a:p>
                    <a:p>
                      <a:pPr algn="just"/>
                      <a:r>
                        <a:rPr lang="es-ES" sz="1200" b="0" i="0" u="none" strike="noStrike" kern="1200" baseline="0" dirty="0" smtClean="0">
                          <a:solidFill>
                            <a:schemeClr val="dk1"/>
                          </a:solidFill>
                          <a:latin typeface="+mn-lt"/>
                          <a:ea typeface="+mn-ea"/>
                          <a:cs typeface="+mn-cs"/>
                        </a:rPr>
                        <a:t>- Decir un error que el profesor o profesora y todos y todas podamos comentar con facilidad. </a:t>
                      </a:r>
                    </a:p>
                    <a:p>
                      <a:pPr algn="just"/>
                      <a:r>
                        <a:rPr lang="es-ES" sz="1200" b="0" i="0" u="none" strike="noStrike" kern="1200" baseline="0" dirty="0" smtClean="0">
                          <a:solidFill>
                            <a:schemeClr val="dk1"/>
                          </a:solidFill>
                          <a:latin typeface="+mn-lt"/>
                          <a:ea typeface="+mn-ea"/>
                          <a:cs typeface="+mn-cs"/>
                        </a:rPr>
                        <a:t>- Escribir lo que harías si fueras tú el que ha cometido ese error. </a:t>
                      </a:r>
                    </a:p>
                    <a:p>
                      <a:pPr algn="just"/>
                      <a:r>
                        <a:rPr lang="es-ES" sz="1200" b="0" i="0" u="none" strike="noStrike" kern="1200" baseline="0" dirty="0" smtClean="0">
                          <a:solidFill>
                            <a:schemeClr val="dk1"/>
                          </a:solidFill>
                          <a:latin typeface="+mn-lt"/>
                          <a:ea typeface="+mn-ea"/>
                          <a:cs typeface="+mn-cs"/>
                        </a:rPr>
                        <a:t>- Escribir lo que has aprendido de él o ella.</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Ficha - Lápiz</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marL="0" algn="just" defTabSz="914400" rtl="0" eaLnBrk="1" latinLnBrk="0" hangingPunct="1"/>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Es conveniente que el profesor o profesora les dé varios ejemplos, puesto que a los alumnos y alumnas les suele costar reflexionar. Para ello, tomaremos como referencia las situaciones que se dan tanto en el colegio como en casa. </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399987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341296047"/>
              </p:ext>
            </p:extLst>
          </p:nvPr>
        </p:nvGraphicFramePr>
        <p:xfrm>
          <a:off x="251520" y="1124744"/>
          <a:ext cx="8496944" cy="480112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TENGO</a:t>
                      </a:r>
                      <a:r>
                        <a:rPr lang="es-ES" sz="1200" baseline="0" dirty="0" smtClean="0"/>
                        <a:t> MI OPINION</a:t>
                      </a:r>
                      <a:r>
                        <a:rPr lang="es-ES" sz="1200" dirty="0" smtClean="0"/>
                        <a:t>: soy</a:t>
                      </a:r>
                      <a:r>
                        <a:rPr lang="es-ES" sz="1200" baseline="0" dirty="0" smtClean="0"/>
                        <a:t> único/a y original</a:t>
                      </a:r>
                      <a:endParaRPr lang="es-ES" sz="12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Desarrollar la autoestima. - Aprender a valorarnos como seres únicos. - Aceptar la opinión de cada uno/a.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Le daremos a cada alumno y alumna un círculo, un triángulo, un cuadrado y un rectángulo de cartulina; con ellos, cada uno/a hará una composición, colando varias formas en otra cartulina. Una vez terminado, se pegarán las composiciones en clase como si fuera una exposición.</a:t>
                      </a:r>
                    </a:p>
                    <a:p>
                      <a:pPr algn="just"/>
                      <a:r>
                        <a:rPr lang="es-ES" sz="1200" b="0" i="0" u="none" strike="noStrike" kern="1200" baseline="0" dirty="0" smtClean="0">
                          <a:solidFill>
                            <a:schemeClr val="dk1"/>
                          </a:solidFill>
                          <a:latin typeface="+mn-lt"/>
                          <a:ea typeface="+mn-ea"/>
                          <a:cs typeface="+mn-cs"/>
                        </a:rPr>
                        <a:t>Cada alumno y alumna dará una pequeña explicación y hará una reflexión acerca de su composición. Para ello, el profesor o profesora lanzará las siguientes cuestiones: </a:t>
                      </a:r>
                    </a:p>
                    <a:p>
                      <a:pPr algn="just"/>
                      <a:r>
                        <a:rPr lang="es-ES" sz="1200" b="0" i="1" u="none" strike="noStrike" kern="1200" baseline="0" dirty="0" smtClean="0">
                          <a:solidFill>
                            <a:schemeClr val="dk1"/>
                          </a:solidFill>
                          <a:latin typeface="+mn-lt"/>
                          <a:ea typeface="+mn-ea"/>
                          <a:cs typeface="+mn-cs"/>
                        </a:rPr>
                        <a:t>- ¿Te ha gustado? </a:t>
                      </a:r>
                      <a:endParaRPr lang="es-ES" sz="1200" b="0" i="0" u="none" strike="noStrike" kern="1200" baseline="0" dirty="0" smtClean="0">
                        <a:solidFill>
                          <a:schemeClr val="dk1"/>
                        </a:solidFill>
                        <a:latin typeface="+mn-lt"/>
                        <a:ea typeface="+mn-ea"/>
                        <a:cs typeface="+mn-cs"/>
                      </a:endParaRPr>
                    </a:p>
                    <a:p>
                      <a:pPr algn="just"/>
                      <a:r>
                        <a:rPr lang="es-ES" sz="1200" b="0" i="1" u="none" strike="noStrike" kern="1200" baseline="0" dirty="0" smtClean="0">
                          <a:solidFill>
                            <a:schemeClr val="dk1"/>
                          </a:solidFill>
                          <a:latin typeface="+mn-lt"/>
                          <a:ea typeface="+mn-ea"/>
                          <a:cs typeface="+mn-cs"/>
                        </a:rPr>
                        <a:t>- Teniendo en cuenta las del resto, ¿qué te parece la tuya?</a:t>
                      </a:r>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Los alumnos y alumnas verán que todas las composiciones son diferentes y que todas son válidas.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Cartulinas - Papel - Pinturas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60 minutos: 20 minutos para la composición y el resto para la reflexión.</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A la hora de realizar el ejercicio, puede que los alumnos y alumnas tengan la tentación de copiarse entre ellos y ellas. Para evitarlo y hacer que trabajen individualmente, les distribuiremos por toda el aula. </a:t>
                      </a:r>
                    </a:p>
                    <a:p>
                      <a:pPr algn="just"/>
                      <a:r>
                        <a:rPr lang="es-ES" sz="1200" b="0" i="0" u="none" strike="noStrike" kern="1200" baseline="0" dirty="0" smtClean="0">
                          <a:solidFill>
                            <a:schemeClr val="dk1"/>
                          </a:solidFill>
                          <a:latin typeface="+mn-lt"/>
                          <a:ea typeface="+mn-ea"/>
                          <a:cs typeface="+mn-cs"/>
                        </a:rPr>
                        <a:t>Para hacer la composición, podemos utilizar otros elementos, pinturas por ejemplo, dándoles colores diferentes. El resultado no es ni feo ni bonito y se debe reforzar el trabajo de cada alumno y alumna (creativo, original…).</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361876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079321570"/>
              </p:ext>
            </p:extLst>
          </p:nvPr>
        </p:nvGraphicFramePr>
        <p:xfrm>
          <a:off x="251520" y="1124744"/>
          <a:ext cx="8496944" cy="516688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TENGO</a:t>
                      </a:r>
                      <a:r>
                        <a:rPr lang="es-ES" sz="1200" baseline="0" dirty="0" smtClean="0"/>
                        <a:t> MI OPINION</a:t>
                      </a:r>
                      <a:r>
                        <a:rPr lang="es-ES" sz="1200" dirty="0" smtClean="0"/>
                        <a:t>: No</a:t>
                      </a:r>
                      <a:r>
                        <a:rPr lang="es-ES" sz="1200" baseline="0" dirty="0" smtClean="0"/>
                        <a:t> vemos igual</a:t>
                      </a:r>
                      <a:endParaRPr lang="es-ES" sz="12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Valorar las diferentes opiniones. - Aceptarnos como seres únicos. - Aceptar que tenemos diferentes puntos de vista respecto a lo mismo.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Bajaremos al patio del colegio y durante 5 minutos observaremos la fachada. Para ayudar a la observación el profesor o profesora hará las siguientes preguntas: </a:t>
                      </a:r>
                    </a:p>
                    <a:p>
                      <a:pPr algn="just"/>
                      <a:r>
                        <a:rPr lang="es-ES" sz="1200" b="0" i="1" u="none" strike="noStrike" kern="1200" baseline="0" dirty="0" smtClean="0">
                          <a:solidFill>
                            <a:schemeClr val="dk1"/>
                          </a:solidFill>
                          <a:latin typeface="+mn-lt"/>
                          <a:ea typeface="+mn-ea"/>
                          <a:cs typeface="+mn-cs"/>
                        </a:rPr>
                        <a:t>- ¿Qué tamaño tiene? </a:t>
                      </a:r>
                      <a:endParaRPr lang="es-ES" sz="1200" b="0" i="0" u="none" strike="noStrike" kern="1200" baseline="0" dirty="0" smtClean="0">
                        <a:solidFill>
                          <a:schemeClr val="dk1"/>
                        </a:solidFill>
                        <a:latin typeface="+mn-lt"/>
                        <a:ea typeface="+mn-ea"/>
                        <a:cs typeface="+mn-cs"/>
                      </a:endParaRPr>
                    </a:p>
                    <a:p>
                      <a:pPr algn="just"/>
                      <a:r>
                        <a:rPr lang="es-ES" sz="1200" b="0" i="1" u="none" strike="noStrike" kern="1200" baseline="0" dirty="0" smtClean="0">
                          <a:solidFill>
                            <a:schemeClr val="dk1"/>
                          </a:solidFill>
                          <a:latin typeface="+mn-lt"/>
                          <a:ea typeface="+mn-ea"/>
                          <a:cs typeface="+mn-cs"/>
                        </a:rPr>
                        <a:t>- ¿Qué forma? </a:t>
                      </a:r>
                      <a:endParaRPr lang="es-ES" sz="1200" b="0" i="0" u="none" strike="noStrike" kern="1200" baseline="0" dirty="0" smtClean="0">
                        <a:solidFill>
                          <a:schemeClr val="dk1"/>
                        </a:solidFill>
                        <a:latin typeface="+mn-lt"/>
                        <a:ea typeface="+mn-ea"/>
                        <a:cs typeface="+mn-cs"/>
                      </a:endParaRPr>
                    </a:p>
                    <a:p>
                      <a:pPr algn="just"/>
                      <a:r>
                        <a:rPr lang="es-ES" sz="1200" b="0" i="1" u="none" strike="noStrike" kern="1200" baseline="0" dirty="0" smtClean="0">
                          <a:solidFill>
                            <a:schemeClr val="dk1"/>
                          </a:solidFill>
                          <a:latin typeface="+mn-lt"/>
                          <a:ea typeface="+mn-ea"/>
                          <a:cs typeface="+mn-cs"/>
                        </a:rPr>
                        <a:t>- ¿Cómo serían los alumnos y alumnas que estudiaron aquí hace 20 años?</a:t>
                      </a:r>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Pasado el tiempo, los y las alumnas harán un dibujo de lo que se han imaginado. Después, se creará una conversación respetando la opinión de todos y todas: </a:t>
                      </a:r>
                    </a:p>
                    <a:p>
                      <a:pPr algn="just"/>
                      <a:r>
                        <a:rPr lang="es-ES" sz="1200" b="0" i="1" u="none" strike="noStrike" kern="1200" baseline="0" dirty="0" smtClean="0">
                          <a:solidFill>
                            <a:schemeClr val="dk1"/>
                          </a:solidFill>
                          <a:latin typeface="+mn-lt"/>
                          <a:ea typeface="+mn-ea"/>
                          <a:cs typeface="+mn-cs"/>
                        </a:rPr>
                        <a:t>- ¿Os ha salido lo mismo? </a:t>
                      </a:r>
                      <a:endParaRPr lang="es-ES" sz="1200" b="0" i="0" u="none" strike="noStrike" kern="1200" baseline="0" dirty="0" smtClean="0">
                        <a:solidFill>
                          <a:schemeClr val="dk1"/>
                        </a:solidFill>
                        <a:latin typeface="+mn-lt"/>
                        <a:ea typeface="+mn-ea"/>
                        <a:cs typeface="+mn-cs"/>
                      </a:endParaRPr>
                    </a:p>
                    <a:p>
                      <a:pPr algn="just"/>
                      <a:r>
                        <a:rPr lang="es-ES" sz="1200" b="0" i="1" u="none" strike="noStrike" kern="1200" baseline="0" dirty="0" smtClean="0">
                          <a:solidFill>
                            <a:schemeClr val="dk1"/>
                          </a:solidFill>
                          <a:latin typeface="+mn-lt"/>
                          <a:ea typeface="+mn-ea"/>
                          <a:cs typeface="+mn-cs"/>
                        </a:rPr>
                        <a:t>- Habiendo visto lo mismo, ¿por qué han salido dibujos diferentes?</a:t>
                      </a:r>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Deben darse cuenta que todos son válidos.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 - Papel </a:t>
                      </a:r>
                    </a:p>
                    <a:p>
                      <a:pPr algn="just"/>
                      <a:r>
                        <a:rPr lang="es-ES" sz="1200" b="0" i="0" u="none" strike="noStrike" kern="1200" baseline="0" dirty="0" smtClean="0">
                          <a:solidFill>
                            <a:schemeClr val="dk1"/>
                          </a:solidFill>
                          <a:latin typeface="+mn-lt"/>
                          <a:ea typeface="+mn-ea"/>
                          <a:cs typeface="+mn-cs"/>
                        </a:rPr>
                        <a:t>- Lápiz</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No se harán valoraciones (buenas o malas), todos los puntos de vista son válidos. </a:t>
                      </a:r>
                    </a:p>
                    <a:p>
                      <a:pPr algn="just"/>
                      <a:r>
                        <a:rPr lang="es-ES" sz="1200" b="0" i="0" u="none" strike="noStrike" kern="1200" baseline="0" dirty="0" smtClean="0">
                          <a:solidFill>
                            <a:schemeClr val="dk1"/>
                          </a:solidFill>
                          <a:latin typeface="+mn-lt"/>
                          <a:ea typeface="+mn-ea"/>
                          <a:cs typeface="+mn-cs"/>
                        </a:rPr>
                        <a:t>Otra forma de realizar el ejercicio es que el profesor o profesora cuelgue en la pizarra un simple dibujo, durante dos minutos aproximadamente. Después, retirará el dibujo y les pedirá a los alumnos y alumnas que lo dibujen de nuevo.</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53595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671550863"/>
              </p:ext>
            </p:extLst>
          </p:nvPr>
        </p:nvGraphicFramePr>
        <p:xfrm>
          <a:off x="251520" y="1124744"/>
          <a:ext cx="8496944" cy="425248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YO</a:t>
                      </a:r>
                      <a:r>
                        <a:rPr lang="es-ES" sz="1200" baseline="0" dirty="0" smtClean="0"/>
                        <a:t> DECIDO</a:t>
                      </a:r>
                      <a:r>
                        <a:rPr lang="es-ES" sz="1200" dirty="0" smtClean="0"/>
                        <a:t>: ¿Cómo actuaría?</a:t>
                      </a:r>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Adquirir pautas para tomar las decisiones adecuadas. - Desarrollar la capacidad de superar las dificultades.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Explicaremos tres situaciones: </a:t>
                      </a:r>
                    </a:p>
                    <a:p>
                      <a:r>
                        <a:rPr lang="es-ES" sz="1200" b="0" i="1" u="none" strike="noStrike" kern="1200" baseline="0" dirty="0" smtClean="0">
                          <a:solidFill>
                            <a:schemeClr val="dk1"/>
                          </a:solidFill>
                          <a:latin typeface="+mn-lt"/>
                          <a:ea typeface="+mn-ea"/>
                          <a:cs typeface="+mn-cs"/>
                        </a:rPr>
                        <a:t>- Se te acerca un perro. </a:t>
                      </a:r>
                      <a:endParaRPr lang="es-ES" sz="1200" b="0" i="0" u="none" strike="noStrike" kern="1200" baseline="0" dirty="0" smtClean="0">
                        <a:solidFill>
                          <a:schemeClr val="dk1"/>
                        </a:solidFill>
                        <a:latin typeface="+mn-lt"/>
                        <a:ea typeface="+mn-ea"/>
                        <a:cs typeface="+mn-cs"/>
                      </a:endParaRPr>
                    </a:p>
                    <a:p>
                      <a:r>
                        <a:rPr lang="es-ES" sz="1200" b="0" i="1" u="none" strike="noStrike" kern="1200" baseline="0" dirty="0" smtClean="0">
                          <a:solidFill>
                            <a:schemeClr val="dk1"/>
                          </a:solidFill>
                          <a:latin typeface="+mn-lt"/>
                          <a:ea typeface="+mn-ea"/>
                          <a:cs typeface="+mn-cs"/>
                        </a:rPr>
                        <a:t>- Tu amiga no te deja jugar. </a:t>
                      </a:r>
                      <a:endParaRPr lang="es-ES" sz="1200" b="0" i="0" u="none" strike="noStrike" kern="1200" baseline="0" dirty="0" smtClean="0">
                        <a:solidFill>
                          <a:schemeClr val="dk1"/>
                        </a:solidFill>
                        <a:latin typeface="+mn-lt"/>
                        <a:ea typeface="+mn-ea"/>
                        <a:cs typeface="+mn-cs"/>
                      </a:endParaRPr>
                    </a:p>
                    <a:p>
                      <a:r>
                        <a:rPr lang="es-ES" sz="1200" b="0" i="1" u="none" strike="noStrike" kern="1200" baseline="0" dirty="0" smtClean="0">
                          <a:solidFill>
                            <a:schemeClr val="dk1"/>
                          </a:solidFill>
                          <a:latin typeface="+mn-lt"/>
                          <a:ea typeface="+mn-ea"/>
                          <a:cs typeface="+mn-cs"/>
                        </a:rPr>
                        <a:t>- Tu padre te ha pedido que recojas la habitación.</a:t>
                      </a:r>
                      <a:endParaRPr lang="es-ES" sz="1200" b="0" i="0" u="none" strike="noStrike" kern="1200" baseline="0" dirty="0" smtClean="0">
                        <a:solidFill>
                          <a:schemeClr val="dk1"/>
                        </a:solidFill>
                        <a:latin typeface="+mn-lt"/>
                        <a:ea typeface="+mn-ea"/>
                        <a:cs typeface="+mn-cs"/>
                      </a:endParaRPr>
                    </a:p>
                    <a:p>
                      <a:r>
                        <a:rPr lang="es-ES" sz="1200" b="0" i="0" u="none" strike="noStrike" kern="1200" baseline="0" dirty="0" smtClean="0">
                          <a:solidFill>
                            <a:schemeClr val="dk1"/>
                          </a:solidFill>
                          <a:latin typeface="+mn-lt"/>
                          <a:ea typeface="+mn-ea"/>
                          <a:cs typeface="+mn-cs"/>
                        </a:rPr>
                        <a:t>Después, escribiremos en la pizarra las opciones para salir de ellas, explicando también las consecuencias de cada opción. Una vez analizadas las tres opciones elegiremos entre todos y todas la mejor.</a:t>
                      </a:r>
                    </a:p>
                    <a:p>
                      <a:r>
                        <a:rPr lang="es-ES" sz="1200" b="0" i="0" u="none" strike="noStrike" kern="1200" baseline="0" dirty="0" smtClean="0">
                          <a:solidFill>
                            <a:schemeClr val="dk1"/>
                          </a:solidFill>
                          <a:latin typeface="+mn-lt"/>
                          <a:ea typeface="+mn-ea"/>
                          <a:cs typeface="+mn-cs"/>
                        </a:rPr>
                        <a:t>Tras analizar los problemas y las soluciones, elegiremos la más adecuada. Impulsaremos la reflexión sobre cada situación. </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Ficha - Lápiz - Pinturas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Sería conveniente que las situaciones elegidas fueran del día a día de los alumnos y alumnas. Podemos dibujar las soluciones más apropiadas y crear murales. </a:t>
                      </a:r>
                    </a:p>
                    <a:p>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396891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435491624"/>
              </p:ext>
            </p:extLst>
          </p:nvPr>
        </p:nvGraphicFramePr>
        <p:xfrm>
          <a:off x="251520" y="1124744"/>
          <a:ext cx="8496944" cy="3793496"/>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YO</a:t>
                      </a:r>
                      <a:r>
                        <a:rPr lang="es-ES" sz="1200" baseline="0" dirty="0" smtClean="0"/>
                        <a:t> DECIDO</a:t>
                      </a:r>
                      <a:r>
                        <a:rPr lang="es-ES" sz="1200" dirty="0" smtClean="0"/>
                        <a:t>: Lo</a:t>
                      </a:r>
                      <a:r>
                        <a:rPr lang="es-ES" sz="1200" baseline="0" dirty="0" smtClean="0"/>
                        <a:t> elijo porque me gusta</a:t>
                      </a:r>
                      <a:endParaRPr lang="es-ES" sz="12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Ser capaz de expresar mis deseos y opiniones superando la presión de la opinión del resto.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Pondremos en el suelo fotos traídas por el profesorado o el alumnado. Después los y las alumnas harán un círculo alrededor. Cada cual cogerá la foto que más le gusta y se irá a un rincón de la clase para ver la foto con tranquilidad y pensar sobre ella. Tras cinco minutos, los alumnos y alumnas se pondrán de nuevo en círculo, e individualmente, explicarán por qué han elegido esa foto. Cada vez que hable un alumno o alumna le aplaudiremos.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Fotos.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En vez de fotos, también podemos utilizar juguetes, cromos, etc. Lo importante es que cada cual exprese su opinión. </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236825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3165" y="1095375"/>
            <a:ext cx="5299745" cy="391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87604" y="1109992"/>
            <a:ext cx="5349266" cy="394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96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0500">
              <a:srgbClr val="CEC9E4"/>
            </a:gs>
            <a:gs pos="81000">
              <a:srgbClr val="D0D0ED"/>
            </a:gs>
            <a:gs pos="62000">
              <a:srgbClr val="D4DEFF"/>
            </a:gs>
            <a:gs pos="100000">
              <a:schemeClr val="accent4">
                <a:lumMod val="40000"/>
                <a:lumOff val="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6" y="404664"/>
            <a:ext cx="4750668" cy="466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79512" y="6266022"/>
            <a:ext cx="2880320" cy="369332"/>
          </a:xfrm>
          <a:prstGeom prst="rect">
            <a:avLst/>
          </a:prstGeom>
          <a:noFill/>
        </p:spPr>
        <p:txBody>
          <a:bodyPr wrap="square" rtlCol="0">
            <a:spAutoFit/>
          </a:bodyPr>
          <a:lstStyle/>
          <a:p>
            <a:pPr algn="ctr"/>
            <a:r>
              <a:rPr lang="es-ES" dirty="0" smtClean="0"/>
              <a:t>Actividades Primaria</a:t>
            </a:r>
            <a:endParaRPr lang="es-E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14668" y="1592581"/>
            <a:ext cx="6448177" cy="363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68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45700862"/>
              </p:ext>
            </p:extLst>
          </p:nvPr>
        </p:nvGraphicFramePr>
        <p:xfrm>
          <a:off x="251520" y="908720"/>
          <a:ext cx="8496944" cy="5304656"/>
        </p:xfrm>
        <a:graphic>
          <a:graphicData uri="http://schemas.openxmlformats.org/drawingml/2006/table">
            <a:tbl>
              <a:tblPr firstRow="1" bandRow="1">
                <a:tableStyleId>{00A15C55-8517-42AA-B614-E9B94910E393}</a:tableStyleId>
              </a:tblPr>
              <a:tblGrid>
                <a:gridCol w="1728192"/>
                <a:gridCol w="6768752"/>
              </a:tblGrid>
              <a:tr h="50405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SOY</a:t>
                      </a:r>
                      <a:r>
                        <a:rPr lang="es-ES" sz="1400" baseline="0" dirty="0" smtClean="0"/>
                        <a:t> OPTIMISTA</a:t>
                      </a:r>
                      <a:r>
                        <a:rPr lang="es-ES" sz="1400" dirty="0" smtClean="0"/>
                        <a:t>: Pensamiento</a:t>
                      </a:r>
                      <a:r>
                        <a:rPr lang="es-ES" sz="1400" baseline="0" dirty="0" smtClean="0"/>
                        <a:t> positivo</a:t>
                      </a:r>
                      <a:endParaRPr lang="es-ES" sz="1400" dirty="0"/>
                    </a:p>
                  </a:txBody>
                  <a:tcPr marL="121920" marR="121920" marT="34290" marB="34290"/>
                </a:tc>
              </a:tr>
              <a:tr h="58297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Impulsar la autoestima positiva. - Aprender a contrarrestar los mensajes negativos. - Convertir los pensamientos negativos en positivos.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1800200">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Los alumnos y alumnas harán una caja de cartulina: les diremos que la utilizarán para guardar un tesoro, y que por tanto, tiene que ser una caja personal, bonita y dura. </a:t>
                      </a:r>
                    </a:p>
                    <a:p>
                      <a:pPr algn="just"/>
                      <a:r>
                        <a:rPr lang="es-ES" sz="1200" b="0" i="0" u="none" strike="noStrike" kern="1200" baseline="0" dirty="0" smtClean="0">
                          <a:solidFill>
                            <a:schemeClr val="dk1"/>
                          </a:solidFill>
                          <a:latin typeface="+mn-lt"/>
                          <a:ea typeface="+mn-ea"/>
                          <a:cs typeface="+mn-cs"/>
                        </a:rPr>
                        <a:t>Después, les ofreceremos frases positivas: por ejemplo, </a:t>
                      </a:r>
                      <a:r>
                        <a:rPr lang="es-ES" sz="1200" b="0" i="1" u="none" strike="noStrike" kern="1200" baseline="0" dirty="0" smtClean="0">
                          <a:solidFill>
                            <a:schemeClr val="dk1"/>
                          </a:solidFill>
                          <a:latin typeface="+mn-lt"/>
                          <a:ea typeface="+mn-ea"/>
                          <a:cs typeface="+mn-cs"/>
                        </a:rPr>
                        <a:t>soy importante, hago cosas bien, estoy a gusto conmigo/a mismo/a, merezco que alguien me quiera… </a:t>
                      </a:r>
                      <a:r>
                        <a:rPr lang="es-ES" sz="1200" b="0" i="0" u="none" strike="noStrike" kern="1200" baseline="0" dirty="0" smtClean="0">
                          <a:solidFill>
                            <a:schemeClr val="dk1"/>
                          </a:solidFill>
                          <a:latin typeface="+mn-lt"/>
                          <a:ea typeface="+mn-ea"/>
                          <a:cs typeface="+mn-cs"/>
                        </a:rPr>
                        <a:t>Les explicaremos a los alumnos y alumnas que algunas personas, cada vez que hacen algo mal, se dicen a sí mismas cosas negativas: </a:t>
                      </a:r>
                      <a:r>
                        <a:rPr lang="es-ES" sz="1200" b="0" i="1" u="none" strike="noStrike" kern="1200" baseline="0" dirty="0" smtClean="0">
                          <a:solidFill>
                            <a:schemeClr val="dk1"/>
                          </a:solidFill>
                          <a:latin typeface="+mn-lt"/>
                          <a:ea typeface="+mn-ea"/>
                          <a:cs typeface="+mn-cs"/>
                        </a:rPr>
                        <a:t>no valgo nada, soy tonto/a…</a:t>
                      </a:r>
                      <a:r>
                        <a:rPr lang="es-ES" sz="1200" b="0" i="0" u="none" strike="noStrike" kern="1200" baseline="0" dirty="0" smtClean="0">
                          <a:solidFill>
                            <a:schemeClr val="dk1"/>
                          </a:solidFill>
                          <a:latin typeface="+mn-lt"/>
                          <a:ea typeface="+mn-ea"/>
                          <a:cs typeface="+mn-cs"/>
                        </a:rPr>
                        <a:t>Estas frases no nos ayudan a aprender de nuestros errores. En cambio, frases como: </a:t>
                      </a:r>
                      <a:r>
                        <a:rPr lang="es-ES" sz="1200" b="0" i="1" u="none" strike="noStrike" kern="1200" baseline="0" dirty="0" smtClean="0">
                          <a:solidFill>
                            <a:schemeClr val="dk1"/>
                          </a:solidFill>
                          <a:latin typeface="+mn-lt"/>
                          <a:ea typeface="+mn-ea"/>
                          <a:cs typeface="+mn-cs"/>
                        </a:rPr>
                        <a:t>puedo hacerlo mejor, voy a preguntar a alguien cómo puedo hacerlo… </a:t>
                      </a:r>
                      <a:r>
                        <a:rPr lang="es-ES" sz="1200" b="0" i="0" u="none" strike="noStrike" kern="1200" baseline="0" dirty="0" smtClean="0">
                          <a:solidFill>
                            <a:schemeClr val="dk1"/>
                          </a:solidFill>
                          <a:latin typeface="+mn-lt"/>
                          <a:ea typeface="+mn-ea"/>
                          <a:cs typeface="+mn-cs"/>
                        </a:rPr>
                        <a:t>nos ayudan a aprender de nuestros errores. </a:t>
                      </a:r>
                    </a:p>
                    <a:p>
                      <a:pPr algn="just"/>
                      <a:r>
                        <a:rPr lang="es-ES" sz="1200" b="0" i="0" u="none" strike="noStrike" kern="1200" baseline="0" dirty="0" smtClean="0">
                          <a:solidFill>
                            <a:schemeClr val="dk1"/>
                          </a:solidFill>
                          <a:latin typeface="+mn-lt"/>
                          <a:ea typeface="+mn-ea"/>
                          <a:cs typeface="+mn-cs"/>
                        </a:rPr>
                        <a:t>Entre todos y todas, deberán elegir una frase. Emplearán la misma frase a lo largo de toda una semana, y después será sustituida por otra. Pondremos la frase en la mesa de cada alumno y alumna. Repetirán esta frase mientras hacen cualquier cosa, incluso mientras se lavan las manos. También tendrán que repetirla al entrar en clase.</a:t>
                      </a:r>
                    </a:p>
                    <a:p>
                      <a:pPr algn="just"/>
                      <a:r>
                        <a:rPr lang="es-ES" sz="1200" b="0" i="0" u="none" strike="noStrike" kern="1200" baseline="0" dirty="0" smtClean="0">
                          <a:solidFill>
                            <a:schemeClr val="dk1"/>
                          </a:solidFill>
                          <a:latin typeface="+mn-lt"/>
                          <a:ea typeface="+mn-ea"/>
                          <a:cs typeface="+mn-cs"/>
                        </a:rPr>
                        <a:t>Cuando termine la semana, guardarán la frase en la caja que han hecho.</a:t>
                      </a:r>
                      <a:endParaRPr lang="es-ES" sz="1200" dirty="0"/>
                    </a:p>
                  </a:txBody>
                  <a:tcPr marL="121920" marR="121920" marT="34290" marB="34290"/>
                </a:tc>
              </a:tr>
              <a:tr h="502920">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 Cartulina - Pinturas - Lápiz</a:t>
                      </a:r>
                    </a:p>
                  </a:txBody>
                  <a:tcPr marL="121920" marR="121920" marT="34290" marB="34290"/>
                </a:tc>
              </a:tr>
              <a:tr h="27661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Un mes.</a:t>
                      </a:r>
                    </a:p>
                    <a:p>
                      <a:pPr algn="just"/>
                      <a:endParaRPr lang="es-ES" sz="1200" dirty="0"/>
                    </a:p>
                  </a:txBody>
                  <a:tcPr marL="121920" marR="121920" marT="34290" marB="34290"/>
                </a:tc>
              </a:tr>
              <a:tr h="72117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Cada semana emplearemos una frase distinta, durante un mes. Al final del mes juntaremos todas las frases, formando un librillo que colorearán y adornarán. Una vez que se acostumbren, utilizarán frases positivas para hacer frente a situaciones difíciles. </a:t>
                      </a:r>
                      <a:endParaRPr lang="es-ES" sz="1200" dirty="0" smtClean="0"/>
                    </a:p>
                    <a:p>
                      <a:pPr algn="just"/>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25863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73278620"/>
              </p:ext>
            </p:extLst>
          </p:nvPr>
        </p:nvGraphicFramePr>
        <p:xfrm>
          <a:off x="251520" y="757397"/>
          <a:ext cx="8496944" cy="5098099"/>
        </p:xfrm>
        <a:graphic>
          <a:graphicData uri="http://schemas.openxmlformats.org/drawingml/2006/table">
            <a:tbl>
              <a:tblPr firstRow="1" bandRow="1">
                <a:tableStyleId>{00A15C55-8517-42AA-B614-E9B94910E393}</a:tableStyleId>
              </a:tblPr>
              <a:tblGrid>
                <a:gridCol w="1728192"/>
                <a:gridCol w="6768752"/>
              </a:tblGrid>
              <a:tr h="50405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SOY</a:t>
                      </a:r>
                      <a:r>
                        <a:rPr lang="es-ES" sz="1400" baseline="0" dirty="0" smtClean="0"/>
                        <a:t> OPTIMISTA</a:t>
                      </a:r>
                      <a:r>
                        <a:rPr lang="es-ES" sz="1400" dirty="0" smtClean="0"/>
                        <a:t>: Cartas</a:t>
                      </a:r>
                      <a:endParaRPr lang="es-ES" sz="1400" dirty="0"/>
                    </a:p>
                  </a:txBody>
                  <a:tcPr marL="121920" marR="121920" marT="34290" marB="34290"/>
                </a:tc>
              </a:tr>
              <a:tr h="439355">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Convertir los pensamientos negativos en positivos. - Construir pensamientos positivos.</a:t>
                      </a:r>
                    </a:p>
                    <a:p>
                      <a:pPr lvl="0" algn="just"/>
                      <a:endParaRPr lang="es-ES" sz="1200" kern="1200" dirty="0" smtClean="0">
                        <a:solidFill>
                          <a:schemeClr val="dk1"/>
                        </a:solidFill>
                        <a:effectLst/>
                        <a:latin typeface="+mn-lt"/>
                        <a:ea typeface="+mn-ea"/>
                        <a:cs typeface="+mn-cs"/>
                      </a:endParaRPr>
                    </a:p>
                  </a:txBody>
                  <a:tcPr marL="121920" marR="121920" marT="34290" marB="34290"/>
                </a:tc>
              </a:tr>
              <a:tr h="2229945">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Se hacen dos grupos: cada participante de uno de los grupos, utilizando cartulinas, hará un dibujo de un sol. Los y las participantes del otro grupo harán un dibujo de una papelera. Después, los dos grupos se sentarán en el suelo, un grupo enfrente del otro grupo. En la mitad, se ponen los dibujos hechos por los grupos. Las que tienen un sol reflejan pensamientos positivos, y las que tienen una papelera reflejan pensamientos negativos. Se ponen las cartas boca abajo. Se levantan dos alumnos o alumnas de cada grupo y cogen una carta cada uno/a (una con un sol y la otra con una papelera). El alumno o alumna que haya cogido el sol tendrá que decir un pensamiento positivo: </a:t>
                      </a:r>
                      <a:r>
                        <a:rPr lang="es-ES" sz="1200" b="0" i="1" u="none" strike="noStrike" kern="1200" baseline="0" dirty="0" smtClean="0">
                          <a:solidFill>
                            <a:schemeClr val="dk1"/>
                          </a:solidFill>
                          <a:latin typeface="+mn-lt"/>
                          <a:ea typeface="+mn-ea"/>
                          <a:cs typeface="+mn-cs"/>
                        </a:rPr>
                        <a:t>si me esfuerzo más, haré mejor los trabajos. </a:t>
                      </a:r>
                      <a:r>
                        <a:rPr lang="es-ES" sz="1200" b="0" i="0" u="none" strike="noStrike" kern="1200" baseline="0" dirty="0" smtClean="0">
                          <a:solidFill>
                            <a:schemeClr val="dk1"/>
                          </a:solidFill>
                          <a:latin typeface="+mn-lt"/>
                          <a:ea typeface="+mn-ea"/>
                          <a:cs typeface="+mn-cs"/>
                        </a:rPr>
                        <a:t>El alumno o alumna que esté enfrente de él o ella tendrá que responderle con una frase en negativo (</a:t>
                      </a:r>
                      <a:r>
                        <a:rPr lang="es-ES" sz="1200" b="0" i="1" u="none" strike="noStrike" kern="1200" baseline="0" dirty="0" smtClean="0">
                          <a:solidFill>
                            <a:schemeClr val="dk1"/>
                          </a:solidFill>
                          <a:latin typeface="+mn-lt"/>
                          <a:ea typeface="+mn-ea"/>
                          <a:cs typeface="+mn-cs"/>
                        </a:rPr>
                        <a:t>por mucho que estudies no vas a hacer los ejercicios bien</a:t>
                      </a:r>
                      <a:r>
                        <a:rPr lang="es-ES" sz="1200" b="0" i="0" u="none" strike="noStrike" kern="1200" baseline="0" dirty="0" smtClean="0">
                          <a:solidFill>
                            <a:schemeClr val="dk1"/>
                          </a:solidFill>
                          <a:latin typeface="+mn-lt"/>
                          <a:ea typeface="+mn-ea"/>
                          <a:cs typeface="+mn-cs"/>
                        </a:rPr>
                        <a:t>) y tirar esa carta a la papelera.</a:t>
                      </a:r>
                    </a:p>
                    <a:p>
                      <a:pPr algn="just"/>
                      <a:r>
                        <a:rPr lang="es-ES" sz="1200" b="0" i="0" u="none" strike="noStrike" kern="1200" baseline="0" dirty="0" smtClean="0">
                          <a:solidFill>
                            <a:schemeClr val="dk1"/>
                          </a:solidFill>
                          <a:latin typeface="+mn-lt"/>
                          <a:ea typeface="+mn-ea"/>
                          <a:cs typeface="+mn-cs"/>
                        </a:rPr>
                        <a:t>Después, nos quedamos con todas las frases positivas y las escribimos en un mural para no olvidarlas. Para terminar, sentados/as en círculo, haremos una reflexión sobre lo escrito en el mural.</a:t>
                      </a:r>
                    </a:p>
                  </a:txBody>
                  <a:tcPr marL="121920" marR="121920" marT="34290" marB="34290"/>
                </a:tc>
              </a:tr>
              <a:tr h="434340">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Papel - Cartulina - Pinturas</a:t>
                      </a:r>
                    </a:p>
                    <a:p>
                      <a:pPr algn="just"/>
                      <a:endParaRPr lang="es-ES" sz="1200" dirty="0"/>
                    </a:p>
                  </a:txBody>
                  <a:tcPr marL="121920" marR="121920" marT="34290" marB="34290"/>
                </a:tc>
              </a:tr>
              <a:tr h="434340">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Una sesión de 60 minutos.</a:t>
                      </a:r>
                    </a:p>
                  </a:txBody>
                  <a:tcPr marL="121920" marR="121920" marT="34290" marB="34290"/>
                </a:tc>
              </a:tr>
              <a:tr h="10560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Los pensamientos negativos pueden estar escritos en las cartas para que los alumnos y alumnas los cambien a positivos.</a:t>
                      </a:r>
                    </a:p>
                    <a:p>
                      <a:pPr algn="just"/>
                      <a:r>
                        <a:rPr lang="es-ES" sz="1200" b="0" i="0" u="none" strike="noStrike" kern="1200" baseline="0" dirty="0" smtClean="0">
                          <a:solidFill>
                            <a:schemeClr val="dk1"/>
                          </a:solidFill>
                          <a:latin typeface="+mn-lt"/>
                          <a:ea typeface="+mn-ea"/>
                          <a:cs typeface="+mn-cs"/>
                        </a:rPr>
                        <a:t>El ejercicio puede repetirse intercambiando los roles entre los grupos.</a:t>
                      </a:r>
                      <a:endParaRPr lang="es-ES" sz="1200" dirty="0" smtClean="0"/>
                    </a:p>
                    <a:p>
                      <a:pPr algn="just"/>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308348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56352981"/>
              </p:ext>
            </p:extLst>
          </p:nvPr>
        </p:nvGraphicFramePr>
        <p:xfrm>
          <a:off x="251520" y="836713"/>
          <a:ext cx="8496944" cy="5707400"/>
        </p:xfrm>
        <a:graphic>
          <a:graphicData uri="http://schemas.openxmlformats.org/drawingml/2006/table">
            <a:tbl>
              <a:tblPr firstRow="1" bandRow="1">
                <a:tableStyleId>{00A15C55-8517-42AA-B614-E9B94910E393}</a:tableStyleId>
              </a:tblPr>
              <a:tblGrid>
                <a:gridCol w="1728192"/>
                <a:gridCol w="6768752"/>
              </a:tblGrid>
              <a:tr h="4510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SOY</a:t>
                      </a:r>
                      <a:r>
                        <a:rPr lang="es-ES" sz="1400" baseline="0" dirty="0" smtClean="0"/>
                        <a:t> OPTIMISTA</a:t>
                      </a:r>
                      <a:r>
                        <a:rPr lang="es-ES" sz="1400" dirty="0" smtClean="0"/>
                        <a:t>: La</a:t>
                      </a:r>
                      <a:r>
                        <a:rPr lang="es-ES" sz="1400" baseline="0" dirty="0" smtClean="0"/>
                        <a:t> Caja Mágica</a:t>
                      </a:r>
                      <a:endParaRPr lang="es-ES" sz="1400" dirty="0"/>
                    </a:p>
                  </a:txBody>
                  <a:tcPr marL="121920" marR="121920" marT="34290" marB="34290"/>
                </a:tc>
              </a:tr>
              <a:tr h="89514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 Considerar que somos únicos/as y especiales. </a:t>
                      </a:r>
                    </a:p>
                    <a:p>
                      <a:pPr algn="just"/>
                      <a:r>
                        <a:rPr lang="es-ES" sz="1200" b="0" i="0" u="none" strike="noStrike" kern="1200" baseline="0" dirty="0" smtClean="0">
                          <a:solidFill>
                            <a:schemeClr val="dk1"/>
                          </a:solidFill>
                          <a:latin typeface="+mn-lt"/>
                          <a:ea typeface="+mn-ea"/>
                          <a:cs typeface="+mn-cs"/>
                        </a:rPr>
                        <a:t>- Fomentar una buena imagen de nosotros/as mismos/as. </a:t>
                      </a:r>
                    </a:p>
                    <a:p>
                      <a:pPr algn="just"/>
                      <a:r>
                        <a:rPr lang="es-ES" sz="1200" b="0" i="0" u="none" strike="noStrike" kern="1200" baseline="0" dirty="0" smtClean="0">
                          <a:solidFill>
                            <a:schemeClr val="dk1"/>
                          </a:solidFill>
                          <a:latin typeface="+mn-lt"/>
                          <a:ea typeface="+mn-ea"/>
                          <a:cs typeface="+mn-cs"/>
                        </a:rPr>
                        <a:t>- Ser conscientes de los sentimientos agradables que tenemos y ser capaces de valorarlos. </a:t>
                      </a:r>
                    </a:p>
                    <a:p>
                      <a:pPr algn="just"/>
                      <a:r>
                        <a:rPr lang="es-ES" sz="1200" b="0" i="0" u="none" strike="noStrike" kern="1200" baseline="0" dirty="0" smtClean="0">
                          <a:solidFill>
                            <a:schemeClr val="dk1"/>
                          </a:solidFill>
                          <a:latin typeface="+mn-lt"/>
                          <a:ea typeface="+mn-ea"/>
                          <a:cs typeface="+mn-cs"/>
                        </a:rPr>
                        <a:t>- Experimentar el conocimiento de uno/a mismo/a.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06090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Los alumnos y alumnas se sentarán en círculo y el profesor o profesora les hará la siguiente pregunta: </a:t>
                      </a:r>
                      <a:r>
                        <a:rPr lang="es-ES" sz="1200" b="0" i="1" u="none" strike="noStrike" kern="1200" baseline="0" dirty="0" smtClean="0">
                          <a:solidFill>
                            <a:schemeClr val="dk1"/>
                          </a:solidFill>
                          <a:latin typeface="+mn-lt"/>
                          <a:ea typeface="+mn-ea"/>
                          <a:cs typeface="+mn-cs"/>
                        </a:rPr>
                        <a:t>¿Quién es para vosotros y vosotras la persona más especial del mundo? </a:t>
                      </a:r>
                      <a:r>
                        <a:rPr lang="es-ES" sz="1200" b="0" i="0" u="none" strike="noStrike" kern="1200" baseline="0" dirty="0" smtClean="0">
                          <a:solidFill>
                            <a:schemeClr val="dk1"/>
                          </a:solidFill>
                          <a:latin typeface="+mn-lt"/>
                          <a:ea typeface="+mn-ea"/>
                          <a:cs typeface="+mn-cs"/>
                        </a:rPr>
                        <a:t>Les daremos tiempo para responder y, seguidamente, les diremos lo siguiente: </a:t>
                      </a:r>
                      <a:r>
                        <a:rPr lang="es-ES" sz="1200" b="0" i="1" u="none" strike="noStrike" kern="1200" baseline="0" dirty="0" smtClean="0">
                          <a:solidFill>
                            <a:schemeClr val="dk1"/>
                          </a:solidFill>
                          <a:latin typeface="+mn-lt"/>
                          <a:ea typeface="+mn-ea"/>
                          <a:cs typeface="+mn-cs"/>
                        </a:rPr>
                        <a:t>Aquí tengo la caja mágica; cada uno de vosotros y vosotras deberá mirar dentro de la caja y sabrá quién es la persona más importante del mundo. </a:t>
                      </a:r>
                      <a:r>
                        <a:rPr lang="es-ES" sz="1200" b="0" i="0" u="none" strike="noStrike" kern="1200" baseline="0" dirty="0" smtClean="0">
                          <a:solidFill>
                            <a:schemeClr val="dk1"/>
                          </a:solidFill>
                          <a:latin typeface="+mn-lt"/>
                          <a:ea typeface="+mn-ea"/>
                          <a:cs typeface="+mn-cs"/>
                        </a:rPr>
                        <a:t>Para ello, en una esquina del aula tendremos una caja con un espejo dentro. </a:t>
                      </a:r>
                    </a:p>
                    <a:p>
                      <a:pPr algn="just"/>
                      <a:r>
                        <a:rPr lang="es-ES" sz="1200" b="0" i="0" u="none" strike="noStrike" kern="1200" baseline="0" dirty="0" smtClean="0">
                          <a:solidFill>
                            <a:schemeClr val="dk1"/>
                          </a:solidFill>
                          <a:latin typeface="+mn-lt"/>
                          <a:ea typeface="+mn-ea"/>
                          <a:cs typeface="+mn-cs"/>
                        </a:rPr>
                        <a:t>Los niños y niñas pasarán individualmente por delante de la caja. El profesor o profesora observará sus reacciones, y si le parece oportuno, hará algún comentario. Antes de que vuelvan a su sitio, les diremos a los alumnos y alumnas que guarden en secreto lo  </a:t>
                      </a:r>
                    </a:p>
                    <a:p>
                      <a:pPr algn="just"/>
                      <a:r>
                        <a:rPr lang="es-ES" sz="1200" b="0" i="0" u="none" strike="noStrike" kern="1200" baseline="0" dirty="0" smtClean="0">
                          <a:solidFill>
                            <a:schemeClr val="dk1"/>
                          </a:solidFill>
                          <a:latin typeface="+mn-lt"/>
                          <a:ea typeface="+mn-ea"/>
                          <a:cs typeface="+mn-cs"/>
                        </a:rPr>
                        <a:t>que han visto. Cuando todos y todas hayan visto lo que hay en la caja, reflexionaremos:</a:t>
                      </a:r>
                    </a:p>
                    <a:p>
                      <a:pPr algn="just"/>
                      <a:r>
                        <a:rPr lang="es-ES" sz="1200" b="0" i="1" u="none" strike="noStrike" kern="1200" baseline="0" dirty="0" smtClean="0">
                          <a:solidFill>
                            <a:schemeClr val="dk1"/>
                          </a:solidFill>
                          <a:latin typeface="+mn-lt"/>
                          <a:ea typeface="+mn-ea"/>
                          <a:cs typeface="+mn-cs"/>
                        </a:rPr>
                        <a:t>- ¿Os ha gustado lo que habéis visto? </a:t>
                      </a:r>
                      <a:endParaRPr lang="es-ES" sz="1200" b="0" i="0" u="none" strike="noStrike" kern="1200" baseline="0" dirty="0" smtClean="0">
                        <a:solidFill>
                          <a:schemeClr val="dk1"/>
                        </a:solidFill>
                        <a:latin typeface="+mn-lt"/>
                        <a:ea typeface="+mn-ea"/>
                        <a:cs typeface="+mn-cs"/>
                      </a:endParaRPr>
                    </a:p>
                    <a:p>
                      <a:pPr algn="just"/>
                      <a:r>
                        <a:rPr lang="es-ES" sz="1200" b="0" i="1" u="none" strike="noStrike" kern="1200" baseline="0" dirty="0" smtClean="0">
                          <a:solidFill>
                            <a:schemeClr val="dk1"/>
                          </a:solidFill>
                          <a:latin typeface="+mn-lt"/>
                          <a:ea typeface="+mn-ea"/>
                          <a:cs typeface="+mn-cs"/>
                        </a:rPr>
                        <a:t>- ¿Qué habéis sentido al veros en el espejo? </a:t>
                      </a:r>
                      <a:endParaRPr lang="es-ES" sz="1200" b="0" i="0" u="none" strike="noStrike" kern="1200" baseline="0" dirty="0" smtClean="0">
                        <a:solidFill>
                          <a:schemeClr val="dk1"/>
                        </a:solidFill>
                        <a:latin typeface="+mn-lt"/>
                        <a:ea typeface="+mn-ea"/>
                        <a:cs typeface="+mn-cs"/>
                      </a:endParaRPr>
                    </a:p>
                    <a:p>
                      <a:pPr marL="171450" indent="-171450" algn="just">
                        <a:buFontTx/>
                        <a:buChar char="-"/>
                      </a:pPr>
                      <a:r>
                        <a:rPr lang="es-ES" sz="1200" b="0" i="1" u="none" strike="noStrike" kern="1200" baseline="0" dirty="0" smtClean="0">
                          <a:solidFill>
                            <a:schemeClr val="dk1"/>
                          </a:solidFill>
                          <a:latin typeface="+mn-lt"/>
                          <a:ea typeface="+mn-ea"/>
                          <a:cs typeface="+mn-cs"/>
                        </a:rPr>
                        <a:t>¿Os habéis dado cuenta de quién es la persona más importante del mundo?</a:t>
                      </a:r>
                    </a:p>
                    <a:p>
                      <a:pPr marL="0" indent="0" algn="just">
                        <a:buFontTx/>
                        <a:buNone/>
                      </a:pPr>
                      <a:endParaRPr lang="es-ES" sz="1200" b="0" i="0" u="none" strike="noStrike" kern="1200" baseline="0" dirty="0" smtClean="0">
                        <a:solidFill>
                          <a:schemeClr val="dk1"/>
                        </a:solidFill>
                        <a:latin typeface="+mn-lt"/>
                        <a:ea typeface="+mn-ea"/>
                        <a:cs typeface="+mn-cs"/>
                      </a:endParaRPr>
                    </a:p>
                  </a:txBody>
                  <a:tcPr marL="121920" marR="121920" marT="34290" marB="34290"/>
                </a:tc>
              </a:tr>
              <a:tr h="39552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Caja - Espejo</a:t>
                      </a:r>
                    </a:p>
                    <a:p>
                      <a:pPr algn="just"/>
                      <a:endParaRPr lang="es-ES" sz="1200" dirty="0"/>
                    </a:p>
                  </a:txBody>
                  <a:tcPr marL="121920" marR="121920" marT="34290" marB="34290"/>
                </a:tc>
              </a:tr>
              <a:tr h="39552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914420">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 muy interesante realizar este ejercicio con los alumnos y alumnas de los primeros cursos de Educación Primaria.</a:t>
                      </a:r>
                    </a:p>
                    <a:p>
                      <a:pPr marL="0" algn="just" defTabSz="914400" rtl="0" eaLnBrk="1" latinLnBrk="0" hangingPunct="1"/>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29342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18964468"/>
              </p:ext>
            </p:extLst>
          </p:nvPr>
        </p:nvGraphicFramePr>
        <p:xfrm>
          <a:off x="251520" y="1052737"/>
          <a:ext cx="8496944" cy="4367199"/>
        </p:xfrm>
        <a:graphic>
          <a:graphicData uri="http://schemas.openxmlformats.org/drawingml/2006/table">
            <a:tbl>
              <a:tblPr firstRow="1" bandRow="1">
                <a:tableStyleId>{00A15C55-8517-42AA-B614-E9B94910E393}</a:tableStyleId>
              </a:tblPr>
              <a:tblGrid>
                <a:gridCol w="1728192"/>
                <a:gridCol w="6768752"/>
              </a:tblGrid>
              <a:tr h="66725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SOY</a:t>
                      </a:r>
                      <a:r>
                        <a:rPr lang="es-ES" sz="1400" baseline="0" dirty="0" smtClean="0"/>
                        <a:t> OPTIMISTA</a:t>
                      </a:r>
                      <a:r>
                        <a:rPr lang="es-ES" sz="1400" dirty="0" smtClean="0"/>
                        <a:t>: </a:t>
                      </a:r>
                      <a:r>
                        <a:rPr lang="es-ES" sz="1400" b="1" kern="1200" baseline="0" dirty="0" smtClean="0">
                          <a:solidFill>
                            <a:schemeClr val="lt1"/>
                          </a:solidFill>
                          <a:latin typeface="+mn-lt"/>
                          <a:ea typeface="+mn-ea"/>
                          <a:cs typeface="+mn-cs"/>
                        </a:rPr>
                        <a:t>El periódico de mis noticias positivas</a:t>
                      </a:r>
                    </a:p>
                    <a:p>
                      <a:pPr algn="ctr"/>
                      <a:endParaRPr lang="es-ES" sz="1400" dirty="0"/>
                    </a:p>
                  </a:txBody>
                  <a:tcPr marL="121920" marR="121920" marT="34290" marB="34290"/>
                </a:tc>
              </a:tr>
              <a:tr h="43225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Disfrutar de los pensamientos positivos.</a:t>
                      </a:r>
                    </a:p>
                  </a:txBody>
                  <a:tcPr marL="121920" marR="121920" marT="34290" marB="34290"/>
                </a:tc>
              </a:tr>
              <a:tr h="154473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endParaRPr lang="es-ES" sz="1400" b="0" i="0" u="none" strike="noStrike" kern="1200" baseline="0" dirty="0" smtClean="0">
                        <a:solidFill>
                          <a:schemeClr val="dk1"/>
                        </a:solidFill>
                        <a:latin typeface="+mn-lt"/>
                        <a:ea typeface="+mn-ea"/>
                        <a:cs typeface="+mn-cs"/>
                      </a:endParaRPr>
                    </a:p>
                    <a:p>
                      <a:r>
                        <a:rPr lang="es-ES" sz="1400" b="0" i="0" u="none" strike="noStrike" kern="1200" baseline="0" dirty="0" smtClean="0">
                          <a:solidFill>
                            <a:schemeClr val="dk1"/>
                          </a:solidFill>
                          <a:latin typeface="+mn-lt"/>
                          <a:ea typeface="+mn-ea"/>
                          <a:cs typeface="+mn-cs"/>
                        </a:rPr>
                        <a:t>Los alumnos y alumnas deberán hacer un librillo. Tiene que ser lo más bonito posible, coloreándolo, haciendo dibujos o empleando fotografías. Siempre lo deberán tener en clase, y cada vez que les ocurra algo positivo (en casa o en clase) lo escribirán y lo dibujarán en el libro. Una vez por semana, harán una reflexión sobre lo que han escrito y dibujado.</a:t>
                      </a:r>
                    </a:p>
                    <a:p>
                      <a:r>
                        <a:rPr lang="es-ES" sz="1400" b="0" i="0" u="none" strike="noStrike" kern="1200" baseline="0" dirty="0" smtClean="0">
                          <a:solidFill>
                            <a:schemeClr val="dk1"/>
                          </a:solidFill>
                          <a:latin typeface="+mn-lt"/>
                          <a:ea typeface="+mn-ea"/>
                          <a:cs typeface="+mn-cs"/>
                        </a:rPr>
                        <a:t>Los libritos estarán separados por meses y al final del curso lo llevarán a casa. </a:t>
                      </a:r>
                    </a:p>
                  </a:txBody>
                  <a:tcPr marL="121920" marR="121920" marT="34290" marB="34290"/>
                </a:tc>
              </a:tr>
              <a:tr h="46636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Librito - Pinturas</a:t>
                      </a:r>
                    </a:p>
                    <a:p>
                      <a:endParaRPr lang="es-ES" sz="1400" dirty="0"/>
                    </a:p>
                  </a:txBody>
                  <a:tcPr marL="121920" marR="121920" marT="34290" marB="34290"/>
                </a:tc>
              </a:tr>
              <a:tr h="46636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 Una sesión para hacer el librito. - Este ejercicio se realiza durante todo el curso.</a:t>
                      </a:r>
                    </a:p>
                    <a:p>
                      <a:endParaRPr lang="es-ES" sz="1400" dirty="0"/>
                    </a:p>
                  </a:txBody>
                  <a:tcPr marL="121920" marR="121920" marT="34290" marB="34290"/>
                </a:tc>
              </a:tr>
              <a:tr h="67149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Cada trimestre pueden llevar los libritos a casa para que sus familiares lo vean.</a:t>
                      </a:r>
                    </a:p>
                    <a:p>
                      <a:pPr marL="0" algn="just" defTabSz="914400" rtl="0" eaLnBrk="1" latinLnBrk="0" hangingPunct="1"/>
                      <a:endParaRPr lang="es-ES" sz="14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5" name="4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21343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875041032"/>
              </p:ext>
            </p:extLst>
          </p:nvPr>
        </p:nvGraphicFramePr>
        <p:xfrm>
          <a:off x="251520" y="1124744"/>
          <a:ext cx="8496944" cy="4317889"/>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CONFIO</a:t>
                      </a:r>
                      <a:r>
                        <a:rPr lang="es-ES" sz="1400" baseline="0" dirty="0" smtClean="0"/>
                        <a:t> EN MI</a:t>
                      </a:r>
                      <a:r>
                        <a:rPr lang="es-ES" sz="1400" dirty="0" smtClean="0"/>
                        <a:t>:</a:t>
                      </a:r>
                      <a:r>
                        <a:rPr lang="es-ES" sz="1400" baseline="0" dirty="0" smtClean="0"/>
                        <a:t> El juego de las sillas</a:t>
                      </a:r>
                      <a:endParaRPr lang="es-ES" sz="1400" dirty="0"/>
                    </a:p>
                  </a:txBody>
                  <a:tcPr marL="121920" marR="121920" marT="34290" marB="34290"/>
                </a:tc>
              </a:tr>
              <a:tr h="62218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Amarse y aceptarse. - Conocer nuestras capacidades y limitaciones. - Sentirse parte de un grupo.</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Jugaremos al juego de las sillas. Se ponen las sillas en círculo (tantas sillas como alumnos y alumnas), y tras quitar una de las sillas, explicaremos el juego: mientras suene la música los niños y niñas deberán bailar alrededor de ellas siguiendo el ritmo, sin detenerse. Cuando la música pare, se intentarán sentar en una silla. El niño o niña que se quede sin silla quedará eliminado/a, y dirá: </a:t>
                      </a:r>
                      <a:r>
                        <a:rPr lang="es-ES" sz="1200" b="0" i="1" u="none" strike="noStrike" kern="1200" baseline="0" dirty="0" smtClean="0">
                          <a:solidFill>
                            <a:schemeClr val="dk1"/>
                          </a:solidFill>
                          <a:latin typeface="+mn-lt"/>
                          <a:ea typeface="+mn-ea"/>
                          <a:cs typeface="+mn-cs"/>
                        </a:rPr>
                        <a:t>yo he perdido, pero yo hago….muy bien. </a:t>
                      </a:r>
                      <a:r>
                        <a:rPr lang="es-ES" sz="1200" b="0" i="0" u="none" strike="noStrike" kern="1200" baseline="0" dirty="0" smtClean="0">
                          <a:solidFill>
                            <a:schemeClr val="dk1"/>
                          </a:solidFill>
                          <a:latin typeface="+mn-lt"/>
                          <a:ea typeface="+mn-ea"/>
                          <a:cs typeface="+mn-cs"/>
                        </a:rPr>
                        <a:t>Se sigue así hasta que solo quede un niño o niña y se le proclame ganador/a. Este tendrá que decir: he ganado yo, pero no soy tan bueno/a en.........Para finalizar, haremos una reflexión sobre el ejercicio: ¿Qué habéis sentido la primera vez que habéis hecho el ejercicio? ¿Y la segunda? ¿Qué ha cambiado de una a otra?</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 Sillas - Música</a:t>
                      </a:r>
                    </a:p>
                    <a:p>
                      <a:endParaRPr lang="es-ES" sz="1200" dirty="0"/>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Una sesión.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Debemos tener en cuenta el espacio del aula para realizar el ejercicio. Por otra parte, el profesor o profesora debería subrayar, en el segundo ejercicio, que el juego no es una competición, que todos y todas tenemos aspectos positivos y que fracasar en uno de ellos no significa ser un fracasado o fracasada en todo.</a:t>
                      </a:r>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4" name="3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173490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144458618"/>
              </p:ext>
            </p:extLst>
          </p:nvPr>
        </p:nvGraphicFramePr>
        <p:xfrm>
          <a:off x="251520" y="836713"/>
          <a:ext cx="8496944" cy="4626827"/>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CONFIO</a:t>
                      </a:r>
                      <a:r>
                        <a:rPr lang="es-ES" sz="1400" baseline="0" dirty="0" smtClean="0"/>
                        <a:t> EN MI</a:t>
                      </a:r>
                      <a:r>
                        <a:rPr lang="es-ES" sz="1400" dirty="0" smtClean="0"/>
                        <a:t>:</a:t>
                      </a:r>
                      <a:r>
                        <a:rPr lang="es-ES" sz="1400" baseline="0" dirty="0" smtClean="0"/>
                        <a:t> Hago feliz al resto</a:t>
                      </a:r>
                      <a:endParaRPr lang="es-ES" sz="1400" dirty="0"/>
                    </a:p>
                  </a:txBody>
                  <a:tcPr marL="121920" marR="121920" marT="34290" marB="34290"/>
                </a:tc>
              </a:tr>
              <a:tr h="22477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Aprender a valorar positivamente al resto y sentirse valorados/as por ellos y ellas.- Analizar los aspectos positivos de los compañeros y compañeras.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47976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Se ponen las sillas en círculo (de cara al centro) y cada alumno y alumna se sienta en una silla. El profesor o profesora les dirá que piensen en un compañero o compañera de clase, y en lo que les gusta de esa persona para ellos/as mismos/as. Después, se le dará el turno a un alumno o alumna, que se levantará y situándose delante del compañero o compañera que haya elegido, dirá algo positivo sobre él o ella y volverá su sitio. Quien haya sido elegido/a, se levantará y hará lo mismo con otro alumno o alumna; así hasta que pasen todos y todas. Una vez terminada la actividad se crea un debate: </a:t>
                      </a:r>
                      <a:r>
                        <a:rPr lang="es-ES" sz="1200" b="0" i="1" u="none" strike="noStrike" kern="1200" baseline="0" dirty="0" smtClean="0">
                          <a:solidFill>
                            <a:schemeClr val="dk1"/>
                          </a:solidFill>
                          <a:latin typeface="+mn-lt"/>
                          <a:ea typeface="+mn-ea"/>
                          <a:cs typeface="+mn-cs"/>
                        </a:rPr>
                        <a:t>¿Cómo te has sentido cuando te han dicho algo positivo?</a:t>
                      </a:r>
                      <a:endParaRPr lang="es-ES" sz="1200" b="0" i="0" u="none" strike="noStrike" kern="1200" baseline="0" dirty="0" smtClean="0">
                        <a:solidFill>
                          <a:schemeClr val="dk1"/>
                        </a:solidFill>
                        <a:latin typeface="+mn-lt"/>
                        <a:ea typeface="+mn-ea"/>
                        <a:cs typeface="+mn-cs"/>
                      </a:endParaRPr>
                    </a:p>
                  </a:txBody>
                  <a:tcPr marL="121920" marR="121920" marT="34290" marB="34290"/>
                </a:tc>
              </a:tr>
              <a:tr h="199587">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Sillas.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35774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60 minutos.</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endParaRPr lang="es-ES" sz="1200" b="0" i="0" u="none" strike="noStrike" kern="1200" baseline="0" dirty="0" smtClean="0">
                        <a:solidFill>
                          <a:schemeClr val="dk1"/>
                        </a:solidFill>
                        <a:latin typeface="+mn-lt"/>
                        <a:ea typeface="+mn-ea"/>
                        <a:cs typeface="+mn-cs"/>
                      </a:endParaRPr>
                    </a:p>
                    <a:p>
                      <a:r>
                        <a:rPr lang="es-ES" sz="1200" b="0" i="0" u="none" strike="noStrike" kern="1200" baseline="0" dirty="0" smtClean="0">
                          <a:solidFill>
                            <a:schemeClr val="dk1"/>
                          </a:solidFill>
                          <a:latin typeface="+mn-lt"/>
                          <a:ea typeface="+mn-ea"/>
                          <a:cs typeface="+mn-cs"/>
                        </a:rPr>
                        <a:t>El juego tendrá la siguiente norma: una misma persona no podrá repetir. </a:t>
                      </a:r>
                    </a:p>
                    <a:p>
                      <a:r>
                        <a:rPr lang="es-ES" sz="1200" b="0" i="0" u="none" strike="noStrike" kern="1200" baseline="0" dirty="0" smtClean="0">
                          <a:solidFill>
                            <a:schemeClr val="dk1"/>
                          </a:solidFill>
                          <a:latin typeface="+mn-lt"/>
                          <a:ea typeface="+mn-ea"/>
                          <a:cs typeface="+mn-cs"/>
                        </a:rPr>
                        <a:t>Otra forma de realizar esta actividad es meter los nombres de todos y todas las alumnas en una bolsa. Cada cual coge un papel y dice algo positivo sobre la persona que le ha tocado. Se trata de que adivinen de quién se trata.</a:t>
                      </a:r>
                    </a:p>
                    <a:p>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4" name="3 CuadroTexto"/>
          <p:cNvSpPr txBox="1"/>
          <p:nvPr/>
        </p:nvSpPr>
        <p:spPr>
          <a:xfrm>
            <a:off x="2411760" y="260649"/>
            <a:ext cx="4464496" cy="369332"/>
          </a:xfrm>
          <a:prstGeom prst="rect">
            <a:avLst/>
          </a:prstGeom>
          <a:noFill/>
        </p:spPr>
        <p:txBody>
          <a:bodyPr wrap="square" rtlCol="0">
            <a:spAutoFit/>
          </a:bodyPr>
          <a:lstStyle/>
          <a:p>
            <a:r>
              <a:rPr lang="es-ES" dirty="0" smtClean="0"/>
              <a:t>Autonomía</a:t>
            </a:r>
            <a:r>
              <a:rPr lang="es-ES" dirty="0" smtClean="0"/>
              <a:t> </a:t>
            </a:r>
            <a:r>
              <a:rPr lang="es-ES" dirty="0" smtClean="0"/>
              <a:t>Emocional: Me gusta como soy</a:t>
            </a:r>
            <a:endParaRPr lang="es-ES" dirty="0"/>
          </a:p>
        </p:txBody>
      </p:sp>
    </p:spTree>
    <p:extLst>
      <p:ext uri="{BB962C8B-B14F-4D97-AF65-F5344CB8AC3E}">
        <p14:creationId xmlns:p14="http://schemas.microsoft.com/office/powerpoint/2010/main" val="20477085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2970</Words>
  <Application>Microsoft Office PowerPoint</Application>
  <PresentationFormat>Presentación en pantalla (4:3)</PresentationFormat>
  <Paragraphs>281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Macarena</dc:creator>
  <cp:lastModifiedBy>Macarena</cp:lastModifiedBy>
  <cp:revision>38</cp:revision>
  <dcterms:created xsi:type="dcterms:W3CDTF">2016-10-19T18:57:32Z</dcterms:created>
  <dcterms:modified xsi:type="dcterms:W3CDTF">2016-11-07T19:58:22Z</dcterms:modified>
</cp:coreProperties>
</file>