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4" r:id="rId3"/>
    <p:sldId id="263" r:id="rId4"/>
    <p:sldId id="256" r:id="rId5"/>
    <p:sldId id="258" r:id="rId6"/>
    <p:sldId id="259" r:id="rId7"/>
    <p:sldId id="260" r:id="rId8"/>
    <p:sldId id="267" r:id="rId9"/>
    <p:sldId id="264" r:id="rId10"/>
    <p:sldId id="265" r:id="rId11"/>
    <p:sldId id="266" r:id="rId12"/>
    <p:sldId id="268" r:id="rId13"/>
    <p:sldId id="269" r:id="rId14"/>
    <p:sldId id="270"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302" autoAdjust="0"/>
  </p:normalViewPr>
  <p:slideViewPr>
    <p:cSldViewPr>
      <p:cViewPr varScale="1">
        <p:scale>
          <a:sx n="95" d="100"/>
          <a:sy n="95" d="100"/>
        </p:scale>
        <p:origin x="-4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2444BD6-6AAE-4CE9-81E3-EFFE896297FC}" type="datetimeFigureOut">
              <a:rPr lang="es-ES" smtClean="0"/>
              <a:t>07/11/2016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614535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444BD6-6AAE-4CE9-81E3-EFFE896297FC}" type="datetimeFigureOut">
              <a:rPr lang="es-ES" smtClean="0"/>
              <a:t>07/11/2016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002192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49" y="366713"/>
            <a:ext cx="1543051" cy="78009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342902" y="366713"/>
            <a:ext cx="4476751" cy="78009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444BD6-6AAE-4CE9-81E3-EFFE896297FC}" type="datetimeFigureOut">
              <a:rPr lang="es-ES" smtClean="0"/>
              <a:t>07/11/2016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50141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2444BD6-6AAE-4CE9-81E3-EFFE896297FC}" type="datetimeFigureOut">
              <a:rPr lang="es-ES" smtClean="0"/>
              <a:t>07/11/2016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4155864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2444BD6-6AAE-4CE9-81E3-EFFE896297FC}" type="datetimeFigureOut">
              <a:rPr lang="es-ES" smtClean="0"/>
              <a:t>07/11/2016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320651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342902"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3505202"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2444BD6-6AAE-4CE9-81E3-EFFE896297FC}" type="datetimeFigureOut">
              <a:rPr lang="es-ES" smtClean="0"/>
              <a:t>07/11/2016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813595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2444BD6-6AAE-4CE9-81E3-EFFE896297FC}" type="datetimeFigureOut">
              <a:rPr lang="es-ES" smtClean="0"/>
              <a:t>07/11/2016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3546748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2444BD6-6AAE-4CE9-81E3-EFFE896297FC}" type="datetimeFigureOut">
              <a:rPr lang="es-ES" smtClean="0"/>
              <a:t>07/11/2016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1454706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2444BD6-6AAE-4CE9-81E3-EFFE896297FC}" type="datetimeFigureOut">
              <a:rPr lang="es-ES" smtClean="0"/>
              <a:t>07/11/2016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3596301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444BD6-6AAE-4CE9-81E3-EFFE896297FC}" type="datetimeFigureOut">
              <a:rPr lang="es-ES" smtClean="0"/>
              <a:t>07/11/2016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2264688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2444BD6-6AAE-4CE9-81E3-EFFE896297FC}" type="datetimeFigureOut">
              <a:rPr lang="es-ES" smtClean="0"/>
              <a:t>07/11/2016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2C754B-4686-4A9F-B320-56293998DC8B}" type="slidenum">
              <a:rPr lang="es-ES" smtClean="0"/>
              <a:t>‹Nº›</a:t>
            </a:fld>
            <a:endParaRPr lang="es-ES"/>
          </a:p>
        </p:txBody>
      </p:sp>
    </p:spTree>
    <p:extLst>
      <p:ext uri="{BB962C8B-B14F-4D97-AF65-F5344CB8AC3E}">
        <p14:creationId xmlns:p14="http://schemas.microsoft.com/office/powerpoint/2010/main" val="1677963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chemeClr val="accent4">
                <a:lumMod val="40000"/>
                <a:lumOff val="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444BD6-6AAE-4CE9-81E3-EFFE896297FC}" type="datetimeFigureOut">
              <a:rPr lang="es-ES" smtClean="0"/>
              <a:t>07/11/2016</a:t>
            </a:fld>
            <a:endParaRPr lang="es-ES"/>
          </a:p>
        </p:txBody>
      </p:sp>
      <p:sp>
        <p:nvSpPr>
          <p:cNvPr id="5" name="4 Marcador de pie de página"/>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C754B-4686-4A9F-B320-56293998DC8B}" type="slidenum">
              <a:rPr lang="es-ES" smtClean="0"/>
              <a:t>‹Nº›</a:t>
            </a:fld>
            <a:endParaRPr lang="es-ES"/>
          </a:p>
        </p:txBody>
      </p:sp>
    </p:spTree>
    <p:extLst>
      <p:ext uri="{BB962C8B-B14F-4D97-AF65-F5344CB8AC3E}">
        <p14:creationId xmlns:p14="http://schemas.microsoft.com/office/powerpoint/2010/main" val="1619356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129107" y="476672"/>
            <a:ext cx="8914085" cy="6011887"/>
            <a:chOff x="129108" y="188639"/>
            <a:chExt cx="8914085" cy="6011887"/>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413991" y="1731738"/>
              <a:ext cx="6011883" cy="29256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1539144" y="1704288"/>
              <a:ext cx="6011886" cy="29805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4523202" y="1680536"/>
              <a:ext cx="6011887" cy="30280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968095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324060852"/>
              </p:ext>
            </p:extLst>
          </p:nvPr>
        </p:nvGraphicFramePr>
        <p:xfrm>
          <a:off x="251520" y="1124744"/>
          <a:ext cx="8496944" cy="5060848"/>
        </p:xfrm>
        <a:graphic>
          <a:graphicData uri="http://schemas.openxmlformats.org/drawingml/2006/table">
            <a:tbl>
              <a:tblPr firstRow="1" bandRow="1">
                <a:tableStyleId>{00A15C55-8517-42AA-B614-E9B94910E393}</a:tableStyleId>
              </a:tblPr>
              <a:tblGrid>
                <a:gridCol w="1728192"/>
                <a:gridCol w="6768752"/>
              </a:tblGrid>
              <a:tr h="4348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endParaRPr lang="es-ES" sz="1400" dirty="0" smtClean="0"/>
                    </a:p>
                    <a:p>
                      <a:pPr algn="ctr"/>
                      <a:r>
                        <a:rPr lang="es-ES" sz="1400" dirty="0" smtClean="0"/>
                        <a:t>SOY</a:t>
                      </a:r>
                      <a:r>
                        <a:rPr lang="es-ES" sz="1400" baseline="0" dirty="0" smtClean="0"/>
                        <a:t> CAPAZ</a:t>
                      </a:r>
                      <a:r>
                        <a:rPr lang="es-ES" sz="1400" dirty="0" smtClean="0"/>
                        <a:t>: Voy</a:t>
                      </a:r>
                      <a:r>
                        <a:rPr lang="es-ES" sz="1400" baseline="0" dirty="0" smtClean="0"/>
                        <a:t> a conseguirlo</a:t>
                      </a:r>
                      <a:endParaRPr lang="es-ES" sz="1400" dirty="0"/>
                    </a:p>
                  </a:txBody>
                  <a:tcPr marL="121920" marR="121920" marT="34290" marB="34290"/>
                </a:tc>
              </a:tr>
              <a:tr h="62218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Ser conscientes de que para conseguir un objetivo tenemos que hacer un esfuerzo. - Darnos cuenta de que el logro de los objetivos está en nuestra mano. - Ser conscientes de los logros alcanzados. </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137149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Esta actividad se desarrollará durante el curso académico o en un trimestre.</a:t>
                      </a:r>
                    </a:p>
                    <a:p>
                      <a:pPr algn="just"/>
                      <a:r>
                        <a:rPr lang="es-ES" sz="1200" b="0" i="0" u="none" strike="noStrike" kern="1200" baseline="0" dirty="0" smtClean="0">
                          <a:solidFill>
                            <a:schemeClr val="dk1"/>
                          </a:solidFill>
                          <a:latin typeface="+mn-lt"/>
                          <a:ea typeface="+mn-ea"/>
                          <a:cs typeface="+mn-cs"/>
                        </a:rPr>
                        <a:t>Los alumnos y alumnas trabajarán individualmente.</a:t>
                      </a:r>
                    </a:p>
                    <a:p>
                      <a:pPr algn="just"/>
                      <a:r>
                        <a:rPr lang="es-ES" sz="1200" b="0" i="0" u="none" strike="noStrike" kern="1200" baseline="0" dirty="0" smtClean="0">
                          <a:solidFill>
                            <a:schemeClr val="dk1"/>
                          </a:solidFill>
                          <a:latin typeface="+mn-lt"/>
                          <a:ea typeface="+mn-ea"/>
                          <a:cs typeface="+mn-cs"/>
                        </a:rPr>
                        <a:t>El profesor o profesora dibujará la imagen de un niño o niña en un folio DIN A3 y le dará a cada alumno y alumna una copia de la misma. Los alumnos y alumnas la personalizarán con sus características. Una vez hecho esto, los alumnos y alumnas se marcarán un objetivo: </a:t>
                      </a:r>
                      <a:r>
                        <a:rPr lang="es-ES" sz="1200" b="0" i="1" u="none" strike="noStrike" kern="1200" baseline="0" dirty="0" smtClean="0">
                          <a:solidFill>
                            <a:schemeClr val="dk1"/>
                          </a:solidFill>
                          <a:latin typeface="+mn-lt"/>
                          <a:ea typeface="+mn-ea"/>
                          <a:cs typeface="+mn-cs"/>
                        </a:rPr>
                        <a:t>mejorar la letra, coger el lápiz correctamente, preguntar al profesor o profesora, respetar los turnos, </a:t>
                      </a:r>
                      <a:r>
                        <a:rPr lang="es-ES" sz="1200" b="0" i="0" u="none" strike="noStrike" kern="1200" baseline="0" dirty="0" smtClean="0">
                          <a:solidFill>
                            <a:schemeClr val="dk1"/>
                          </a:solidFill>
                          <a:latin typeface="+mn-lt"/>
                          <a:ea typeface="+mn-ea"/>
                          <a:cs typeface="+mn-cs"/>
                        </a:rPr>
                        <a:t>etc.</a:t>
                      </a:r>
                    </a:p>
                    <a:p>
                      <a:pPr algn="just"/>
                      <a:r>
                        <a:rPr lang="es-ES" sz="1200" b="0" i="0" u="none" strike="noStrike" kern="1200" baseline="0" dirty="0" smtClean="0">
                          <a:solidFill>
                            <a:schemeClr val="dk1"/>
                          </a:solidFill>
                          <a:latin typeface="+mn-lt"/>
                          <a:ea typeface="+mn-ea"/>
                          <a:cs typeface="+mn-cs"/>
                        </a:rPr>
                        <a:t>Escribirán el objetivo marcado en la camiseta del niño o niña dibujado por ellos y ellas. </a:t>
                      </a:r>
                    </a:p>
                    <a:p>
                      <a:pPr algn="just"/>
                      <a:r>
                        <a:rPr lang="es-ES" sz="1200" b="0" i="0" u="none" strike="noStrike" kern="1200" baseline="0" dirty="0" smtClean="0">
                          <a:solidFill>
                            <a:schemeClr val="dk1"/>
                          </a:solidFill>
                          <a:latin typeface="+mn-lt"/>
                          <a:ea typeface="+mn-ea"/>
                          <a:cs typeface="+mn-cs"/>
                        </a:rPr>
                        <a:t>Una vez terminado todo, colgarán sus dibujos en la pared, uno al lado de otro (como una cadena). Todo esto corresponde a la primera parte de la actividad. </a:t>
                      </a:r>
                    </a:p>
                    <a:p>
                      <a:pPr algn="just"/>
                      <a:r>
                        <a:rPr lang="es-ES" sz="1200" b="0" i="0" u="none" strike="noStrike" kern="1200" baseline="0" dirty="0" smtClean="0">
                          <a:solidFill>
                            <a:schemeClr val="dk1"/>
                          </a:solidFill>
                          <a:latin typeface="+mn-lt"/>
                          <a:ea typeface="+mn-ea"/>
                          <a:cs typeface="+mn-cs"/>
                        </a:rPr>
                        <a:t>A partir de ahora, cuando cualquier alumno o alumna consiga su desafío escribirá otro desafío en la camiseta del dibujo. Si no queda sitio en la camiseta se le puede añadir al dibujo una gorra o un globo, o lo que ellos y ellas quieran.</a:t>
                      </a:r>
                    </a:p>
                    <a:p>
                      <a:pPr algn="just"/>
                      <a:r>
                        <a:rPr lang="es-ES" sz="1200" b="0" i="0" u="none" strike="noStrike" kern="1200" baseline="0" dirty="0" smtClean="0">
                          <a:solidFill>
                            <a:schemeClr val="dk1"/>
                          </a:solidFill>
                          <a:latin typeface="+mn-lt"/>
                          <a:ea typeface="+mn-ea"/>
                          <a:cs typeface="+mn-cs"/>
                        </a:rPr>
                        <a:t>Por tanto, el ejercicio no termina nunca. De vez en cuando, es importante tomarnos 5 minutos para reflexionar sobre los objetivos alcanzados y nombrar los objetivos que nos quedan por lograr. </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Una hoja DINA 3 con el dibujo del alumno - Pinturas - Lápiz - Celo para pegar los dibujos en la pared</a:t>
                      </a:r>
                    </a:p>
                    <a:p>
                      <a:pPr algn="just"/>
                      <a:endParaRPr lang="es-ES" sz="1200" dirty="0"/>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- 60 minutos. </a:t>
                      </a:r>
                    </a:p>
                  </a:txBody>
                  <a:tcPr marL="121920" marR="121920" marT="34290" marB="34290"/>
                </a:tc>
              </a:tr>
              <a:tr h="4457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endParaRPr lang="es-ES" sz="1200" b="0" i="0" u="none" strike="noStrike" kern="1200" baseline="0" dirty="0">
                        <a:solidFill>
                          <a:schemeClr val="dk1"/>
                        </a:solidFill>
                        <a:latin typeface="+mn-lt"/>
                        <a:ea typeface="+mn-ea"/>
                        <a:cs typeface="+mn-cs"/>
                      </a:endParaRPr>
                    </a:p>
                  </a:txBody>
                  <a:tcPr marL="121920" marR="121920" marT="34290" marB="34290"/>
                </a:tc>
              </a:tr>
            </a:tbl>
          </a:graphicData>
        </a:graphic>
      </p:graphicFrame>
      <p:sp>
        <p:nvSpPr>
          <p:cNvPr id="4" name="3 CuadroTexto"/>
          <p:cNvSpPr txBox="1"/>
          <p:nvPr/>
        </p:nvSpPr>
        <p:spPr>
          <a:xfrm>
            <a:off x="2411760" y="260649"/>
            <a:ext cx="4464496" cy="369332"/>
          </a:xfrm>
          <a:prstGeom prst="rect">
            <a:avLst/>
          </a:prstGeom>
          <a:noFill/>
        </p:spPr>
        <p:txBody>
          <a:bodyPr wrap="square" rtlCol="0">
            <a:spAutoFit/>
          </a:bodyPr>
          <a:lstStyle/>
          <a:p>
            <a:r>
              <a:rPr lang="es-ES" dirty="0" smtClean="0"/>
              <a:t>Autonomía</a:t>
            </a:r>
            <a:r>
              <a:rPr lang="es-ES" dirty="0" smtClean="0"/>
              <a:t> </a:t>
            </a:r>
            <a:r>
              <a:rPr lang="es-ES" dirty="0" smtClean="0"/>
              <a:t>Emocional: Me gusta como soy</a:t>
            </a:r>
            <a:endParaRPr lang="es-ES" dirty="0"/>
          </a:p>
        </p:txBody>
      </p:sp>
    </p:spTree>
    <p:extLst>
      <p:ext uri="{BB962C8B-B14F-4D97-AF65-F5344CB8AC3E}">
        <p14:creationId xmlns:p14="http://schemas.microsoft.com/office/powerpoint/2010/main" val="734216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1973328028"/>
              </p:ext>
            </p:extLst>
          </p:nvPr>
        </p:nvGraphicFramePr>
        <p:xfrm>
          <a:off x="251520" y="1124744"/>
          <a:ext cx="8496944" cy="5349763"/>
        </p:xfrm>
        <a:graphic>
          <a:graphicData uri="http://schemas.openxmlformats.org/drawingml/2006/table">
            <a:tbl>
              <a:tblPr firstRow="1" bandRow="1">
                <a:tableStyleId>{00A15C55-8517-42AA-B614-E9B94910E393}</a:tableStyleId>
              </a:tblPr>
              <a:tblGrid>
                <a:gridCol w="1728192"/>
                <a:gridCol w="6768752"/>
              </a:tblGrid>
              <a:tr h="4348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TENG</a:t>
                      </a:r>
                      <a:r>
                        <a:rPr lang="es-ES" sz="1400" baseline="0" dirty="0" smtClean="0"/>
                        <a:t>O MI OPINIÓN</a:t>
                      </a:r>
                      <a:r>
                        <a:rPr lang="es-ES" sz="1400" dirty="0" smtClean="0"/>
                        <a:t>: Cada</a:t>
                      </a:r>
                      <a:r>
                        <a:rPr lang="es-ES" sz="1400" baseline="0" dirty="0" smtClean="0"/>
                        <a:t> persona tiene su opinión</a:t>
                      </a:r>
                      <a:endParaRPr lang="es-ES" sz="1400" dirty="0" smtClean="0"/>
                    </a:p>
                  </a:txBody>
                  <a:tcPr marL="121920" marR="121920" marT="34290" marB="34290"/>
                </a:tc>
              </a:tr>
              <a:tr h="501241">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Ser conscientes de que ante la misma situación podemos tener distintas opiniones. - Aprender a dar nuestra opinión de manera adecuada. - Saber que hay que respetar todas las opiniones.</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b="0" i="0" u="none" strike="noStrike" kern="1200" baseline="0" dirty="0" smtClean="0">
                        <a:solidFill>
                          <a:schemeClr val="dk1"/>
                        </a:solidFill>
                        <a:latin typeface="+mn-lt"/>
                        <a:ea typeface="+mn-ea"/>
                        <a:cs typeface="+mn-cs"/>
                      </a:endParaRPr>
                    </a:p>
                  </a:txBody>
                  <a:tcPr marL="121920" marR="121920" marT="34290" marB="34290"/>
                </a:tc>
              </a:tr>
              <a:tr h="137149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El profesor o profesora propondrá unos ejercicios: por ejemplo, </a:t>
                      </a:r>
                      <a:r>
                        <a:rPr lang="es-ES" sz="1200" b="0" i="1" u="none" strike="noStrike" kern="1200" baseline="0" dirty="0" smtClean="0">
                          <a:solidFill>
                            <a:schemeClr val="dk1"/>
                          </a:solidFill>
                          <a:latin typeface="+mn-lt"/>
                          <a:ea typeface="+mn-ea"/>
                          <a:cs typeface="+mn-cs"/>
                        </a:rPr>
                        <a:t>En el cole, todos y todas debemos vestirnos de la misma forma </a:t>
                      </a:r>
                      <a:r>
                        <a:rPr lang="es-ES" sz="1200" b="0" i="0" u="none" strike="noStrike" kern="1200" baseline="0" dirty="0" smtClean="0">
                          <a:solidFill>
                            <a:schemeClr val="dk1"/>
                          </a:solidFill>
                          <a:latin typeface="+mn-lt"/>
                          <a:ea typeface="+mn-ea"/>
                          <a:cs typeface="+mn-cs"/>
                        </a:rPr>
                        <a:t>(puede ser cualquier cosa que tenga que ver con su vida)</a:t>
                      </a:r>
                    </a:p>
                    <a:p>
                      <a:pPr algn="just"/>
                      <a:r>
                        <a:rPr lang="es-ES" sz="1200" b="0" i="0" u="none" strike="noStrike" kern="1200" baseline="0" dirty="0" smtClean="0">
                          <a:solidFill>
                            <a:schemeClr val="dk1"/>
                          </a:solidFill>
                          <a:latin typeface="+mn-lt"/>
                          <a:ea typeface="+mn-ea"/>
                          <a:cs typeface="+mn-cs"/>
                        </a:rPr>
                        <a:t>Haremos grupos de cinco. Una de las personas será la moderadora y el resto darán su opinión sobre el tema que se plantee.</a:t>
                      </a:r>
                    </a:p>
                    <a:p>
                      <a:pPr algn="just"/>
                      <a:r>
                        <a:rPr lang="es-ES" sz="1200" b="0" i="0" u="none" strike="noStrike" kern="1200" baseline="0" dirty="0" smtClean="0">
                          <a:solidFill>
                            <a:schemeClr val="dk1"/>
                          </a:solidFill>
                          <a:latin typeface="+mn-lt"/>
                          <a:ea typeface="+mn-ea"/>
                          <a:cs typeface="+mn-cs"/>
                        </a:rPr>
                        <a:t>Pediremos a cada grupo que elijan el tema, y en ese mismo momento ya estarán dando su opinión. Si no se les ocurre nada, el profesor o profesora ofrecerá alguno de los temas que tenga pensados previamente. Los temas deben ser fácilmente relacionados con su vida diaria para que puedan debatir. </a:t>
                      </a:r>
                    </a:p>
                    <a:p>
                      <a:pPr algn="just"/>
                      <a:r>
                        <a:rPr lang="es-ES" sz="1200" b="0" i="0" u="none" strike="noStrike" kern="1200" baseline="0" dirty="0" smtClean="0">
                          <a:solidFill>
                            <a:schemeClr val="dk1"/>
                          </a:solidFill>
                          <a:latin typeface="+mn-lt"/>
                          <a:ea typeface="+mn-ea"/>
                          <a:cs typeface="+mn-cs"/>
                        </a:rPr>
                        <a:t>Les dejaremos 5 minutos como mucho para pensar la opinión que van a defender.</a:t>
                      </a:r>
                    </a:p>
                    <a:p>
                      <a:pPr algn="just"/>
                      <a:r>
                        <a:rPr lang="es-ES" sz="1200" b="0" i="0" u="none" strike="noStrike" kern="1200" baseline="0" dirty="0" smtClean="0">
                          <a:solidFill>
                            <a:schemeClr val="dk1"/>
                          </a:solidFill>
                          <a:latin typeface="+mn-lt"/>
                          <a:ea typeface="+mn-ea"/>
                          <a:cs typeface="+mn-cs"/>
                        </a:rPr>
                        <a:t>La persona moderadora establecerá los turnos de forma individual para que cada cual de su opinión.</a:t>
                      </a:r>
                    </a:p>
                    <a:p>
                      <a:pPr algn="just"/>
                      <a:r>
                        <a:rPr lang="es-ES" sz="1200" b="0" i="0" u="none" strike="noStrike" kern="1200" baseline="0" dirty="0" smtClean="0">
                          <a:solidFill>
                            <a:schemeClr val="dk1"/>
                          </a:solidFill>
                          <a:latin typeface="+mn-lt"/>
                          <a:ea typeface="+mn-ea"/>
                          <a:cs typeface="+mn-cs"/>
                        </a:rPr>
                        <a:t>Una vez terminado comentaremos entre todos y todas la actividad: qué han aprendido, cuáles han sido las dificultades, cómo las han superado, etc. </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Un aula grande para trabajar en grupos y para que se puedan escuchar mutuamente</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 - 15 minutos para explicar y organizar el trabajo. - 5 minutos para el trabajo individual. - 20 minutos para el debate - 10-15 minutos ara comentar entre todos y todas. </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4457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Se pueden utilizar las tutorías para desarrollar la actividad, pero el objetivo final de estas actividades es reflejar en el día a día y en todos los momentos lo aprendido en estas sesiones. Es por eso que sería recomendable incluir poco a poco estos trabajos en el currículum. </a:t>
                      </a:r>
                    </a:p>
                    <a:p>
                      <a:pPr algn="just"/>
                      <a:r>
                        <a:rPr lang="es-ES" sz="1200" b="0" i="0" u="none" strike="noStrike" kern="1200" baseline="0" dirty="0" smtClean="0">
                          <a:solidFill>
                            <a:schemeClr val="dk1"/>
                          </a:solidFill>
                          <a:latin typeface="+mn-lt"/>
                          <a:ea typeface="+mn-ea"/>
                          <a:cs typeface="+mn-cs"/>
                        </a:rPr>
                        <a:t>En este caso, es adecuado desarrollar este trabajo, o alguno similar, en algunas horas de lenguaje.</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
        <p:nvSpPr>
          <p:cNvPr id="5" name="4 CuadroTexto"/>
          <p:cNvSpPr txBox="1"/>
          <p:nvPr/>
        </p:nvSpPr>
        <p:spPr>
          <a:xfrm>
            <a:off x="2411760" y="260649"/>
            <a:ext cx="4464496" cy="369332"/>
          </a:xfrm>
          <a:prstGeom prst="rect">
            <a:avLst/>
          </a:prstGeom>
          <a:noFill/>
        </p:spPr>
        <p:txBody>
          <a:bodyPr wrap="square" rtlCol="0">
            <a:spAutoFit/>
          </a:bodyPr>
          <a:lstStyle/>
          <a:p>
            <a:r>
              <a:rPr lang="es-ES" dirty="0" smtClean="0"/>
              <a:t>Autonomía</a:t>
            </a:r>
            <a:r>
              <a:rPr lang="es-ES" dirty="0" smtClean="0"/>
              <a:t> </a:t>
            </a:r>
            <a:r>
              <a:rPr lang="es-ES" dirty="0" smtClean="0"/>
              <a:t>Emocional: Me gusta como soy</a:t>
            </a:r>
            <a:endParaRPr lang="es-ES" dirty="0"/>
          </a:p>
        </p:txBody>
      </p:sp>
    </p:spTree>
    <p:extLst>
      <p:ext uri="{BB962C8B-B14F-4D97-AF65-F5344CB8AC3E}">
        <p14:creationId xmlns:p14="http://schemas.microsoft.com/office/powerpoint/2010/main" val="3745267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591026995"/>
              </p:ext>
            </p:extLst>
          </p:nvPr>
        </p:nvGraphicFramePr>
        <p:xfrm>
          <a:off x="251520" y="836712"/>
          <a:ext cx="8496944" cy="5599544"/>
        </p:xfrm>
        <a:graphic>
          <a:graphicData uri="http://schemas.openxmlformats.org/drawingml/2006/table">
            <a:tbl>
              <a:tblPr firstRow="1" bandRow="1">
                <a:tableStyleId>{00A15C55-8517-42AA-B614-E9B94910E393}</a:tableStyleId>
              </a:tblPr>
              <a:tblGrid>
                <a:gridCol w="1728192"/>
                <a:gridCol w="6768752"/>
              </a:tblGrid>
              <a:tr h="4348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TENGO</a:t>
                      </a:r>
                      <a:r>
                        <a:rPr lang="es-ES" sz="1400" baseline="0" dirty="0" smtClean="0"/>
                        <a:t> MI OPINIÓN</a:t>
                      </a:r>
                      <a:r>
                        <a:rPr lang="es-ES" sz="1400" dirty="0" smtClean="0"/>
                        <a:t>: Puedo</a:t>
                      </a:r>
                      <a:r>
                        <a:rPr lang="es-ES" sz="1400" baseline="0" dirty="0" smtClean="0"/>
                        <a:t> decir que no</a:t>
                      </a:r>
                      <a:endParaRPr lang="es-ES" sz="1400" dirty="0" smtClean="0"/>
                    </a:p>
                  </a:txBody>
                  <a:tcPr marL="121920" marR="121920" marT="34290" marB="34290"/>
                </a:tc>
              </a:tr>
              <a:tr h="501241">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Aprender a decir que no. - Conocer el lado positivo del no. </a:t>
                      </a:r>
                    </a:p>
                  </a:txBody>
                  <a:tcPr marL="121920" marR="121920" marT="34290" marB="34290"/>
                </a:tc>
              </a:tr>
              <a:tr h="137149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r>
                        <a:rPr lang="es-ES" sz="1200" b="0" i="0" u="none" strike="noStrike" kern="1200" baseline="0" dirty="0" smtClean="0">
                          <a:solidFill>
                            <a:schemeClr val="dk1"/>
                          </a:solidFill>
                          <a:latin typeface="+mn-lt"/>
                          <a:ea typeface="+mn-ea"/>
                          <a:cs typeface="+mn-cs"/>
                        </a:rPr>
                        <a:t>Dividiremos a los alumnos y alumnas en grupos pequeños (3 o 4 miembros). A cada grupo le tocará representar una situación. Ejemplo: </a:t>
                      </a:r>
                    </a:p>
                    <a:p>
                      <a:r>
                        <a:rPr lang="es-ES" sz="1200" b="0" i="1" u="none" strike="noStrike" kern="1200" baseline="0" dirty="0" smtClean="0">
                          <a:solidFill>
                            <a:schemeClr val="dk1"/>
                          </a:solidFill>
                          <a:latin typeface="+mn-lt"/>
                          <a:ea typeface="+mn-ea"/>
                          <a:cs typeface="+mn-cs"/>
                        </a:rPr>
                        <a:t>- Un amigo/a menosprecia a otro/a delante de ti y te pide que hagas lo mismo, pero a ti no te parece bien. Quieres mucho a los/as dos amigos/as… </a:t>
                      </a:r>
                      <a:endParaRPr lang="es-ES" sz="1200" b="0" i="0" u="none" strike="noStrike" kern="1200" baseline="0" dirty="0" smtClean="0">
                        <a:solidFill>
                          <a:schemeClr val="dk1"/>
                        </a:solidFill>
                        <a:latin typeface="+mn-lt"/>
                        <a:ea typeface="+mn-ea"/>
                        <a:cs typeface="+mn-cs"/>
                      </a:endParaRPr>
                    </a:p>
                    <a:p>
                      <a:r>
                        <a:rPr lang="es-ES" sz="1200" b="0" i="1" u="none" strike="noStrike" kern="1200" baseline="0" dirty="0" smtClean="0">
                          <a:solidFill>
                            <a:schemeClr val="dk1"/>
                          </a:solidFill>
                          <a:latin typeface="+mn-lt"/>
                          <a:ea typeface="+mn-ea"/>
                          <a:cs typeface="+mn-cs"/>
                        </a:rPr>
                        <a:t>- Un profesor/a te pide que cantes una canción delante de todos/as. Pero ese día no te sientes bien. </a:t>
                      </a:r>
                      <a:endParaRPr lang="es-ES" sz="1200" b="0" i="0" u="none" strike="noStrike" kern="1200" baseline="0" dirty="0" smtClean="0">
                        <a:solidFill>
                          <a:schemeClr val="dk1"/>
                        </a:solidFill>
                        <a:latin typeface="+mn-lt"/>
                        <a:ea typeface="+mn-ea"/>
                        <a:cs typeface="+mn-cs"/>
                      </a:endParaRPr>
                    </a:p>
                    <a:p>
                      <a:r>
                        <a:rPr lang="es-ES" sz="1200" b="0" i="1" u="none" strike="noStrike" kern="1200" baseline="0" dirty="0" smtClean="0">
                          <a:solidFill>
                            <a:schemeClr val="dk1"/>
                          </a:solidFill>
                          <a:latin typeface="+mn-lt"/>
                          <a:ea typeface="+mn-ea"/>
                          <a:cs typeface="+mn-cs"/>
                        </a:rPr>
                        <a:t>- Un amigo/a se acerca a tu grupo de amigos/as con unos cigarros. Os los ofrece para probar y todos dicen que sí. Tú no lo quieres probar, pero no quieres decir que no delante de todos/as. </a:t>
                      </a:r>
                      <a:endParaRPr lang="es-ES" sz="1200" b="0" i="0" u="none" strike="noStrike" kern="1200" baseline="0" dirty="0" smtClean="0">
                        <a:solidFill>
                          <a:schemeClr val="dk1"/>
                        </a:solidFill>
                        <a:latin typeface="+mn-lt"/>
                        <a:ea typeface="+mn-ea"/>
                        <a:cs typeface="+mn-cs"/>
                      </a:endParaRPr>
                    </a:p>
                    <a:p>
                      <a:r>
                        <a:rPr lang="es-ES" sz="1200" b="0" i="1" u="none" strike="noStrike" kern="1200" baseline="0" dirty="0" smtClean="0">
                          <a:solidFill>
                            <a:schemeClr val="dk1"/>
                          </a:solidFill>
                          <a:latin typeface="+mn-lt"/>
                          <a:ea typeface="+mn-ea"/>
                          <a:cs typeface="+mn-cs"/>
                        </a:rPr>
                        <a:t>- Estás en clase y quien está a tu lado no se calla. Todo el rato está hablándote y haciendo tonterías. Te hace gracia pero sabes que lo que está diciendo el profesor/a es muy importante y tienes interés… </a:t>
                      </a:r>
                      <a:endParaRPr lang="es-ES" sz="1200" b="0" i="0" u="none" strike="noStrike" kern="1200" baseline="0" dirty="0" smtClean="0">
                        <a:solidFill>
                          <a:schemeClr val="dk1"/>
                        </a:solidFill>
                        <a:latin typeface="+mn-lt"/>
                        <a:ea typeface="+mn-ea"/>
                        <a:cs typeface="+mn-cs"/>
                      </a:endParaRPr>
                    </a:p>
                    <a:p>
                      <a:r>
                        <a:rPr lang="es-ES" sz="1200" b="0" i="1" u="none" strike="noStrike" kern="1200" baseline="0" dirty="0" smtClean="0">
                          <a:solidFill>
                            <a:schemeClr val="dk1"/>
                          </a:solidFill>
                          <a:latin typeface="+mn-lt"/>
                          <a:ea typeface="+mn-ea"/>
                          <a:cs typeface="+mn-cs"/>
                        </a:rPr>
                        <a:t>- Estás en la calle, esperando a tu madre, y un extraño te dice que te acercará a tu casa. </a:t>
                      </a:r>
                      <a:endParaRPr lang="es-ES" sz="1200" b="0" i="0" u="none" strike="noStrike" kern="1200" baseline="0" dirty="0" smtClean="0">
                        <a:solidFill>
                          <a:schemeClr val="dk1"/>
                        </a:solidFill>
                        <a:latin typeface="+mn-lt"/>
                        <a:ea typeface="+mn-ea"/>
                        <a:cs typeface="+mn-cs"/>
                      </a:endParaRPr>
                    </a:p>
                    <a:p>
                      <a:r>
                        <a:rPr lang="es-ES" sz="1200" b="0" i="0" u="none" strike="noStrike" kern="1200" baseline="0" dirty="0" smtClean="0">
                          <a:solidFill>
                            <a:schemeClr val="dk1"/>
                          </a:solidFill>
                          <a:latin typeface="+mn-lt"/>
                          <a:ea typeface="+mn-ea"/>
                          <a:cs typeface="+mn-cs"/>
                        </a:rPr>
                        <a:t>De esta forma les daremos a los alumnos y alumnas distintas ideas y ellos y ellas las escenificarán en un pequeño teatro.</a:t>
                      </a:r>
                    </a:p>
                    <a:p>
                      <a:r>
                        <a:rPr lang="es-ES" sz="1200" b="0" i="0" u="none" strike="noStrike" kern="1200" baseline="0" dirty="0" smtClean="0">
                          <a:solidFill>
                            <a:schemeClr val="dk1"/>
                          </a:solidFill>
                          <a:latin typeface="+mn-lt"/>
                          <a:ea typeface="+mn-ea"/>
                          <a:cs typeface="+mn-cs"/>
                        </a:rPr>
                        <a:t>Una vez preparado el teatro lo escenificarán y el resto dará su opinión sobre lo que está viendo: si están de acuerdo, qué es lo que harían ellos y ellas, si les ha pasado alguna vez, qué hicieron, etc. </a:t>
                      </a:r>
                    </a:p>
                    <a:p>
                      <a:endParaRPr lang="es-ES" sz="12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r>
                        <a:rPr lang="es-ES" sz="1200" b="0" i="0" u="none" strike="noStrike" kern="1200" baseline="0" dirty="0" smtClean="0">
                          <a:solidFill>
                            <a:schemeClr val="dk1"/>
                          </a:solidFill>
                          <a:latin typeface="+mn-lt"/>
                          <a:ea typeface="+mn-ea"/>
                          <a:cs typeface="+mn-cs"/>
                        </a:rPr>
                        <a:t>Un aula grande para preparar las representaciones.</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-20 minutos para preparar las representaciones. -15 minutos para escenificar.</a:t>
                      </a:r>
                    </a:p>
                    <a:p>
                      <a:pPr marL="0" marR="0" indent="0" algn="l" defTabSz="914400" rtl="0" eaLnBrk="1" fontAlgn="auto" latinLnBrk="0" hangingPunct="1">
                        <a:lnSpc>
                          <a:spcPct val="100000"/>
                        </a:lnSpc>
                        <a:spcBef>
                          <a:spcPts val="0"/>
                        </a:spcBef>
                        <a:spcAft>
                          <a:spcPts val="0"/>
                        </a:spcAft>
                        <a:buClrTx/>
                        <a:buSzTx/>
                        <a:buFontTx/>
                        <a:buNone/>
                        <a:tabLst/>
                        <a:defRPr/>
                      </a:pPr>
                      <a:endParaRPr lang="es-ES" sz="1200" b="0" i="0" u="none" strike="noStrike" kern="1200" baseline="0" dirty="0" smtClean="0">
                        <a:solidFill>
                          <a:schemeClr val="dk1"/>
                        </a:solidFill>
                        <a:latin typeface="+mn-lt"/>
                        <a:ea typeface="+mn-ea"/>
                        <a:cs typeface="+mn-cs"/>
                      </a:endParaRPr>
                    </a:p>
                  </a:txBody>
                  <a:tcPr marL="121920" marR="121920" marT="34290" marB="34290"/>
                </a:tc>
              </a:tr>
              <a:tr h="4457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r>
                        <a:rPr lang="es-ES" sz="1200" b="0" i="0" u="none" strike="noStrike" kern="1200" baseline="0" dirty="0" smtClean="0">
                          <a:solidFill>
                            <a:schemeClr val="dk1"/>
                          </a:solidFill>
                          <a:latin typeface="+mn-lt"/>
                          <a:ea typeface="+mn-ea"/>
                          <a:cs typeface="+mn-cs"/>
                        </a:rPr>
                        <a:t>Es muy importante dejar claro la importancia de decir no, siempre que lo digamos adecuadamente y sin dañar a nadie.</a:t>
                      </a:r>
                    </a:p>
                    <a:p>
                      <a:r>
                        <a:rPr lang="es-ES" sz="1200" b="0" i="0" u="none" strike="noStrike" kern="1200" baseline="0" dirty="0" smtClean="0">
                          <a:solidFill>
                            <a:schemeClr val="dk1"/>
                          </a:solidFill>
                          <a:latin typeface="+mn-lt"/>
                          <a:ea typeface="+mn-ea"/>
                          <a:cs typeface="+mn-cs"/>
                        </a:rPr>
                        <a:t>Les enseñaremos también que tenemos que acostumbrarnos a recibir un no por respuesta, ya que es posible que podamos recibirlo cuando propongamos algo.</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
        <p:nvSpPr>
          <p:cNvPr id="5" name="4 CuadroTexto"/>
          <p:cNvSpPr txBox="1"/>
          <p:nvPr/>
        </p:nvSpPr>
        <p:spPr>
          <a:xfrm>
            <a:off x="2411760" y="260649"/>
            <a:ext cx="4464496" cy="369332"/>
          </a:xfrm>
          <a:prstGeom prst="rect">
            <a:avLst/>
          </a:prstGeom>
          <a:noFill/>
        </p:spPr>
        <p:txBody>
          <a:bodyPr wrap="square" rtlCol="0">
            <a:spAutoFit/>
          </a:bodyPr>
          <a:lstStyle/>
          <a:p>
            <a:r>
              <a:rPr lang="es-ES" dirty="0" smtClean="0"/>
              <a:t>Autonomía</a:t>
            </a:r>
            <a:r>
              <a:rPr lang="es-ES" dirty="0" smtClean="0"/>
              <a:t> </a:t>
            </a:r>
            <a:r>
              <a:rPr lang="es-ES" dirty="0" smtClean="0"/>
              <a:t>Emocional: Me gusta como soy</a:t>
            </a:r>
            <a:endParaRPr lang="es-ES" dirty="0"/>
          </a:p>
        </p:txBody>
      </p:sp>
    </p:spTree>
    <p:extLst>
      <p:ext uri="{BB962C8B-B14F-4D97-AF65-F5344CB8AC3E}">
        <p14:creationId xmlns:p14="http://schemas.microsoft.com/office/powerpoint/2010/main" val="3999877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3133711265"/>
              </p:ext>
            </p:extLst>
          </p:nvPr>
        </p:nvGraphicFramePr>
        <p:xfrm>
          <a:off x="251520" y="836712"/>
          <a:ext cx="8496944" cy="5715523"/>
        </p:xfrm>
        <a:graphic>
          <a:graphicData uri="http://schemas.openxmlformats.org/drawingml/2006/table">
            <a:tbl>
              <a:tblPr firstRow="1" bandRow="1">
                <a:tableStyleId>{00A15C55-8517-42AA-B614-E9B94910E393}</a:tableStyleId>
              </a:tblPr>
              <a:tblGrid>
                <a:gridCol w="1728192"/>
                <a:gridCol w="6768752"/>
              </a:tblGrid>
              <a:tr h="4348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dirty="0" smtClean="0"/>
                        <a:t>YO</a:t>
                      </a:r>
                      <a:r>
                        <a:rPr lang="es-ES" sz="1200" baseline="0" dirty="0" smtClean="0"/>
                        <a:t> DECIDO</a:t>
                      </a:r>
                      <a:r>
                        <a:rPr lang="es-ES" sz="1200" dirty="0" smtClean="0"/>
                        <a:t>: ¿Allí o aquí?</a:t>
                      </a:r>
                    </a:p>
                  </a:txBody>
                  <a:tcPr marL="121920" marR="121920" marT="34290" marB="34290"/>
                </a:tc>
              </a:tr>
              <a:tr h="501241">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 Probar a tomar decisiones. - Aprender que todos y todas no tomamos la misma decisión ante la misma situación.</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b="0" i="0" u="none" strike="noStrike" kern="1200" baseline="0" dirty="0" smtClean="0">
                        <a:solidFill>
                          <a:schemeClr val="dk1"/>
                        </a:solidFill>
                        <a:latin typeface="+mn-lt"/>
                        <a:ea typeface="+mn-ea"/>
                        <a:cs typeface="+mn-cs"/>
                      </a:endParaRPr>
                    </a:p>
                  </a:txBody>
                  <a:tcPr marL="121920" marR="121920" marT="34290" marB="34290"/>
                </a:tc>
              </a:tr>
              <a:tr h="137149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Los alumnos y alumnas se pondrán de pie y el profesor/a les presentará una actividad. Se nombrarán diversas actividades y a quienes les guste se moverán a la derecha, y a quienes no les guste a la izquierda. Se debe hacer muy rápido, sin prestar atención a lo que hacen el resto. </a:t>
                      </a:r>
                    </a:p>
                    <a:p>
                      <a:pPr algn="just"/>
                      <a:r>
                        <a:rPr lang="es-ES" sz="1200" b="0" i="0" u="none" strike="noStrike" kern="1200" baseline="0" dirty="0" smtClean="0">
                          <a:solidFill>
                            <a:schemeClr val="dk1"/>
                          </a:solidFill>
                          <a:latin typeface="+mn-lt"/>
                          <a:ea typeface="+mn-ea"/>
                          <a:cs typeface="+mn-cs"/>
                        </a:rPr>
                        <a:t>Actividades posibles: dibujar, ballet, fútbol, matemática, limpiar los platos, hacer la cama, etc.</a:t>
                      </a:r>
                    </a:p>
                    <a:p>
                      <a:pPr algn="just"/>
                      <a:r>
                        <a:rPr lang="es-ES" sz="1200" b="0" i="0" u="none" strike="noStrike" kern="1200" baseline="0" dirty="0" smtClean="0">
                          <a:solidFill>
                            <a:schemeClr val="dk1"/>
                          </a:solidFill>
                          <a:latin typeface="+mn-lt"/>
                          <a:ea typeface="+mn-ea"/>
                          <a:cs typeface="+mn-cs"/>
                        </a:rPr>
                        <a:t>Después se puede hacer la actividad más compleja. En vez de decir el nombre de una actividad podemos decir una situación. Quienes estén de acuerdo con lo que se plantea irán a la derecha, y quienes no a la izquierda.</a:t>
                      </a:r>
                    </a:p>
                    <a:p>
                      <a:pPr algn="just"/>
                      <a:r>
                        <a:rPr lang="es-ES" sz="1200" b="0" i="0" u="none" strike="noStrike" kern="1200" baseline="0" dirty="0" smtClean="0">
                          <a:solidFill>
                            <a:schemeClr val="dk1"/>
                          </a:solidFill>
                          <a:latin typeface="+mn-lt"/>
                          <a:ea typeface="+mn-ea"/>
                          <a:cs typeface="+mn-cs"/>
                        </a:rPr>
                        <a:t>Situaciones posibles: </a:t>
                      </a:r>
                    </a:p>
                    <a:p>
                      <a:pPr algn="just"/>
                      <a:r>
                        <a:rPr lang="es-ES" sz="1200" b="0" i="1" u="none" strike="noStrike" kern="1200" baseline="0" dirty="0" smtClean="0">
                          <a:solidFill>
                            <a:schemeClr val="dk1"/>
                          </a:solidFill>
                          <a:latin typeface="+mn-lt"/>
                          <a:ea typeface="+mn-ea"/>
                          <a:cs typeface="+mn-cs"/>
                        </a:rPr>
                        <a:t>- El profesor/a le pide a Maddi que esté en silencio. Cuando el profesor/a se da la vuelta Maddi le hace gestos para que el resto se rían. </a:t>
                      </a:r>
                      <a:endParaRPr lang="es-ES" sz="1200" b="0" i="0" u="none" strike="noStrike" kern="1200" baseline="0" dirty="0" smtClean="0">
                        <a:solidFill>
                          <a:schemeClr val="dk1"/>
                        </a:solidFill>
                        <a:latin typeface="+mn-lt"/>
                        <a:ea typeface="+mn-ea"/>
                        <a:cs typeface="+mn-cs"/>
                      </a:endParaRPr>
                    </a:p>
                    <a:p>
                      <a:pPr algn="just"/>
                      <a:r>
                        <a:rPr lang="es-ES" sz="1200" b="0" i="1" u="none" strike="noStrike" kern="1200" baseline="0" dirty="0" smtClean="0">
                          <a:solidFill>
                            <a:schemeClr val="dk1"/>
                          </a:solidFill>
                          <a:latin typeface="+mn-lt"/>
                          <a:ea typeface="+mn-ea"/>
                          <a:cs typeface="+mn-cs"/>
                        </a:rPr>
                        <a:t>- Iñigo le propone a un chico, al que ve apartado y que conoce poco , jugar con ellos a fútbol. </a:t>
                      </a:r>
                      <a:endParaRPr lang="es-ES" sz="1200" b="0" i="0" u="none" strike="noStrike" kern="1200" baseline="0" dirty="0" smtClean="0">
                        <a:solidFill>
                          <a:schemeClr val="dk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b="0" i="1" u="none" strike="noStrike" kern="1200" baseline="0" dirty="0" smtClean="0">
                        <a:solidFill>
                          <a:schemeClr val="dk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Para terminar el ejercicio se sentarán todos y todas en el suelo y harán una reflexión: si han tenido dudas, si en algún momento se han sorprendido con la decisión de alguien, etc.</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Un aula cómoda para que el alumnado se pueda mover.</a:t>
                      </a: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- 10 minutos para jugar. - 5-10 minutos para debatir.</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4457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Los alumnos y alumnas se tienen que comprometer a no dejarse llevar por las decisiones del resto. Tienen que actuar de acuerdo con lo que ellos y ellas piensen.</a:t>
                      </a:r>
                    </a:p>
                    <a:p>
                      <a:pPr algn="just"/>
                      <a:r>
                        <a:rPr lang="es-ES" sz="1200" b="0" i="0" u="none" strike="noStrike" kern="1200" baseline="0" dirty="0" smtClean="0">
                          <a:solidFill>
                            <a:schemeClr val="dk1"/>
                          </a:solidFill>
                          <a:latin typeface="+mn-lt"/>
                          <a:ea typeface="+mn-ea"/>
                          <a:cs typeface="+mn-cs"/>
                        </a:rPr>
                        <a:t>Por otra parte, a la hora de seleccionar las situaciones, sería conveniente utilizar aquellas que han sucedido en el aula, pero siempre trataremos de no utilizar los nombres propios de los y las protagonistas.</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
        <p:nvSpPr>
          <p:cNvPr id="5" name="4 CuadroTexto"/>
          <p:cNvSpPr txBox="1"/>
          <p:nvPr/>
        </p:nvSpPr>
        <p:spPr>
          <a:xfrm>
            <a:off x="2411760" y="260649"/>
            <a:ext cx="4464496" cy="369332"/>
          </a:xfrm>
          <a:prstGeom prst="rect">
            <a:avLst/>
          </a:prstGeom>
          <a:noFill/>
        </p:spPr>
        <p:txBody>
          <a:bodyPr wrap="square" rtlCol="0">
            <a:spAutoFit/>
          </a:bodyPr>
          <a:lstStyle/>
          <a:p>
            <a:r>
              <a:rPr lang="es-ES" dirty="0" smtClean="0"/>
              <a:t>Autonomía</a:t>
            </a:r>
            <a:r>
              <a:rPr lang="es-ES" dirty="0" smtClean="0"/>
              <a:t> </a:t>
            </a:r>
            <a:r>
              <a:rPr lang="es-ES" dirty="0" smtClean="0"/>
              <a:t>Emocional: Me gusta como soy</a:t>
            </a:r>
            <a:endParaRPr lang="es-ES" dirty="0"/>
          </a:p>
        </p:txBody>
      </p:sp>
    </p:spTree>
    <p:extLst>
      <p:ext uri="{BB962C8B-B14F-4D97-AF65-F5344CB8AC3E}">
        <p14:creationId xmlns:p14="http://schemas.microsoft.com/office/powerpoint/2010/main" val="3618768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1842204911"/>
              </p:ext>
            </p:extLst>
          </p:nvPr>
        </p:nvGraphicFramePr>
        <p:xfrm>
          <a:off x="251520" y="1124744"/>
          <a:ext cx="8496944" cy="5233784"/>
        </p:xfrm>
        <a:graphic>
          <a:graphicData uri="http://schemas.openxmlformats.org/drawingml/2006/table">
            <a:tbl>
              <a:tblPr firstRow="1" bandRow="1">
                <a:tableStyleId>{00A15C55-8517-42AA-B614-E9B94910E393}</a:tableStyleId>
              </a:tblPr>
              <a:tblGrid>
                <a:gridCol w="1728192"/>
                <a:gridCol w="6768752"/>
              </a:tblGrid>
              <a:tr h="4348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1200" dirty="0" smtClean="0"/>
                        <a:t>YO</a:t>
                      </a:r>
                      <a:r>
                        <a:rPr lang="es-ES" sz="1200" baseline="0" dirty="0" smtClean="0"/>
                        <a:t> DECIDO</a:t>
                      </a:r>
                      <a:r>
                        <a:rPr lang="es-ES" sz="1200" dirty="0" smtClean="0"/>
                        <a:t>: ¿Qué</a:t>
                      </a:r>
                      <a:r>
                        <a:rPr lang="es-ES" sz="1200" baseline="0" dirty="0" smtClean="0"/>
                        <a:t> digo</a:t>
                      </a:r>
                      <a:r>
                        <a:rPr lang="es-ES" sz="1200" dirty="0" smtClean="0"/>
                        <a:t>?</a:t>
                      </a:r>
                    </a:p>
                  </a:txBody>
                  <a:tcPr marL="121920" marR="121920" marT="34290" marB="34290"/>
                </a:tc>
              </a:tr>
              <a:tr h="501241">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Enseñar a tomar decisiones. - Darse cuenta de que las decisiones tienen consecuencias.</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b="0" i="0" u="none" strike="noStrike" kern="1200" baseline="0" dirty="0" smtClean="0">
                        <a:solidFill>
                          <a:schemeClr val="dk1"/>
                        </a:solidFill>
                        <a:latin typeface="+mn-lt"/>
                        <a:ea typeface="+mn-ea"/>
                        <a:cs typeface="+mn-cs"/>
                      </a:endParaRPr>
                    </a:p>
                  </a:txBody>
                  <a:tcPr marL="121920" marR="121920" marT="34290" marB="34290"/>
                </a:tc>
              </a:tr>
              <a:tr h="137149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r>
                        <a:rPr lang="es-ES" sz="1200" b="0" i="0" u="none" strike="noStrike" kern="1200" baseline="0" dirty="0" smtClean="0">
                          <a:solidFill>
                            <a:schemeClr val="dk1"/>
                          </a:solidFill>
                          <a:latin typeface="+mn-lt"/>
                          <a:ea typeface="+mn-ea"/>
                          <a:cs typeface="+mn-cs"/>
                        </a:rPr>
                        <a:t>Los alumnos y alumnas se sentarán formando un círculo. A cada una de las personas le daremos una tarjeta roja y otra verde. Después cerrarán los ojos. El profesor o profesora planteará una situación y quienes estén de acuerdo levantarán la tarjeta verde; quienes estén en desacuerdo levantarán la roja. Una vez que hayan tomado la decisión abrirán los ojos y verán las respuestas de sus compañeros y compañeras. </a:t>
                      </a:r>
                    </a:p>
                    <a:p>
                      <a:r>
                        <a:rPr lang="es-ES" sz="1200" b="0" i="0" u="none" strike="noStrike" kern="1200" baseline="0" dirty="0" smtClean="0">
                          <a:solidFill>
                            <a:schemeClr val="dk1"/>
                          </a:solidFill>
                          <a:latin typeface="+mn-lt"/>
                          <a:ea typeface="+mn-ea"/>
                          <a:cs typeface="+mn-cs"/>
                        </a:rPr>
                        <a:t>Ejemplos: </a:t>
                      </a:r>
                    </a:p>
                    <a:p>
                      <a:r>
                        <a:rPr lang="es-ES" sz="1200" b="0" i="1" u="none" strike="noStrike" kern="1200" baseline="0" dirty="0" smtClean="0">
                          <a:solidFill>
                            <a:schemeClr val="dk1"/>
                          </a:solidFill>
                          <a:latin typeface="+mn-lt"/>
                          <a:ea typeface="+mn-ea"/>
                          <a:cs typeface="+mn-cs"/>
                        </a:rPr>
                        <a:t>- En las últimas dos semanas, Ainhoa ha olvidado en cuatro ocasiones hacer los deberes de matemáticas. El profesor se ha enfadado y le ha castigado. </a:t>
                      </a:r>
                      <a:endParaRPr lang="es-ES" sz="1200" b="0" i="0" u="none" strike="noStrike" kern="1200" baseline="0" dirty="0" smtClean="0">
                        <a:solidFill>
                          <a:schemeClr val="dk1"/>
                        </a:solidFill>
                        <a:latin typeface="+mn-lt"/>
                        <a:ea typeface="+mn-ea"/>
                        <a:cs typeface="+mn-cs"/>
                      </a:endParaRPr>
                    </a:p>
                    <a:p>
                      <a:r>
                        <a:rPr lang="es-ES" sz="1200" b="0" i="1" u="none" strike="noStrike" kern="1200" baseline="0" dirty="0" smtClean="0">
                          <a:solidFill>
                            <a:schemeClr val="dk1"/>
                          </a:solidFill>
                          <a:latin typeface="+mn-lt"/>
                          <a:ea typeface="+mn-ea"/>
                          <a:cs typeface="+mn-cs"/>
                        </a:rPr>
                        <a:t>- Maite ha decidido hacer su cama a diario, porque piensa que hay que repartir entre todos las tareas de casa. </a:t>
                      </a:r>
                      <a:endParaRPr lang="es-ES" sz="1200" b="0" i="0" u="none" strike="noStrike" kern="1200" baseline="0" dirty="0" smtClean="0">
                        <a:solidFill>
                          <a:schemeClr val="dk1"/>
                        </a:solidFill>
                        <a:latin typeface="+mn-lt"/>
                        <a:ea typeface="+mn-ea"/>
                        <a:cs typeface="+mn-cs"/>
                      </a:endParaRPr>
                    </a:p>
                    <a:p>
                      <a:r>
                        <a:rPr lang="es-ES" sz="1200" b="0" i="1" u="none" strike="noStrike" kern="1200" baseline="0" dirty="0" smtClean="0">
                          <a:solidFill>
                            <a:schemeClr val="dk1"/>
                          </a:solidFill>
                          <a:latin typeface="+mn-lt"/>
                          <a:ea typeface="+mn-ea"/>
                          <a:cs typeface="+mn-cs"/>
                        </a:rPr>
                        <a:t>- Mikel ha empujado a </a:t>
                      </a:r>
                      <a:r>
                        <a:rPr lang="es-ES" sz="1200" b="0" i="1" u="none" strike="noStrike" kern="1200" baseline="0" dirty="0" err="1" smtClean="0">
                          <a:solidFill>
                            <a:schemeClr val="dk1"/>
                          </a:solidFill>
                          <a:latin typeface="+mn-lt"/>
                          <a:ea typeface="+mn-ea"/>
                          <a:cs typeface="+mn-cs"/>
                        </a:rPr>
                        <a:t>Luken</a:t>
                      </a:r>
                      <a:r>
                        <a:rPr lang="es-ES" sz="1200" b="0" i="1" u="none" strike="noStrike" kern="1200" baseline="0" dirty="0" smtClean="0">
                          <a:solidFill>
                            <a:schemeClr val="dk1"/>
                          </a:solidFill>
                          <a:latin typeface="+mn-lt"/>
                          <a:ea typeface="+mn-ea"/>
                          <a:cs typeface="+mn-cs"/>
                        </a:rPr>
                        <a:t> cuando hacían cola. Cuando han llegado a clase, </a:t>
                      </a:r>
                      <a:r>
                        <a:rPr lang="es-ES" sz="1200" b="0" i="1" u="none" strike="noStrike" kern="1200" baseline="0" dirty="0" err="1" smtClean="0">
                          <a:solidFill>
                            <a:schemeClr val="dk1"/>
                          </a:solidFill>
                          <a:latin typeface="+mn-lt"/>
                          <a:ea typeface="+mn-ea"/>
                          <a:cs typeface="+mn-cs"/>
                        </a:rPr>
                        <a:t>Luken</a:t>
                      </a:r>
                      <a:r>
                        <a:rPr lang="es-ES" sz="1200" b="0" i="1" u="none" strike="noStrike" kern="1200" baseline="0" dirty="0" smtClean="0">
                          <a:solidFill>
                            <a:schemeClr val="dk1"/>
                          </a:solidFill>
                          <a:latin typeface="+mn-lt"/>
                          <a:ea typeface="+mn-ea"/>
                          <a:cs typeface="+mn-cs"/>
                        </a:rPr>
                        <a:t> le ha dicho que no le ha gustado y le ha pedido que no vuelva a hacer. </a:t>
                      </a:r>
                      <a:endParaRPr lang="es-ES" sz="1200" b="0" i="0" u="none" strike="noStrike" kern="1200" baseline="0" dirty="0" smtClean="0">
                        <a:solidFill>
                          <a:schemeClr val="dk1"/>
                        </a:solidFill>
                        <a:latin typeface="+mn-lt"/>
                        <a:ea typeface="+mn-ea"/>
                        <a:cs typeface="+mn-cs"/>
                      </a:endParaRPr>
                    </a:p>
                    <a:p>
                      <a:r>
                        <a:rPr lang="es-ES" sz="1200" b="0" i="0" u="none" strike="noStrike" kern="1200" baseline="0" dirty="0" smtClean="0">
                          <a:solidFill>
                            <a:schemeClr val="dk1"/>
                          </a:solidFill>
                          <a:latin typeface="+mn-lt"/>
                          <a:ea typeface="+mn-ea"/>
                          <a:cs typeface="+mn-cs"/>
                        </a:rPr>
                        <a:t>Después reflexionaremos sobre lo ocurrido y comentarán si les ha sorprendido alguna respuesta o si han tenido dudas. </a:t>
                      </a:r>
                    </a:p>
                    <a:p>
                      <a:endParaRPr lang="es-ES" sz="12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Tarjetas rojas y verdes.</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r>
                        <a:rPr lang="es-ES" sz="1200" b="0" i="0" u="none" strike="noStrike" kern="1200" baseline="0" dirty="0" smtClean="0">
                          <a:solidFill>
                            <a:schemeClr val="dk1"/>
                          </a:solidFill>
                          <a:latin typeface="+mn-lt"/>
                          <a:ea typeface="+mn-ea"/>
                          <a:cs typeface="+mn-cs"/>
                        </a:rPr>
                        <a:t>- 15 minutos para jugar. - 10 minutos para debatir.</a:t>
                      </a:r>
                    </a:p>
                  </a:txBody>
                  <a:tcPr marL="121920" marR="121920" marT="34290" marB="34290"/>
                </a:tc>
              </a:tr>
              <a:tr h="4457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También podemos repetir el juego con nuevas situaciones y los ojos abiertos para que vean las respuestas del resto. De esta manera, se darán cuenta de si han tomado la misma decisión en cada situación.</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bl>
          </a:graphicData>
        </a:graphic>
      </p:graphicFrame>
      <p:sp>
        <p:nvSpPr>
          <p:cNvPr id="5" name="4 CuadroTexto"/>
          <p:cNvSpPr txBox="1"/>
          <p:nvPr/>
        </p:nvSpPr>
        <p:spPr>
          <a:xfrm>
            <a:off x="2411760" y="260649"/>
            <a:ext cx="4464496" cy="369332"/>
          </a:xfrm>
          <a:prstGeom prst="rect">
            <a:avLst/>
          </a:prstGeom>
          <a:noFill/>
        </p:spPr>
        <p:txBody>
          <a:bodyPr wrap="square" rtlCol="0">
            <a:spAutoFit/>
          </a:bodyPr>
          <a:lstStyle/>
          <a:p>
            <a:r>
              <a:rPr lang="es-ES" dirty="0" smtClean="0"/>
              <a:t>Autonomía</a:t>
            </a:r>
            <a:r>
              <a:rPr lang="es-ES" dirty="0" smtClean="0"/>
              <a:t> </a:t>
            </a:r>
            <a:r>
              <a:rPr lang="es-ES" dirty="0" smtClean="0"/>
              <a:t>Emocional: Me gusta como soy</a:t>
            </a:r>
            <a:endParaRPr lang="es-ES" dirty="0"/>
          </a:p>
        </p:txBody>
      </p:sp>
    </p:spTree>
    <p:extLst>
      <p:ext uri="{BB962C8B-B14F-4D97-AF65-F5344CB8AC3E}">
        <p14:creationId xmlns:p14="http://schemas.microsoft.com/office/powerpoint/2010/main" val="535958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56125" y="1133239"/>
            <a:ext cx="5407778" cy="3960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4123208" y="1146395"/>
            <a:ext cx="5445224" cy="39715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8063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90500">
              <a:srgbClr val="CEC9E4"/>
            </a:gs>
            <a:gs pos="81000">
              <a:srgbClr val="D0D0ED"/>
            </a:gs>
            <a:gs pos="62000">
              <a:srgbClr val="D4DEFF"/>
            </a:gs>
            <a:gs pos="100000">
              <a:schemeClr val="accent4">
                <a:lumMod val="40000"/>
                <a:lumOff val="60000"/>
              </a:schemeClr>
            </a:gs>
          </a:gsLst>
          <a:lin ang="5400000" scaled="0"/>
        </a:gradFill>
        <a:effectLst/>
      </p:bgPr>
    </p:bg>
    <p:spTree>
      <p:nvGrpSpPr>
        <p:cNvPr id="1" name=""/>
        <p:cNvGrpSpPr/>
        <p:nvPr/>
      </p:nvGrpSpPr>
      <p:grpSpPr>
        <a:xfrm>
          <a:off x="0" y="0"/>
          <a:ext cx="0" cy="0"/>
          <a:chOff x="0" y="0"/>
          <a:chExt cx="0" cy="0"/>
        </a:xfrm>
      </p:grpSpPr>
      <p:sp>
        <p:nvSpPr>
          <p:cNvPr id="7" name="6 CuadroTexto"/>
          <p:cNvSpPr txBox="1"/>
          <p:nvPr/>
        </p:nvSpPr>
        <p:spPr>
          <a:xfrm>
            <a:off x="179512" y="6266022"/>
            <a:ext cx="2880320" cy="369332"/>
          </a:xfrm>
          <a:prstGeom prst="rect">
            <a:avLst/>
          </a:prstGeom>
          <a:noFill/>
        </p:spPr>
        <p:txBody>
          <a:bodyPr wrap="square" rtlCol="0">
            <a:spAutoFit/>
          </a:bodyPr>
          <a:lstStyle/>
          <a:p>
            <a:pPr algn="ctr"/>
            <a:r>
              <a:rPr lang="es-ES" dirty="0" smtClean="0"/>
              <a:t>Actividades Primaria</a:t>
            </a:r>
            <a:endParaRPr lang="es-ES" dirty="0"/>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657166" y="1347756"/>
            <a:ext cx="6726212"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263" y="404664"/>
            <a:ext cx="4752975" cy="466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6685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875639945"/>
              </p:ext>
            </p:extLst>
          </p:nvPr>
        </p:nvGraphicFramePr>
        <p:xfrm>
          <a:off x="251520" y="1052736"/>
          <a:ext cx="8496944" cy="4475956"/>
        </p:xfrm>
        <a:graphic>
          <a:graphicData uri="http://schemas.openxmlformats.org/drawingml/2006/table">
            <a:tbl>
              <a:tblPr firstRow="1" bandRow="1">
                <a:tableStyleId>{00A15C55-8517-42AA-B614-E9B94910E393}</a:tableStyleId>
              </a:tblPr>
              <a:tblGrid>
                <a:gridCol w="1728192"/>
                <a:gridCol w="6768752"/>
              </a:tblGrid>
              <a:tr h="504056">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endParaRPr lang="es-ES" sz="1400" dirty="0" smtClean="0"/>
                    </a:p>
                    <a:p>
                      <a:pPr algn="ctr"/>
                      <a:r>
                        <a:rPr lang="es-ES" sz="1400" dirty="0" smtClean="0"/>
                        <a:t>SOY</a:t>
                      </a:r>
                      <a:r>
                        <a:rPr lang="es-ES" sz="1400" baseline="0" dirty="0" smtClean="0"/>
                        <a:t> OPTIMISTA</a:t>
                      </a:r>
                      <a:r>
                        <a:rPr lang="es-ES" sz="1400" dirty="0" smtClean="0"/>
                        <a:t>: </a:t>
                      </a:r>
                      <a:r>
                        <a:rPr lang="es-ES" sz="1400" dirty="0" err="1" smtClean="0"/>
                        <a:t>Puzzle</a:t>
                      </a:r>
                      <a:endParaRPr lang="es-ES" sz="1400" dirty="0"/>
                    </a:p>
                  </a:txBody>
                  <a:tcPr marL="121920" marR="121920" marT="34290" marB="34290"/>
                </a:tc>
              </a:tr>
              <a:tr h="432048">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Desarrollar una visión positiva. - Aprender a vivir satisfactoriamente.</a:t>
                      </a:r>
                    </a:p>
                  </a:txBody>
                  <a:tcPr marL="121920" marR="121920" marT="34290" marB="34290"/>
                </a:tc>
              </a:tr>
              <a:tr h="1800200">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El profesor o profesora pedirá a los alumnos y alumnas que hagan una lista sobre las cosas que les hacen sentir bien en el día a día. Es recomendable que el profesor o profesora les ofrezca unos ejemplos: disfrutar del tiempo, abrazar a las madres y a los padres, jugar al fútbol, darse un baño, etc.</a:t>
                      </a:r>
                    </a:p>
                    <a:p>
                      <a:pPr algn="just"/>
                      <a:r>
                        <a:rPr lang="es-ES" sz="1200" b="0" i="0" u="none" strike="noStrike" kern="1200" baseline="0" dirty="0" smtClean="0">
                          <a:solidFill>
                            <a:schemeClr val="dk1"/>
                          </a:solidFill>
                          <a:latin typeface="+mn-lt"/>
                          <a:ea typeface="+mn-ea"/>
                          <a:cs typeface="+mn-cs"/>
                        </a:rPr>
                        <a:t>Comentarán en grupos pequeños las opciones que han escrito.</a:t>
                      </a:r>
                    </a:p>
                    <a:p>
                      <a:pPr algn="just"/>
                      <a:r>
                        <a:rPr lang="es-ES" sz="1200" b="0" i="0" u="none" strike="noStrike" kern="1200" baseline="0" dirty="0" smtClean="0">
                          <a:solidFill>
                            <a:schemeClr val="dk1"/>
                          </a:solidFill>
                          <a:latin typeface="+mn-lt"/>
                          <a:ea typeface="+mn-ea"/>
                          <a:cs typeface="+mn-cs"/>
                        </a:rPr>
                        <a:t>Una vez terminado esto, les repartiremos unas fichas de </a:t>
                      </a:r>
                      <a:r>
                        <a:rPr lang="es-ES" sz="1200" b="0" i="0" u="none" strike="noStrike" kern="1200" baseline="0" dirty="0" err="1" smtClean="0">
                          <a:solidFill>
                            <a:schemeClr val="dk1"/>
                          </a:solidFill>
                          <a:latin typeface="+mn-lt"/>
                          <a:ea typeface="+mn-ea"/>
                          <a:cs typeface="+mn-cs"/>
                        </a:rPr>
                        <a:t>puzzle</a:t>
                      </a:r>
                      <a:r>
                        <a:rPr lang="es-ES" sz="1200" b="0" i="0" u="none" strike="noStrike" kern="1200" baseline="0" dirty="0" smtClean="0">
                          <a:solidFill>
                            <a:schemeClr val="dk1"/>
                          </a:solidFill>
                          <a:latin typeface="+mn-lt"/>
                          <a:ea typeface="+mn-ea"/>
                          <a:cs typeface="+mn-cs"/>
                        </a:rPr>
                        <a:t>. En un lado del </a:t>
                      </a:r>
                      <a:r>
                        <a:rPr lang="es-ES" sz="1200" b="0" i="0" u="none" strike="noStrike" kern="1200" baseline="0" dirty="0" err="1" smtClean="0">
                          <a:solidFill>
                            <a:schemeClr val="dk1"/>
                          </a:solidFill>
                          <a:latin typeface="+mn-lt"/>
                          <a:ea typeface="+mn-ea"/>
                          <a:cs typeface="+mn-cs"/>
                        </a:rPr>
                        <a:t>puzzle</a:t>
                      </a:r>
                      <a:r>
                        <a:rPr lang="es-ES" sz="1200" b="0" i="0" u="none" strike="noStrike" kern="1200" baseline="0" dirty="0" smtClean="0">
                          <a:solidFill>
                            <a:schemeClr val="dk1"/>
                          </a:solidFill>
                          <a:latin typeface="+mn-lt"/>
                          <a:ea typeface="+mn-ea"/>
                          <a:cs typeface="+mn-cs"/>
                        </a:rPr>
                        <a:t> (en el lado en el que se especifican las fichas) los alumnos y alumnas escribirán sus opciones. Al otro lado, cada cual dibujará su cara (una cara positiva).</a:t>
                      </a:r>
                    </a:p>
                    <a:p>
                      <a:pPr algn="just"/>
                      <a:r>
                        <a:rPr lang="es-ES" sz="1200" b="0" i="0" u="none" strike="noStrike" kern="1200" baseline="0" dirty="0" smtClean="0">
                          <a:solidFill>
                            <a:schemeClr val="dk1"/>
                          </a:solidFill>
                          <a:latin typeface="+mn-lt"/>
                          <a:ea typeface="+mn-ea"/>
                          <a:cs typeface="+mn-cs"/>
                        </a:rPr>
                        <a:t>Cortarán las piezas y les daremos tiempo para hacer el </a:t>
                      </a:r>
                      <a:r>
                        <a:rPr lang="es-ES" sz="1200" b="0" i="0" u="none" strike="noStrike" kern="1200" baseline="0" dirty="0" err="1" smtClean="0">
                          <a:solidFill>
                            <a:schemeClr val="dk1"/>
                          </a:solidFill>
                          <a:latin typeface="+mn-lt"/>
                          <a:ea typeface="+mn-ea"/>
                          <a:cs typeface="+mn-cs"/>
                        </a:rPr>
                        <a:t>puzzle</a:t>
                      </a:r>
                      <a:r>
                        <a:rPr lang="es-ES" sz="1200" b="0" i="0" u="none" strike="noStrike" kern="1200" baseline="0" dirty="0" smtClean="0">
                          <a:solidFill>
                            <a:schemeClr val="dk1"/>
                          </a:solidFill>
                          <a:latin typeface="+mn-lt"/>
                          <a:ea typeface="+mn-ea"/>
                          <a:cs typeface="+mn-cs"/>
                        </a:rPr>
                        <a:t>.</a:t>
                      </a:r>
                      <a:endParaRPr lang="es-ES" sz="1200" dirty="0"/>
                    </a:p>
                  </a:txBody>
                  <a:tcPr marL="121920" marR="121920" marT="34290" marB="34290"/>
                </a:tc>
              </a:tr>
              <a:tr h="502920">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Una cartulina que tenga el molde de un </a:t>
                      </a:r>
                      <a:r>
                        <a:rPr lang="es-ES" sz="1200" b="0" i="0" u="none" strike="noStrike" kern="1200" baseline="0" dirty="0" err="1" smtClean="0">
                          <a:solidFill>
                            <a:schemeClr val="dk1"/>
                          </a:solidFill>
                          <a:latin typeface="+mn-lt"/>
                          <a:ea typeface="+mn-ea"/>
                          <a:cs typeface="+mn-cs"/>
                        </a:rPr>
                        <a:t>puzzle</a:t>
                      </a:r>
                      <a:r>
                        <a:rPr lang="es-ES" sz="1200" b="0" i="0" u="none" strike="noStrike" kern="1200" baseline="0" dirty="0" smtClean="0">
                          <a:solidFill>
                            <a:schemeClr val="dk1"/>
                          </a:solidFill>
                          <a:latin typeface="+mn-lt"/>
                          <a:ea typeface="+mn-ea"/>
                          <a:cs typeface="+mn-cs"/>
                        </a:rPr>
                        <a:t> de </a:t>
                      </a:r>
                      <a:r>
                        <a:rPr lang="es-ES" sz="1200" b="0" i="0" u="none" strike="noStrike" kern="1200" baseline="0" dirty="0" err="1" smtClean="0">
                          <a:solidFill>
                            <a:schemeClr val="dk1"/>
                          </a:solidFill>
                          <a:latin typeface="+mn-lt"/>
                          <a:ea typeface="+mn-ea"/>
                          <a:cs typeface="+mn-cs"/>
                        </a:rPr>
                        <a:t>din</a:t>
                      </a:r>
                      <a:r>
                        <a:rPr lang="es-ES" sz="1200" b="0" i="0" u="none" strike="noStrike" kern="1200" baseline="0" dirty="0" smtClean="0">
                          <a:solidFill>
                            <a:schemeClr val="dk1"/>
                          </a:solidFill>
                          <a:latin typeface="+mn-lt"/>
                          <a:ea typeface="+mn-ea"/>
                          <a:cs typeface="+mn-cs"/>
                        </a:rPr>
                        <a:t> A4 - Folios - Pinturas - Lápiz</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27661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60 minutos.</a:t>
                      </a:r>
                    </a:p>
                  </a:txBody>
                  <a:tcPr marL="121920" marR="121920" marT="34290" marB="34290"/>
                </a:tc>
              </a:tr>
              <a:tr h="721176">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Al final del ejercicio sería bueno hacer una reflexión. Los alumnos y alumnas se tienen que dar cuenta de que las actividades que han escrito a veces se les pasan sin darse cuenta, sin gozarlas. Además, estas  </a:t>
                      </a:r>
                    </a:p>
                    <a:p>
                      <a:pPr algn="just"/>
                      <a:r>
                        <a:rPr lang="es-ES" sz="1200" b="0" i="0" u="none" strike="noStrike" kern="1200" baseline="0" dirty="0" smtClean="0">
                          <a:solidFill>
                            <a:schemeClr val="dk1"/>
                          </a:solidFill>
                          <a:latin typeface="+mn-lt"/>
                          <a:ea typeface="+mn-ea"/>
                          <a:cs typeface="+mn-cs"/>
                        </a:rPr>
                        <a:t>actividades pueden usarse como premio tras una actividad que les suponga un esfuerzo. </a:t>
                      </a:r>
                    </a:p>
                    <a:p>
                      <a:pPr algn="just"/>
                      <a:endParaRPr lang="es-ES" sz="1200" b="0" i="0" u="none" strike="noStrike" kern="1200" baseline="0" dirty="0">
                        <a:solidFill>
                          <a:schemeClr val="dk1"/>
                        </a:solidFill>
                        <a:latin typeface="+mn-lt"/>
                        <a:ea typeface="+mn-ea"/>
                        <a:cs typeface="+mn-cs"/>
                      </a:endParaRPr>
                    </a:p>
                  </a:txBody>
                  <a:tcPr marL="121920" marR="121920" marT="34290" marB="34290"/>
                </a:tc>
              </a:tr>
            </a:tbl>
          </a:graphicData>
        </a:graphic>
      </p:graphicFrame>
      <p:sp>
        <p:nvSpPr>
          <p:cNvPr id="5" name="4 CuadroTexto"/>
          <p:cNvSpPr txBox="1"/>
          <p:nvPr/>
        </p:nvSpPr>
        <p:spPr>
          <a:xfrm>
            <a:off x="2411760" y="260649"/>
            <a:ext cx="4464496" cy="369332"/>
          </a:xfrm>
          <a:prstGeom prst="rect">
            <a:avLst/>
          </a:prstGeom>
          <a:noFill/>
        </p:spPr>
        <p:txBody>
          <a:bodyPr wrap="square" rtlCol="0">
            <a:spAutoFit/>
          </a:bodyPr>
          <a:lstStyle/>
          <a:p>
            <a:r>
              <a:rPr lang="es-ES" dirty="0" smtClean="0"/>
              <a:t>Autonomía</a:t>
            </a:r>
            <a:r>
              <a:rPr lang="es-ES" dirty="0" smtClean="0"/>
              <a:t> </a:t>
            </a:r>
            <a:r>
              <a:rPr lang="es-ES" dirty="0" smtClean="0"/>
              <a:t>Emocional: Me gusta como soy</a:t>
            </a:r>
            <a:endParaRPr lang="es-ES" dirty="0"/>
          </a:p>
        </p:txBody>
      </p:sp>
    </p:spTree>
    <p:extLst>
      <p:ext uri="{BB962C8B-B14F-4D97-AF65-F5344CB8AC3E}">
        <p14:creationId xmlns:p14="http://schemas.microsoft.com/office/powerpoint/2010/main" val="258630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760399640"/>
              </p:ext>
            </p:extLst>
          </p:nvPr>
        </p:nvGraphicFramePr>
        <p:xfrm>
          <a:off x="251520" y="757397"/>
          <a:ext cx="8496944" cy="5110767"/>
        </p:xfrm>
        <a:graphic>
          <a:graphicData uri="http://schemas.openxmlformats.org/drawingml/2006/table">
            <a:tbl>
              <a:tblPr firstRow="1" bandRow="1">
                <a:tableStyleId>{00A15C55-8517-42AA-B614-E9B94910E393}</a:tableStyleId>
              </a:tblPr>
              <a:tblGrid>
                <a:gridCol w="1728192"/>
                <a:gridCol w="6768752"/>
              </a:tblGrid>
              <a:tr h="504056">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endParaRPr lang="es-ES" sz="1400" dirty="0" smtClean="0"/>
                    </a:p>
                    <a:p>
                      <a:pPr algn="ctr"/>
                      <a:r>
                        <a:rPr lang="es-ES" sz="1400" dirty="0" smtClean="0"/>
                        <a:t>SOY</a:t>
                      </a:r>
                      <a:r>
                        <a:rPr lang="es-ES" sz="1400" baseline="0" dirty="0" smtClean="0"/>
                        <a:t> OPTIMISTA</a:t>
                      </a:r>
                      <a:r>
                        <a:rPr lang="es-ES" sz="1400" dirty="0" smtClean="0"/>
                        <a:t>: El</a:t>
                      </a:r>
                      <a:r>
                        <a:rPr lang="es-ES" sz="1400" baseline="0" dirty="0" smtClean="0"/>
                        <a:t> día ideal</a:t>
                      </a:r>
                      <a:endParaRPr lang="es-ES" sz="1400" dirty="0"/>
                    </a:p>
                  </a:txBody>
                  <a:tcPr marL="121920" marR="121920" marT="34290" marB="34290"/>
                </a:tc>
              </a:tr>
              <a:tr h="439355">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Tomar conciencia de las cosas que nos hacen sentir bien. - Aprender a vivir con satisfacción. </a:t>
                      </a:r>
                    </a:p>
                    <a:p>
                      <a:pPr lvl="0" algn="just"/>
                      <a:endParaRPr lang="es-ES" sz="1200" kern="1200" dirty="0" smtClean="0">
                        <a:solidFill>
                          <a:schemeClr val="dk1"/>
                        </a:solidFill>
                        <a:effectLst/>
                        <a:latin typeface="+mn-lt"/>
                        <a:ea typeface="+mn-ea"/>
                        <a:cs typeface="+mn-cs"/>
                      </a:endParaRPr>
                    </a:p>
                  </a:txBody>
                  <a:tcPr marL="121920" marR="121920" marT="34290" marB="34290"/>
                </a:tc>
              </a:tr>
              <a:tr h="1584176">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En este ejercicio los alumnos y alumnas trabajarán individualmente. Les entregaremos la ficha “Mi día ideal” y harán una redacción. Describirán cómo sería su día ideal, qué harían por la mañana, al medio día, a la noche, y cuál sería el mejor momento de ese día, así como con quién realizarían esas acciones para disfrutarlas más. </a:t>
                      </a:r>
                    </a:p>
                    <a:p>
                      <a:pPr algn="just"/>
                      <a:r>
                        <a:rPr lang="es-ES" sz="1200" b="0" i="0" u="none" strike="noStrike" kern="1200" baseline="0" dirty="0" smtClean="0">
                          <a:solidFill>
                            <a:schemeClr val="dk1"/>
                          </a:solidFill>
                          <a:latin typeface="+mn-lt"/>
                          <a:ea typeface="+mn-ea"/>
                          <a:cs typeface="+mn-cs"/>
                        </a:rPr>
                        <a:t>Cuando hayan terminado pueden hacer un dibujo para ilustrar lo escrito.</a:t>
                      </a:r>
                    </a:p>
                    <a:p>
                      <a:pPr algn="just"/>
                      <a:r>
                        <a:rPr lang="es-ES" sz="1200" b="0" i="0" u="none" strike="noStrike" kern="1200" baseline="0" dirty="0" smtClean="0">
                          <a:solidFill>
                            <a:schemeClr val="dk1"/>
                          </a:solidFill>
                          <a:latin typeface="+mn-lt"/>
                          <a:ea typeface="+mn-ea"/>
                          <a:cs typeface="+mn-cs"/>
                        </a:rPr>
                        <a:t>Después leerán las redacciones delante de sus compañeros y compañeras. Esto también puede hacerse en grupos pequeños, dependiendo del grupo o del profesor o profesora. Comentaremos las semejanzas.</a:t>
                      </a:r>
                    </a:p>
                  </a:txBody>
                  <a:tcPr marL="121920" marR="121920" marT="34290" marB="34290"/>
                </a:tc>
              </a:tr>
              <a:tr h="434340">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Ficha “Mi día ideal” - Lápiz - Pinturas</a:t>
                      </a:r>
                    </a:p>
                    <a:p>
                      <a:pPr algn="just"/>
                      <a:endParaRPr lang="es-ES" sz="1200" dirty="0"/>
                    </a:p>
                  </a:txBody>
                  <a:tcPr marL="121920" marR="121920" marT="34290" marB="34290"/>
                </a:tc>
              </a:tr>
              <a:tr h="434340">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60 minutos</a:t>
                      </a:r>
                    </a:p>
                  </a:txBody>
                  <a:tcPr marL="121920" marR="121920" marT="34290" marB="34290"/>
                </a:tc>
              </a:tr>
              <a:tr h="10560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endParaRPr lang="es-ES" sz="1200" b="0" i="0" u="none" strike="noStrike" kern="1200" baseline="0" dirty="0" smtClean="0">
                        <a:solidFill>
                          <a:schemeClr val="dk1"/>
                        </a:solidFill>
                        <a:latin typeface="+mn-lt"/>
                        <a:ea typeface="+mn-ea"/>
                        <a:cs typeface="+mn-cs"/>
                      </a:endParaRPr>
                    </a:p>
                    <a:p>
                      <a:pPr algn="just"/>
                      <a:r>
                        <a:rPr lang="es-ES" sz="1200" b="0" i="0" u="none" strike="noStrike" kern="1200" baseline="0" dirty="0" smtClean="0">
                          <a:solidFill>
                            <a:schemeClr val="dk1"/>
                          </a:solidFill>
                          <a:latin typeface="+mn-lt"/>
                          <a:ea typeface="+mn-ea"/>
                          <a:cs typeface="+mn-cs"/>
                        </a:rPr>
                        <a:t>Aclararemos a los alumnos y alumnas, antes de escribir la redacción, que el día ideal no es aquél que no hayan vivido o que nunca vayan a vivir. Hay cosas que hacemos normalmente, que nos hacen sentir bien y que nos pueden proporcionar un día ideal. Un día ideal sería aquél que podemos conseguir. </a:t>
                      </a:r>
                    </a:p>
                    <a:p>
                      <a:pPr algn="just"/>
                      <a:r>
                        <a:rPr lang="es-ES" sz="1200" b="0" i="0" u="none" strike="noStrike" kern="1200" baseline="0" dirty="0" smtClean="0">
                          <a:solidFill>
                            <a:schemeClr val="dk1"/>
                          </a:solidFill>
                          <a:latin typeface="+mn-lt"/>
                          <a:ea typeface="+mn-ea"/>
                          <a:cs typeface="+mn-cs"/>
                        </a:rPr>
                        <a:t>Los alumnos y alumnas tendrán la opción de no leer la redacción en voz alta; es legítimo que algún alumno o alumna no quiera compartirla con las demás personas y es una decisión completamente respetable. En cualquier caso, la mayoría de alumnos y alumnas de esta edad suelen querer compartir este tipo de trabajos con el resto. </a:t>
                      </a:r>
                    </a:p>
                    <a:p>
                      <a:pPr algn="just"/>
                      <a:endParaRPr lang="es-ES" sz="1200" b="0" i="0" u="none" strike="noStrike" kern="1200" baseline="0" dirty="0">
                        <a:solidFill>
                          <a:schemeClr val="dk1"/>
                        </a:solidFill>
                        <a:latin typeface="+mn-lt"/>
                        <a:ea typeface="+mn-ea"/>
                        <a:cs typeface="+mn-cs"/>
                      </a:endParaRPr>
                    </a:p>
                  </a:txBody>
                  <a:tcPr marL="121920" marR="121920" marT="34290" marB="34290"/>
                </a:tc>
              </a:tr>
            </a:tbl>
          </a:graphicData>
        </a:graphic>
      </p:graphicFrame>
      <p:sp>
        <p:nvSpPr>
          <p:cNvPr id="5" name="4 CuadroTexto"/>
          <p:cNvSpPr txBox="1"/>
          <p:nvPr/>
        </p:nvSpPr>
        <p:spPr>
          <a:xfrm>
            <a:off x="2411760" y="260649"/>
            <a:ext cx="4464496" cy="369332"/>
          </a:xfrm>
          <a:prstGeom prst="rect">
            <a:avLst/>
          </a:prstGeom>
          <a:noFill/>
        </p:spPr>
        <p:txBody>
          <a:bodyPr wrap="square" rtlCol="0">
            <a:spAutoFit/>
          </a:bodyPr>
          <a:lstStyle/>
          <a:p>
            <a:r>
              <a:rPr lang="es-ES" dirty="0" smtClean="0"/>
              <a:t>Autonomía</a:t>
            </a:r>
            <a:r>
              <a:rPr lang="es-ES" dirty="0" smtClean="0"/>
              <a:t> </a:t>
            </a:r>
            <a:r>
              <a:rPr lang="es-ES" dirty="0" smtClean="0"/>
              <a:t>Emocional: Me gusta como soy</a:t>
            </a:r>
            <a:endParaRPr lang="es-ES" dirty="0"/>
          </a:p>
        </p:txBody>
      </p:sp>
    </p:spTree>
    <p:extLst>
      <p:ext uri="{BB962C8B-B14F-4D97-AF65-F5344CB8AC3E}">
        <p14:creationId xmlns:p14="http://schemas.microsoft.com/office/powerpoint/2010/main" val="308348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481831473"/>
              </p:ext>
            </p:extLst>
          </p:nvPr>
        </p:nvGraphicFramePr>
        <p:xfrm>
          <a:off x="251520" y="697254"/>
          <a:ext cx="8496944" cy="5869815"/>
        </p:xfrm>
        <a:graphic>
          <a:graphicData uri="http://schemas.openxmlformats.org/drawingml/2006/table">
            <a:tbl>
              <a:tblPr firstRow="1" bandRow="1">
                <a:tableStyleId>{00A15C55-8517-42AA-B614-E9B94910E393}</a:tableStyleId>
              </a:tblPr>
              <a:tblGrid>
                <a:gridCol w="1728192"/>
                <a:gridCol w="6768752"/>
              </a:tblGrid>
              <a:tr h="309124">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r>
                        <a:rPr lang="es-ES" sz="1400" dirty="0" smtClean="0"/>
                        <a:t>SOY</a:t>
                      </a:r>
                      <a:r>
                        <a:rPr lang="es-ES" sz="1400" baseline="0" dirty="0" smtClean="0"/>
                        <a:t> OPTIMISTA</a:t>
                      </a:r>
                      <a:r>
                        <a:rPr lang="es-ES" sz="1400" dirty="0" smtClean="0"/>
                        <a:t>: Gracias</a:t>
                      </a:r>
                      <a:r>
                        <a:rPr lang="es-ES" sz="1400" baseline="0" dirty="0" smtClean="0"/>
                        <a:t> a eso</a:t>
                      </a:r>
                      <a:endParaRPr lang="es-ES" sz="1400" dirty="0"/>
                    </a:p>
                  </a:txBody>
                  <a:tcPr marL="121920" marR="121920" marT="34290" marB="34290"/>
                </a:tc>
              </a:tr>
              <a:tr h="296787">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100" b="0" i="0" u="none" strike="noStrike" kern="1200" baseline="0" dirty="0" smtClean="0">
                          <a:solidFill>
                            <a:schemeClr val="dk1"/>
                          </a:solidFill>
                          <a:latin typeface="+mn-lt"/>
                          <a:ea typeface="+mn-ea"/>
                          <a:cs typeface="+mn-cs"/>
                        </a:rPr>
                        <a:t>- Desarrollar la capacidad de superar las dificultades. - Convertir los pensamientos negativos en positivos. </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600" b="0" i="0" u="none" strike="noStrike" kern="1200" baseline="0" dirty="0" smtClean="0">
                        <a:solidFill>
                          <a:schemeClr val="dk1"/>
                        </a:solidFill>
                        <a:latin typeface="+mn-lt"/>
                        <a:ea typeface="+mn-ea"/>
                        <a:cs typeface="+mn-cs"/>
                      </a:endParaRPr>
                    </a:p>
                  </a:txBody>
                  <a:tcPr marL="121920" marR="121920" marT="34290" marB="34290"/>
                </a:tc>
              </a:tr>
              <a:tr h="288678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100" b="0" i="0" u="none" strike="noStrike" kern="1200" baseline="0" dirty="0" smtClean="0">
                          <a:solidFill>
                            <a:schemeClr val="dk1"/>
                          </a:solidFill>
                          <a:latin typeface="+mn-lt"/>
                          <a:ea typeface="+mn-ea"/>
                          <a:cs typeface="+mn-cs"/>
                        </a:rPr>
                        <a:t>El profesor o profesora tendrá una caja en la que habrá varias tarjetas con malas noticias.</a:t>
                      </a:r>
                    </a:p>
                    <a:p>
                      <a:pPr algn="just"/>
                      <a:r>
                        <a:rPr lang="es-ES" sz="1100" b="0" i="0" u="none" strike="noStrike" kern="1200" baseline="0" dirty="0" smtClean="0">
                          <a:solidFill>
                            <a:schemeClr val="dk1"/>
                          </a:solidFill>
                          <a:latin typeface="+mn-lt"/>
                          <a:ea typeface="+mn-ea"/>
                          <a:cs typeface="+mn-cs"/>
                        </a:rPr>
                        <a:t>Ejemplos: </a:t>
                      </a:r>
                    </a:p>
                    <a:p>
                      <a:pPr algn="just"/>
                      <a:r>
                        <a:rPr lang="es-ES" sz="1100" b="0" i="1" u="none" strike="noStrike" kern="1200" baseline="0" dirty="0" smtClean="0">
                          <a:solidFill>
                            <a:schemeClr val="dk1"/>
                          </a:solidFill>
                          <a:latin typeface="+mn-lt"/>
                          <a:ea typeface="+mn-ea"/>
                          <a:cs typeface="+mn-cs"/>
                        </a:rPr>
                        <a:t>- Mañana tenemos una excursión a la playa y acaban de decir en la televisión que va a llover. </a:t>
                      </a:r>
                      <a:endParaRPr lang="es-ES" sz="1100" b="0" i="0" u="none" strike="noStrike" kern="1200" baseline="0" dirty="0" smtClean="0">
                        <a:solidFill>
                          <a:schemeClr val="dk1"/>
                        </a:solidFill>
                        <a:latin typeface="+mn-lt"/>
                        <a:ea typeface="+mn-ea"/>
                        <a:cs typeface="+mn-cs"/>
                      </a:endParaRPr>
                    </a:p>
                    <a:p>
                      <a:pPr algn="just"/>
                      <a:r>
                        <a:rPr lang="es-ES" sz="1100" b="0" i="1" u="none" strike="noStrike" kern="1200" baseline="0" dirty="0" smtClean="0">
                          <a:solidFill>
                            <a:schemeClr val="dk1"/>
                          </a:solidFill>
                          <a:latin typeface="+mn-lt"/>
                          <a:ea typeface="+mn-ea"/>
                          <a:cs typeface="+mn-cs"/>
                        </a:rPr>
                        <a:t>- Hemos quedado para jugar a fútbol y se nos ha olvidado traer el balón. </a:t>
                      </a:r>
                      <a:endParaRPr lang="es-ES" sz="1100" b="0" i="0" u="none" strike="noStrike" kern="1200" baseline="0" dirty="0" smtClean="0">
                        <a:solidFill>
                          <a:schemeClr val="dk1"/>
                        </a:solidFill>
                        <a:latin typeface="+mn-lt"/>
                        <a:ea typeface="+mn-ea"/>
                        <a:cs typeface="+mn-cs"/>
                      </a:endParaRPr>
                    </a:p>
                    <a:p>
                      <a:pPr algn="just"/>
                      <a:r>
                        <a:rPr lang="es-ES" sz="1100" b="0" i="1" u="none" strike="noStrike" kern="1200" baseline="0" dirty="0" smtClean="0">
                          <a:solidFill>
                            <a:schemeClr val="dk1"/>
                          </a:solidFill>
                          <a:latin typeface="+mn-lt"/>
                          <a:ea typeface="+mn-ea"/>
                          <a:cs typeface="+mn-cs"/>
                        </a:rPr>
                        <a:t>- Nos han llevado a ver una película y se ha ido la luz en todo el pueblo. </a:t>
                      </a:r>
                      <a:endParaRPr lang="es-ES" sz="1100" b="0" i="0" u="none" strike="noStrike" kern="1200" baseline="0" dirty="0" smtClean="0">
                        <a:solidFill>
                          <a:schemeClr val="dk1"/>
                        </a:solidFill>
                        <a:latin typeface="+mn-lt"/>
                        <a:ea typeface="+mn-ea"/>
                        <a:cs typeface="+mn-cs"/>
                      </a:endParaRPr>
                    </a:p>
                    <a:p>
                      <a:pPr algn="just"/>
                      <a:r>
                        <a:rPr lang="es-ES" sz="1100" b="0" i="1" u="none" strike="noStrike" kern="1200" baseline="0" dirty="0" smtClean="0">
                          <a:solidFill>
                            <a:schemeClr val="dk1"/>
                          </a:solidFill>
                          <a:latin typeface="+mn-lt"/>
                          <a:ea typeface="+mn-ea"/>
                          <a:cs typeface="+mn-cs"/>
                        </a:rPr>
                        <a:t>- Mi madre había quedado en venir a buscarme al colegio, pero como siempre, tenía una reunión, y me ha recogido una amiga suya. </a:t>
                      </a:r>
                      <a:endParaRPr lang="es-ES" sz="1100" b="0" i="0" u="none" strike="noStrike" kern="1200" baseline="0" dirty="0" smtClean="0">
                        <a:solidFill>
                          <a:schemeClr val="dk1"/>
                        </a:solidFill>
                        <a:latin typeface="+mn-lt"/>
                        <a:ea typeface="+mn-ea"/>
                        <a:cs typeface="+mn-cs"/>
                      </a:endParaRPr>
                    </a:p>
                    <a:p>
                      <a:pPr algn="just"/>
                      <a:r>
                        <a:rPr lang="es-ES" sz="1100" b="0" i="1" u="none" strike="noStrike" kern="1200" baseline="0" dirty="0" smtClean="0">
                          <a:solidFill>
                            <a:schemeClr val="dk1"/>
                          </a:solidFill>
                          <a:latin typeface="+mn-lt"/>
                          <a:ea typeface="+mn-ea"/>
                          <a:cs typeface="+mn-cs"/>
                        </a:rPr>
                        <a:t>- Mi madre, mi padre y yo teníamos el plan de ir a pasar el fin de semana fuera de casa y se nos ha estropeado el coche. </a:t>
                      </a:r>
                      <a:endParaRPr lang="es-ES" sz="1100" b="0" i="0" u="none" strike="noStrike" kern="1200" baseline="0" dirty="0" smtClean="0">
                        <a:solidFill>
                          <a:schemeClr val="dk1"/>
                        </a:solidFill>
                        <a:latin typeface="+mn-lt"/>
                        <a:ea typeface="+mn-ea"/>
                        <a:cs typeface="+mn-cs"/>
                      </a:endParaRPr>
                    </a:p>
                    <a:p>
                      <a:pPr marL="285750" indent="-285750" algn="just">
                        <a:buFontTx/>
                        <a:buChar char="-"/>
                      </a:pPr>
                      <a:r>
                        <a:rPr lang="es-ES" sz="1100" b="0" i="1" u="none" strike="noStrike" kern="1200" baseline="0" dirty="0" smtClean="0">
                          <a:solidFill>
                            <a:schemeClr val="dk1"/>
                          </a:solidFill>
                          <a:latin typeface="+mn-lt"/>
                          <a:ea typeface="+mn-ea"/>
                          <a:cs typeface="+mn-cs"/>
                        </a:rPr>
                        <a:t>El pajarito que teníamos en una jaula en el balcón se nos ha escapado.</a:t>
                      </a:r>
                    </a:p>
                    <a:p>
                      <a:pPr algn="just"/>
                      <a:endParaRPr lang="es-ES" sz="1100" b="0" i="0" u="none" strike="noStrike" kern="1200" baseline="0" dirty="0" smtClean="0">
                        <a:solidFill>
                          <a:schemeClr val="dk1"/>
                        </a:solidFill>
                        <a:latin typeface="+mn-lt"/>
                        <a:ea typeface="+mn-ea"/>
                        <a:cs typeface="+mn-cs"/>
                      </a:endParaRPr>
                    </a:p>
                    <a:p>
                      <a:pPr algn="just"/>
                      <a:r>
                        <a:rPr lang="es-ES" sz="1100" b="0" i="0" u="none" strike="noStrike" kern="1200" baseline="0" dirty="0" smtClean="0">
                          <a:solidFill>
                            <a:schemeClr val="dk1"/>
                          </a:solidFill>
                          <a:latin typeface="+mn-lt"/>
                          <a:ea typeface="+mn-ea"/>
                          <a:cs typeface="+mn-cs"/>
                        </a:rPr>
                        <a:t>El profesor o profesora sacará una tarjeta de la caja y la leerá en alto. Los alumnos y alumnas deberán convertir esta situación en positiva utilizando “Afortunadamente….” al inicio de la frase. Cuantas más propuestas haya, mejor.</a:t>
                      </a:r>
                    </a:p>
                    <a:p>
                      <a:pPr algn="just"/>
                      <a:r>
                        <a:rPr lang="es-ES" sz="1100" b="0" i="0" u="none" strike="noStrike" kern="1200" baseline="0" dirty="0" smtClean="0">
                          <a:solidFill>
                            <a:schemeClr val="dk1"/>
                          </a:solidFill>
                          <a:latin typeface="+mn-lt"/>
                          <a:ea typeface="+mn-ea"/>
                          <a:cs typeface="+mn-cs"/>
                        </a:rPr>
                        <a:t>Pueden responder individualmente o en grupos pequeños de tres o cuatro. </a:t>
                      </a:r>
                    </a:p>
                    <a:p>
                      <a:pPr algn="just"/>
                      <a:endParaRPr lang="es-ES" sz="1100" b="0" i="0" u="none" strike="noStrike" kern="1200" baseline="0" dirty="0" smtClean="0">
                        <a:solidFill>
                          <a:schemeClr val="dk1"/>
                        </a:solidFill>
                        <a:latin typeface="+mn-lt"/>
                        <a:ea typeface="+mn-ea"/>
                        <a:cs typeface="+mn-cs"/>
                      </a:endParaRPr>
                    </a:p>
                  </a:txBody>
                  <a:tcPr marL="121920" marR="121920" marT="34290" marB="34290"/>
                </a:tc>
              </a:tr>
              <a:tr h="395528">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100" b="0" i="0" u="none" strike="noStrike" kern="1200" baseline="0" dirty="0" smtClean="0">
                          <a:solidFill>
                            <a:schemeClr val="dk1"/>
                          </a:solidFill>
                          <a:latin typeface="+mn-lt"/>
                          <a:ea typeface="+mn-ea"/>
                          <a:cs typeface="+mn-cs"/>
                        </a:rPr>
                        <a:t>- Una caja para meter las tarjetas. - Tarjetas con las situaciones escritas.</a:t>
                      </a:r>
                    </a:p>
                    <a:p>
                      <a:pPr algn="just"/>
                      <a:endParaRPr lang="es-ES" sz="1100" dirty="0"/>
                    </a:p>
                  </a:txBody>
                  <a:tcPr marL="121920" marR="121920" marT="34290" marB="34290"/>
                </a:tc>
              </a:tr>
              <a:tr h="39552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100" b="0" i="0" u="none" strike="noStrike" kern="1200" baseline="0" dirty="0" smtClean="0">
                          <a:solidFill>
                            <a:schemeClr val="dk1"/>
                          </a:solidFill>
                          <a:latin typeface="+mn-lt"/>
                          <a:ea typeface="+mn-ea"/>
                          <a:cs typeface="+mn-cs"/>
                        </a:rPr>
                        <a:t>Unos 20 minutos.</a:t>
                      </a:r>
                    </a:p>
                  </a:txBody>
                  <a:tcPr marL="121920" marR="121920" marT="34290" marB="34290"/>
                </a:tc>
              </a:tr>
              <a:tr h="129450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100" b="0" i="0" u="none" strike="noStrike" kern="1200" baseline="0" dirty="0" smtClean="0">
                          <a:solidFill>
                            <a:schemeClr val="dk1"/>
                          </a:solidFill>
                          <a:latin typeface="+mn-lt"/>
                          <a:ea typeface="+mn-ea"/>
                          <a:cs typeface="+mn-cs"/>
                        </a:rPr>
                        <a:t>Las situaciones descritas en esta actividad no son más que ejemplos. Pueden utilizarse situaciones de cualquier tipo, siempre y cuando guarden relación con los y las alumnas; de esta forma, siempre que les pase algo así, ya estarán entrenados/as.</a:t>
                      </a:r>
                    </a:p>
                    <a:p>
                      <a:pPr algn="just"/>
                      <a:r>
                        <a:rPr lang="es-ES" sz="1100" b="0" i="0" u="none" strike="noStrike" kern="1200" baseline="0" dirty="0" smtClean="0">
                          <a:solidFill>
                            <a:schemeClr val="dk1"/>
                          </a:solidFill>
                          <a:latin typeface="+mn-lt"/>
                          <a:ea typeface="+mn-ea"/>
                          <a:cs typeface="+mn-cs"/>
                        </a:rPr>
                        <a:t>Para desarrollar el pensamiento positivo sería importante recordar con los y las alumnas al final del trimestre todas las cosas agradables vividas en el colegio. Les preguntaremos cuál ha sido el momento en el que han disfrutado más (grupal y/o individualmente), y también pueden compartir los momentos agradables que hayan vivido fuera de colegio. </a:t>
                      </a:r>
                    </a:p>
                    <a:p>
                      <a:pPr marL="0" algn="just" defTabSz="914400" rtl="0" eaLnBrk="1" latinLnBrk="0" hangingPunct="1"/>
                      <a:endParaRPr lang="es-ES" sz="1100" b="0" i="0" u="none" strike="noStrike" kern="1200" baseline="0" dirty="0">
                        <a:solidFill>
                          <a:schemeClr val="dk1"/>
                        </a:solidFill>
                        <a:latin typeface="+mn-lt"/>
                        <a:ea typeface="+mn-ea"/>
                        <a:cs typeface="+mn-cs"/>
                      </a:endParaRPr>
                    </a:p>
                  </a:txBody>
                  <a:tcPr marL="121920" marR="121920" marT="34290" marB="34290"/>
                </a:tc>
              </a:tr>
            </a:tbl>
          </a:graphicData>
        </a:graphic>
      </p:graphicFrame>
      <p:sp>
        <p:nvSpPr>
          <p:cNvPr id="5" name="4 CuadroTexto"/>
          <p:cNvSpPr txBox="1"/>
          <p:nvPr/>
        </p:nvSpPr>
        <p:spPr>
          <a:xfrm>
            <a:off x="2411760" y="260649"/>
            <a:ext cx="4464496" cy="369332"/>
          </a:xfrm>
          <a:prstGeom prst="rect">
            <a:avLst/>
          </a:prstGeom>
          <a:noFill/>
        </p:spPr>
        <p:txBody>
          <a:bodyPr wrap="square" rtlCol="0">
            <a:spAutoFit/>
          </a:bodyPr>
          <a:lstStyle/>
          <a:p>
            <a:r>
              <a:rPr lang="es-ES" dirty="0" smtClean="0"/>
              <a:t>Autonomía</a:t>
            </a:r>
            <a:r>
              <a:rPr lang="es-ES" dirty="0" smtClean="0"/>
              <a:t> </a:t>
            </a:r>
            <a:r>
              <a:rPr lang="es-ES" dirty="0" smtClean="0"/>
              <a:t>Emocional: Me gusta como soy</a:t>
            </a:r>
            <a:endParaRPr lang="es-ES" dirty="0"/>
          </a:p>
        </p:txBody>
      </p:sp>
    </p:spTree>
    <p:extLst>
      <p:ext uri="{BB962C8B-B14F-4D97-AF65-F5344CB8AC3E}">
        <p14:creationId xmlns:p14="http://schemas.microsoft.com/office/powerpoint/2010/main" val="2934207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2210335242"/>
              </p:ext>
            </p:extLst>
          </p:nvPr>
        </p:nvGraphicFramePr>
        <p:xfrm>
          <a:off x="251520" y="1052737"/>
          <a:ext cx="8496944" cy="4947474"/>
        </p:xfrm>
        <a:graphic>
          <a:graphicData uri="http://schemas.openxmlformats.org/drawingml/2006/table">
            <a:tbl>
              <a:tblPr firstRow="1" bandRow="1">
                <a:tableStyleId>{00A15C55-8517-42AA-B614-E9B94910E393}</a:tableStyleId>
              </a:tblPr>
              <a:tblGrid>
                <a:gridCol w="1728192"/>
                <a:gridCol w="6768752"/>
              </a:tblGrid>
              <a:tr h="504055">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endParaRPr lang="es-E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s-ES" sz="1400" dirty="0" smtClean="0"/>
                        <a:t>CONFÍO</a:t>
                      </a:r>
                      <a:r>
                        <a:rPr lang="es-ES" sz="1400" baseline="0" dirty="0" smtClean="0"/>
                        <a:t> EN MÍ</a:t>
                      </a:r>
                      <a:r>
                        <a:rPr lang="es-ES" sz="1400" dirty="0" smtClean="0"/>
                        <a:t>: </a:t>
                      </a:r>
                      <a:r>
                        <a:rPr lang="es-ES" sz="1400" b="1" kern="1200" baseline="0" dirty="0" smtClean="0">
                          <a:solidFill>
                            <a:schemeClr val="lt1"/>
                          </a:solidFill>
                          <a:latin typeface="+mn-lt"/>
                          <a:ea typeface="+mn-ea"/>
                          <a:cs typeface="+mn-cs"/>
                        </a:rPr>
                        <a:t>El dulce círculo</a:t>
                      </a:r>
                    </a:p>
                  </a:txBody>
                  <a:tcPr marL="121920" marR="121920" marT="34290" marB="34290"/>
                </a:tc>
              </a:tr>
              <a:tr h="432256">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Aceptarse y amarse. - Sentirse parte de un grupo. - Amar y aceptar al resto. </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b="0" i="0" u="none" strike="noStrike" kern="1200" baseline="0" dirty="0" smtClean="0">
                        <a:solidFill>
                          <a:schemeClr val="dk1"/>
                        </a:solidFill>
                        <a:latin typeface="+mn-lt"/>
                        <a:ea typeface="+mn-ea"/>
                        <a:cs typeface="+mn-cs"/>
                      </a:endParaRPr>
                    </a:p>
                  </a:txBody>
                  <a:tcPr marL="121920" marR="121920" marT="34290" marB="34290"/>
                </a:tc>
              </a:tr>
              <a:tr h="1544731">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Los alumnos y las alumnas se sentarán en círculo. El profesor o profesora elegirá al azar un alumno o alumna, y éste o ésta se sentará en la mitad del círculo. Los alumnos y las alumnas que forman el círculo empezarán a decir, poco a poco, las cosas que les gustan de él o ella: </a:t>
                      </a:r>
                      <a:r>
                        <a:rPr lang="es-ES" sz="1200" b="0" i="1" u="none" strike="noStrike" kern="1200" baseline="0" dirty="0" smtClean="0">
                          <a:solidFill>
                            <a:schemeClr val="dk1"/>
                          </a:solidFill>
                          <a:latin typeface="+mn-lt"/>
                          <a:ea typeface="+mn-ea"/>
                          <a:cs typeface="+mn-cs"/>
                        </a:rPr>
                        <a:t>Siempre estás dispuesto/a </a:t>
                      </a:r>
                      <a:r>
                        <a:rPr lang="es-ES" sz="1200" b="0" i="1" u="none" strike="noStrike" kern="1200" baseline="0" dirty="0" err="1" smtClean="0">
                          <a:solidFill>
                            <a:schemeClr val="dk1"/>
                          </a:solidFill>
                          <a:latin typeface="+mn-lt"/>
                          <a:ea typeface="+mn-ea"/>
                          <a:cs typeface="+mn-cs"/>
                        </a:rPr>
                        <a:t>a</a:t>
                      </a:r>
                      <a:r>
                        <a:rPr lang="es-ES" sz="1200" b="0" i="1" u="none" strike="noStrike" kern="1200" baseline="0" dirty="0" smtClean="0">
                          <a:solidFill>
                            <a:schemeClr val="dk1"/>
                          </a:solidFill>
                          <a:latin typeface="+mn-lt"/>
                          <a:ea typeface="+mn-ea"/>
                          <a:cs typeface="+mn-cs"/>
                        </a:rPr>
                        <a:t> ayudar, me gusta tu sonrisa, tienes una letra muy bonita, </a:t>
                      </a:r>
                      <a:r>
                        <a:rPr lang="es-ES" sz="1200" b="0" i="0" u="none" strike="noStrike" kern="1200" baseline="0" dirty="0" smtClean="0">
                          <a:solidFill>
                            <a:schemeClr val="dk1"/>
                          </a:solidFill>
                          <a:latin typeface="+mn-lt"/>
                          <a:ea typeface="+mn-ea"/>
                          <a:cs typeface="+mn-cs"/>
                        </a:rPr>
                        <a:t>etc. Es importante también para los niños y niñas que el profesor o profesora haga sus aportaciones. Cuando el profesor o profesora termine (aunque no tiene por qué ser la última persona) aplaudiremos al alumno o alumna y otra persona se sentará en la mitad del círculo. </a:t>
                      </a:r>
                    </a:p>
                  </a:txBody>
                  <a:tcPr marL="121920" marR="121920" marT="34290" marB="34290"/>
                </a:tc>
              </a:tr>
              <a:tr h="466364">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Un sitio cómodo para sentarse en el suelo. </a:t>
                      </a:r>
                    </a:p>
                    <a:p>
                      <a:pPr algn="just"/>
                      <a:endParaRPr lang="es-ES" sz="1200" dirty="0"/>
                    </a:p>
                  </a:txBody>
                  <a:tcPr marL="121920" marR="121920" marT="34290" marB="34290"/>
                </a:tc>
              </a:tr>
              <a:tr h="466364">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5 minutos con cada alumno/a.</a:t>
                      </a:r>
                    </a:p>
                    <a:p>
                      <a:pPr algn="just"/>
                      <a:endParaRPr lang="es-ES" sz="1200" dirty="0"/>
                    </a:p>
                  </a:txBody>
                  <a:tcPr marL="121920" marR="121920" marT="34290" marB="34290"/>
                </a:tc>
              </a:tr>
              <a:tr h="67149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endParaRPr lang="es-ES" sz="1200" b="0" i="0" u="none" strike="noStrike" kern="1200" baseline="0" dirty="0" smtClean="0">
                        <a:solidFill>
                          <a:schemeClr val="dk1"/>
                        </a:solidFill>
                        <a:latin typeface="+mn-lt"/>
                        <a:ea typeface="+mn-ea"/>
                        <a:cs typeface="+mn-cs"/>
                      </a:endParaRPr>
                    </a:p>
                    <a:p>
                      <a:pPr algn="just"/>
                      <a:r>
                        <a:rPr lang="es-ES" sz="1200" b="0" i="0" u="none" strike="noStrike" kern="1200" baseline="0" dirty="0" smtClean="0">
                          <a:solidFill>
                            <a:schemeClr val="dk1"/>
                          </a:solidFill>
                          <a:latin typeface="+mn-lt"/>
                          <a:ea typeface="+mn-ea"/>
                          <a:cs typeface="+mn-cs"/>
                        </a:rPr>
                        <a:t>Es recomendable hacer este ejercicio de vez en cuando. Cada vez puede hacerse con dos o tres alumnos/as, ya que si se hace con todos y todas puede resultar aburrido. </a:t>
                      </a:r>
                    </a:p>
                    <a:p>
                      <a:pPr algn="just"/>
                      <a:r>
                        <a:rPr lang="es-ES" sz="1200" b="0" i="0" u="none" strike="noStrike" kern="1200" baseline="0" dirty="0" smtClean="0">
                          <a:solidFill>
                            <a:schemeClr val="dk1"/>
                          </a:solidFill>
                          <a:latin typeface="+mn-lt"/>
                          <a:ea typeface="+mn-ea"/>
                          <a:cs typeface="+mn-cs"/>
                        </a:rPr>
                        <a:t>También podemos decirles unos días antes qué alumnos y alumnas van a estar sentados/as en la mitad, para que tengan tiempo para pensar y así enriquecer el ejercicio.</a:t>
                      </a:r>
                    </a:p>
                    <a:p>
                      <a:pPr algn="just"/>
                      <a:r>
                        <a:rPr lang="es-ES" sz="1200" b="0" i="0" u="none" strike="noStrike" kern="1200" baseline="0" dirty="0" smtClean="0">
                          <a:solidFill>
                            <a:schemeClr val="dk1"/>
                          </a:solidFill>
                          <a:latin typeface="+mn-lt"/>
                          <a:ea typeface="+mn-ea"/>
                          <a:cs typeface="+mn-cs"/>
                        </a:rPr>
                        <a:t>Los alumnos y alumnas pueden tener un cuaderno con el nombre de todos y todas sus compañeras para escribir lo que les agrada, de esta manera, el día que hagan el ejercicio tendrán varias ideas pensadas. </a:t>
                      </a:r>
                    </a:p>
                    <a:p>
                      <a:pPr algn="just"/>
                      <a:endParaRPr lang="es-ES" sz="1200" b="0" i="0" u="none" strike="noStrike" kern="1200" baseline="0" dirty="0">
                        <a:solidFill>
                          <a:schemeClr val="dk1"/>
                        </a:solidFill>
                        <a:latin typeface="+mn-lt"/>
                        <a:ea typeface="+mn-ea"/>
                        <a:cs typeface="+mn-cs"/>
                      </a:endParaRPr>
                    </a:p>
                  </a:txBody>
                  <a:tcPr marL="121920" marR="121920" marT="34290" marB="34290"/>
                </a:tc>
              </a:tr>
            </a:tbl>
          </a:graphicData>
        </a:graphic>
      </p:graphicFrame>
      <p:sp>
        <p:nvSpPr>
          <p:cNvPr id="5" name="4 CuadroTexto"/>
          <p:cNvSpPr txBox="1"/>
          <p:nvPr/>
        </p:nvSpPr>
        <p:spPr>
          <a:xfrm>
            <a:off x="2411760" y="260649"/>
            <a:ext cx="4464496" cy="369332"/>
          </a:xfrm>
          <a:prstGeom prst="rect">
            <a:avLst/>
          </a:prstGeom>
          <a:noFill/>
        </p:spPr>
        <p:txBody>
          <a:bodyPr wrap="square" rtlCol="0">
            <a:spAutoFit/>
          </a:bodyPr>
          <a:lstStyle/>
          <a:p>
            <a:r>
              <a:rPr lang="es-ES" dirty="0" smtClean="0"/>
              <a:t>Autonomía</a:t>
            </a:r>
            <a:r>
              <a:rPr lang="es-ES" dirty="0" smtClean="0"/>
              <a:t> </a:t>
            </a:r>
            <a:r>
              <a:rPr lang="es-ES" dirty="0" smtClean="0"/>
              <a:t>Emocional: Me gusta como soy</a:t>
            </a:r>
            <a:endParaRPr lang="es-ES" dirty="0"/>
          </a:p>
        </p:txBody>
      </p:sp>
    </p:spTree>
    <p:extLst>
      <p:ext uri="{BB962C8B-B14F-4D97-AF65-F5344CB8AC3E}">
        <p14:creationId xmlns:p14="http://schemas.microsoft.com/office/powerpoint/2010/main" val="2134353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4190601755"/>
              </p:ext>
            </p:extLst>
          </p:nvPr>
        </p:nvGraphicFramePr>
        <p:xfrm>
          <a:off x="251520" y="1124744"/>
          <a:ext cx="8496944" cy="5049409"/>
        </p:xfrm>
        <a:graphic>
          <a:graphicData uri="http://schemas.openxmlformats.org/drawingml/2006/table">
            <a:tbl>
              <a:tblPr firstRow="1" bandRow="1">
                <a:tableStyleId>{00A15C55-8517-42AA-B614-E9B94910E393}</a:tableStyleId>
              </a:tblPr>
              <a:tblGrid>
                <a:gridCol w="1728192"/>
                <a:gridCol w="6768752"/>
              </a:tblGrid>
              <a:tr h="434863">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NOMBRE</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endParaRPr lang="es-ES" sz="1400" dirty="0" smtClean="0"/>
                    </a:p>
                    <a:p>
                      <a:pPr algn="ctr"/>
                      <a:r>
                        <a:rPr lang="es-ES" sz="1400" dirty="0" smtClean="0"/>
                        <a:t>CONFIO</a:t>
                      </a:r>
                      <a:r>
                        <a:rPr lang="es-ES" sz="1400" baseline="0" dirty="0" smtClean="0"/>
                        <a:t> EN MI</a:t>
                      </a:r>
                      <a:r>
                        <a:rPr lang="es-ES" sz="1400" dirty="0" smtClean="0"/>
                        <a:t>:</a:t>
                      </a:r>
                      <a:r>
                        <a:rPr lang="es-ES" sz="1400" baseline="0" dirty="0" smtClean="0"/>
                        <a:t> ¡Y qué!</a:t>
                      </a:r>
                      <a:endParaRPr lang="es-ES" sz="1400" dirty="0"/>
                    </a:p>
                  </a:txBody>
                  <a:tcPr marL="121920" marR="121920" marT="34290" marB="34290"/>
                </a:tc>
              </a:tr>
              <a:tr h="62218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OBJETIVOS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 Aceptarse y amarse. - Ser flexibles con nosotros/as mismos/as. - Observar que nuestro objetivo no es ser perfectos/as. </a:t>
                      </a:r>
                    </a:p>
                  </a:txBody>
                  <a:tcPr marL="121920" marR="121920" marT="34290" marB="34290"/>
                </a:tc>
              </a:tr>
              <a:tr h="1371492">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PROCEDIMIENTOS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Toda la clase se pondrá en pie, haciendo un círculo, e inventarán un “rap”. Para crearlo, cada alumno/a dirá algo que le ha salido mal y los demás dirán: </a:t>
                      </a:r>
                      <a:r>
                        <a:rPr lang="es-ES" sz="1200" b="0" i="1" u="none" strike="noStrike" kern="1200" baseline="0" dirty="0" smtClean="0">
                          <a:solidFill>
                            <a:schemeClr val="dk1"/>
                          </a:solidFill>
                          <a:latin typeface="+mn-lt"/>
                          <a:ea typeface="+mn-ea"/>
                          <a:cs typeface="+mn-cs"/>
                        </a:rPr>
                        <a:t>¡Y qué! ¡Y qué!</a:t>
                      </a:r>
                      <a:endParaRPr lang="es-ES" sz="1200" b="0" i="0" u="none" strike="noStrike" kern="1200" baseline="0" dirty="0" smtClean="0">
                        <a:solidFill>
                          <a:schemeClr val="dk1"/>
                        </a:solidFill>
                        <a:latin typeface="+mn-lt"/>
                        <a:ea typeface="+mn-ea"/>
                        <a:cs typeface="+mn-cs"/>
                      </a:endParaRPr>
                    </a:p>
                    <a:p>
                      <a:pPr algn="just"/>
                      <a:r>
                        <a:rPr lang="es-ES" sz="1200" b="0" i="0" u="none" strike="noStrike" kern="1200" baseline="0" dirty="0" smtClean="0">
                          <a:solidFill>
                            <a:schemeClr val="dk1"/>
                          </a:solidFill>
                          <a:latin typeface="+mn-lt"/>
                          <a:ea typeface="+mn-ea"/>
                          <a:cs typeface="+mn-cs"/>
                        </a:rPr>
                        <a:t>Por ejemplo:</a:t>
                      </a:r>
                    </a:p>
                    <a:p>
                      <a:pPr algn="just"/>
                      <a:r>
                        <a:rPr lang="es-ES" sz="1200" b="0" i="0" u="none" strike="noStrike" kern="1200" baseline="0" dirty="0" smtClean="0">
                          <a:solidFill>
                            <a:schemeClr val="dk1"/>
                          </a:solidFill>
                          <a:latin typeface="+mn-lt"/>
                          <a:ea typeface="+mn-ea"/>
                          <a:cs typeface="+mn-cs"/>
                        </a:rPr>
                        <a:t>Uno o una: </a:t>
                      </a:r>
                      <a:r>
                        <a:rPr lang="es-ES" sz="1200" b="0" i="1" u="none" strike="noStrike" kern="1200" baseline="0" dirty="0" smtClean="0">
                          <a:solidFill>
                            <a:schemeClr val="dk1"/>
                          </a:solidFill>
                          <a:latin typeface="+mn-lt"/>
                          <a:ea typeface="+mn-ea"/>
                          <a:cs typeface="+mn-cs"/>
                        </a:rPr>
                        <a:t>Me he puesto dos calcetines de distinto color</a:t>
                      </a:r>
                      <a:endParaRPr lang="es-ES" sz="1200" b="0" i="0" u="none" strike="noStrike" kern="1200" baseline="0" dirty="0" smtClean="0">
                        <a:solidFill>
                          <a:schemeClr val="dk1"/>
                        </a:solidFill>
                        <a:latin typeface="+mn-lt"/>
                        <a:ea typeface="+mn-ea"/>
                        <a:cs typeface="+mn-cs"/>
                      </a:endParaRPr>
                    </a:p>
                    <a:p>
                      <a:pPr algn="just"/>
                      <a:r>
                        <a:rPr lang="es-ES" sz="1200" b="0" i="0" u="none" strike="noStrike" kern="1200" baseline="0" dirty="0" smtClean="0">
                          <a:solidFill>
                            <a:schemeClr val="dk1"/>
                          </a:solidFill>
                          <a:latin typeface="+mn-lt"/>
                          <a:ea typeface="+mn-ea"/>
                          <a:cs typeface="+mn-cs"/>
                        </a:rPr>
                        <a:t>Todos y todas: </a:t>
                      </a:r>
                      <a:r>
                        <a:rPr lang="es-ES" sz="1200" b="0" i="1" u="none" strike="noStrike" kern="1200" baseline="0" dirty="0" smtClean="0">
                          <a:solidFill>
                            <a:schemeClr val="dk1"/>
                          </a:solidFill>
                          <a:latin typeface="+mn-lt"/>
                          <a:ea typeface="+mn-ea"/>
                          <a:cs typeface="+mn-cs"/>
                        </a:rPr>
                        <a:t>¡Y qué! ¡Y qué!</a:t>
                      </a:r>
                      <a:endParaRPr lang="es-ES" sz="1200" b="0" i="0" u="none" strike="noStrike" kern="1200" baseline="0" dirty="0" smtClean="0">
                        <a:solidFill>
                          <a:schemeClr val="dk1"/>
                        </a:solidFill>
                        <a:latin typeface="+mn-lt"/>
                        <a:ea typeface="+mn-ea"/>
                        <a:cs typeface="+mn-cs"/>
                      </a:endParaRPr>
                    </a:p>
                    <a:p>
                      <a:pPr algn="just"/>
                      <a:r>
                        <a:rPr lang="es-ES" sz="1200" b="0" i="0" u="none" strike="noStrike" kern="1200" baseline="0" dirty="0" smtClean="0">
                          <a:solidFill>
                            <a:schemeClr val="dk1"/>
                          </a:solidFill>
                          <a:latin typeface="+mn-lt"/>
                          <a:ea typeface="+mn-ea"/>
                          <a:cs typeface="+mn-cs"/>
                        </a:rPr>
                        <a:t>Uno o una: </a:t>
                      </a:r>
                      <a:r>
                        <a:rPr lang="es-ES" sz="1200" b="0" i="1" u="none" strike="noStrike" kern="1200" baseline="0" dirty="0" smtClean="0">
                          <a:solidFill>
                            <a:schemeClr val="dk1"/>
                          </a:solidFill>
                          <a:latin typeface="+mn-lt"/>
                          <a:ea typeface="+mn-ea"/>
                          <a:cs typeface="+mn-cs"/>
                        </a:rPr>
                        <a:t>Hoy a la mañana se me ha caído el vaso y se me ha desparramado toda la leche</a:t>
                      </a:r>
                      <a:endParaRPr lang="es-ES" sz="1200" b="0" i="0" u="none" strike="noStrike" kern="1200" baseline="0" dirty="0" smtClean="0">
                        <a:solidFill>
                          <a:schemeClr val="dk1"/>
                        </a:solidFill>
                        <a:latin typeface="+mn-lt"/>
                        <a:ea typeface="+mn-ea"/>
                        <a:cs typeface="+mn-cs"/>
                      </a:endParaRPr>
                    </a:p>
                    <a:p>
                      <a:pPr algn="just"/>
                      <a:r>
                        <a:rPr lang="es-ES" sz="1200" b="0" i="0" u="none" strike="noStrike" kern="1200" baseline="0" dirty="0" smtClean="0">
                          <a:solidFill>
                            <a:schemeClr val="dk1"/>
                          </a:solidFill>
                          <a:latin typeface="+mn-lt"/>
                          <a:ea typeface="+mn-ea"/>
                          <a:cs typeface="+mn-cs"/>
                        </a:rPr>
                        <a:t>Todos y todas: </a:t>
                      </a:r>
                      <a:r>
                        <a:rPr lang="es-ES" sz="1200" b="0" i="1" u="none" strike="noStrike" kern="1200" baseline="0" dirty="0" smtClean="0">
                          <a:solidFill>
                            <a:schemeClr val="dk1"/>
                          </a:solidFill>
                          <a:latin typeface="+mn-lt"/>
                          <a:ea typeface="+mn-ea"/>
                          <a:cs typeface="+mn-cs"/>
                        </a:rPr>
                        <a:t>¡Y qué! ¡Y qué!</a:t>
                      </a:r>
                      <a:endParaRPr lang="es-ES" sz="1200" b="0" i="0" u="none" strike="noStrike" kern="1200" baseline="0" dirty="0" smtClean="0">
                        <a:solidFill>
                          <a:schemeClr val="dk1"/>
                        </a:solidFill>
                        <a:latin typeface="+mn-lt"/>
                        <a:ea typeface="+mn-ea"/>
                        <a:cs typeface="+mn-cs"/>
                      </a:endParaRPr>
                    </a:p>
                    <a:p>
                      <a:pPr algn="just"/>
                      <a:r>
                        <a:rPr lang="es-ES" sz="1200" b="0" i="0" u="none" strike="noStrike" kern="1200" baseline="0" dirty="0" smtClean="0">
                          <a:solidFill>
                            <a:schemeClr val="dk1"/>
                          </a:solidFill>
                          <a:latin typeface="+mn-lt"/>
                          <a:ea typeface="+mn-ea"/>
                          <a:cs typeface="+mn-cs"/>
                        </a:rPr>
                        <a:t>El rap lo podemos acompañar con percusión, palmadas o con lo que a cada cual se le ocurra.</a:t>
                      </a:r>
                    </a:p>
                    <a:p>
                      <a:pPr algn="just"/>
                      <a:r>
                        <a:rPr lang="es-ES" sz="1200" b="0" i="0" u="none" strike="noStrike" kern="1200" baseline="0" dirty="0" smtClean="0">
                          <a:solidFill>
                            <a:schemeClr val="dk1"/>
                          </a:solidFill>
                          <a:latin typeface="+mn-lt"/>
                          <a:ea typeface="+mn-ea"/>
                          <a:cs typeface="+mn-cs"/>
                        </a:rPr>
                        <a:t>Una vez terminado es bueno que se sienten y hagan una reflexión: </a:t>
                      </a:r>
                      <a:r>
                        <a:rPr lang="es-ES" sz="1200" b="0" i="1" u="none" strike="noStrike" kern="1200" baseline="0" dirty="0" smtClean="0">
                          <a:solidFill>
                            <a:schemeClr val="dk1"/>
                          </a:solidFill>
                          <a:latin typeface="+mn-lt"/>
                          <a:ea typeface="+mn-ea"/>
                          <a:cs typeface="+mn-cs"/>
                        </a:rPr>
                        <a:t>No es malo cometer errores, pero éstos pueden tomarse como un aspecto a mejorar.</a:t>
                      </a:r>
                      <a:endParaRPr lang="es-ES" sz="1200" b="0" i="0" u="none" strike="noStrike" kern="1200" baseline="0" dirty="0" smtClean="0">
                        <a:solidFill>
                          <a:schemeClr val="dk1"/>
                        </a:solidFill>
                        <a:latin typeface="+mn-lt"/>
                        <a:ea typeface="+mn-ea"/>
                        <a:cs typeface="+mn-cs"/>
                      </a:endParaRPr>
                    </a:p>
                    <a:p>
                      <a:pPr algn="just"/>
                      <a:r>
                        <a:rPr lang="es-ES" sz="1200" b="0" i="0" u="none" strike="noStrike" kern="1200" baseline="0" dirty="0" smtClean="0">
                          <a:solidFill>
                            <a:schemeClr val="dk1"/>
                          </a:solidFill>
                          <a:latin typeface="+mn-lt"/>
                          <a:ea typeface="+mn-ea"/>
                          <a:cs typeface="+mn-cs"/>
                        </a:rPr>
                        <a:t>Le preguntaremos a cada una de las personas qué puede hacer para que no vuelva a cometer el mismo error, y discutirán las respuestas entre todos y todas.</a:t>
                      </a:r>
                    </a:p>
                    <a:p>
                      <a:pPr algn="just"/>
                      <a:endParaRPr lang="es-ES" sz="12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RECURSOS</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171450" indent="-171450" algn="just">
                        <a:buFontTx/>
                        <a:buChar char="-"/>
                      </a:pPr>
                      <a:r>
                        <a:rPr lang="es-ES" sz="1200" b="0" i="0" u="none" strike="noStrike" kern="1200" baseline="0" dirty="0" smtClean="0">
                          <a:solidFill>
                            <a:schemeClr val="dk1"/>
                          </a:solidFill>
                          <a:latin typeface="+mn-lt"/>
                          <a:ea typeface="+mn-ea"/>
                          <a:cs typeface="+mn-cs"/>
                        </a:rPr>
                        <a:t>Un aula para estar en círculo cómodamente. - Instrumentos de percusión (no son obligatorios).</a:t>
                      </a:r>
                    </a:p>
                    <a:p>
                      <a:pPr marL="171450" indent="-171450" algn="just">
                        <a:buFontTx/>
                        <a:buChar char="-"/>
                      </a:pPr>
                      <a:endParaRPr lang="es-ES" sz="1200" b="0" i="0" u="none" strike="noStrike" kern="1200" baseline="0" dirty="0" smtClean="0">
                        <a:solidFill>
                          <a:schemeClr val="dk1"/>
                        </a:solidFill>
                        <a:latin typeface="+mn-lt"/>
                        <a:ea typeface="+mn-ea"/>
                        <a:cs typeface="+mn-cs"/>
                      </a:endParaRPr>
                    </a:p>
                  </a:txBody>
                  <a:tcPr marL="121920" marR="121920" marT="34290" marB="34290"/>
                </a:tc>
              </a:tr>
              <a:tr h="247538">
                <a:tc>
                  <a:txBody>
                    <a:bodyPr/>
                    <a:lstStyle/>
                    <a:p>
                      <a:pPr algn="ctr"/>
                      <a:r>
                        <a:rPr lang="es-ES" sz="1200" dirty="0" smtClean="0">
                          <a:effectLst>
                            <a:outerShdw blurRad="38100" dist="38100" dir="2700000" algn="tl">
                              <a:srgbClr val="000000">
                                <a:alpha val="43137"/>
                              </a:srgbClr>
                            </a:outerShdw>
                          </a:effectLst>
                          <a:latin typeface="Comic Sans MS" panose="030F0702030302020204" pitchFamily="66" charset="0"/>
                        </a:rPr>
                        <a:t>PLAZO</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1200" b="0" i="0" u="none" strike="noStrike" kern="1200" baseline="0" dirty="0" smtClean="0">
                          <a:solidFill>
                            <a:schemeClr val="dk1"/>
                          </a:solidFill>
                          <a:latin typeface="+mn-lt"/>
                          <a:ea typeface="+mn-ea"/>
                          <a:cs typeface="+mn-cs"/>
                        </a:rPr>
                        <a:t> - Unos 10 minutos para “</a:t>
                      </a:r>
                      <a:r>
                        <a:rPr lang="es-ES" sz="1200" b="0" i="0" u="none" strike="noStrike" kern="1200" baseline="0" dirty="0" err="1" smtClean="0">
                          <a:solidFill>
                            <a:schemeClr val="dk1"/>
                          </a:solidFill>
                          <a:latin typeface="+mn-lt"/>
                          <a:ea typeface="+mn-ea"/>
                          <a:cs typeface="+mn-cs"/>
                        </a:rPr>
                        <a:t>rapear</a:t>
                      </a:r>
                      <a:r>
                        <a:rPr lang="es-ES" sz="1200" b="0" i="0" u="none" strike="noStrike" kern="1200" baseline="0" dirty="0" smtClean="0">
                          <a:solidFill>
                            <a:schemeClr val="dk1"/>
                          </a:solidFill>
                          <a:latin typeface="+mn-lt"/>
                          <a:ea typeface="+mn-ea"/>
                          <a:cs typeface="+mn-cs"/>
                        </a:rPr>
                        <a:t>” - Otros 10 minutos para la reflexión</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 sz="1200" b="0" i="0" u="none" strike="noStrike" kern="1200" baseline="0" dirty="0" smtClean="0">
                        <a:solidFill>
                          <a:schemeClr val="dk1"/>
                        </a:solidFill>
                        <a:latin typeface="+mn-lt"/>
                        <a:ea typeface="+mn-ea"/>
                        <a:cs typeface="+mn-cs"/>
                      </a:endParaRPr>
                    </a:p>
                  </a:txBody>
                  <a:tcPr marL="121920" marR="121920" marT="34290" marB="34290"/>
                </a:tc>
              </a:tr>
              <a:tr h="445779">
                <a:tc>
                  <a:txBody>
                    <a:bodyPr/>
                    <a:lstStyle/>
                    <a:p>
                      <a:pPr algn="ctr"/>
                      <a:endParaRPr lang="es-ES" sz="1200" dirty="0" smtClean="0">
                        <a:effectLst>
                          <a:outerShdw blurRad="38100" dist="38100" dir="2700000" algn="tl">
                            <a:srgbClr val="000000">
                              <a:alpha val="43137"/>
                            </a:srgbClr>
                          </a:outerShdw>
                        </a:effectLst>
                        <a:latin typeface="Comic Sans MS" panose="030F0702030302020204" pitchFamily="66" charset="0"/>
                      </a:endParaRPr>
                    </a:p>
                    <a:p>
                      <a:pPr algn="ctr"/>
                      <a:r>
                        <a:rPr lang="es-ES" sz="1200" dirty="0" smtClean="0">
                          <a:effectLst>
                            <a:outerShdw blurRad="38100" dist="38100" dir="2700000" algn="tl">
                              <a:srgbClr val="000000">
                                <a:alpha val="43137"/>
                              </a:srgbClr>
                            </a:outerShdw>
                          </a:effectLst>
                          <a:latin typeface="Comic Sans MS" panose="030F0702030302020204" pitchFamily="66" charset="0"/>
                        </a:rPr>
                        <a:t>ORIENTACIÓN</a:t>
                      </a:r>
                      <a:endParaRPr lang="es-ES" sz="12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1200" b="0" i="0" u="none" strike="noStrike" kern="1200" baseline="0" dirty="0" smtClean="0">
                          <a:solidFill>
                            <a:schemeClr val="dk1"/>
                          </a:solidFill>
                          <a:latin typeface="+mn-lt"/>
                          <a:ea typeface="+mn-ea"/>
                          <a:cs typeface="+mn-cs"/>
                        </a:rPr>
                        <a:t>Es recomendable que el profesor o profesora también participe, para que los niños y las niñas vean que incluso la persona que ellos y ellas creen que no comete errores también se equivoca. </a:t>
                      </a:r>
                    </a:p>
                    <a:p>
                      <a:pPr algn="just"/>
                      <a:endParaRPr lang="es-ES" sz="1200" b="0" i="0" u="none" strike="noStrike" kern="1200" baseline="0" dirty="0">
                        <a:solidFill>
                          <a:schemeClr val="dk1"/>
                        </a:solidFill>
                        <a:latin typeface="+mn-lt"/>
                        <a:ea typeface="+mn-ea"/>
                        <a:cs typeface="+mn-cs"/>
                      </a:endParaRPr>
                    </a:p>
                  </a:txBody>
                  <a:tcPr marL="121920" marR="121920" marT="34290" marB="34290"/>
                </a:tc>
              </a:tr>
            </a:tbl>
          </a:graphicData>
        </a:graphic>
      </p:graphicFrame>
      <p:sp>
        <p:nvSpPr>
          <p:cNvPr id="4" name="3 CuadroTexto"/>
          <p:cNvSpPr txBox="1"/>
          <p:nvPr/>
        </p:nvSpPr>
        <p:spPr>
          <a:xfrm>
            <a:off x="2411760" y="260649"/>
            <a:ext cx="4464496" cy="369332"/>
          </a:xfrm>
          <a:prstGeom prst="rect">
            <a:avLst/>
          </a:prstGeom>
          <a:noFill/>
        </p:spPr>
        <p:txBody>
          <a:bodyPr wrap="square" rtlCol="0">
            <a:spAutoFit/>
          </a:bodyPr>
          <a:lstStyle/>
          <a:p>
            <a:r>
              <a:rPr lang="es-ES" dirty="0" smtClean="0"/>
              <a:t>Autonomía</a:t>
            </a:r>
            <a:r>
              <a:rPr lang="es-ES" dirty="0" smtClean="0"/>
              <a:t> </a:t>
            </a:r>
            <a:r>
              <a:rPr lang="es-ES" dirty="0" smtClean="0"/>
              <a:t>Emocional: Me gusta como soy</a:t>
            </a:r>
            <a:endParaRPr lang="es-ES" dirty="0"/>
          </a:p>
        </p:txBody>
      </p:sp>
    </p:spTree>
    <p:extLst>
      <p:ext uri="{BB962C8B-B14F-4D97-AF65-F5344CB8AC3E}">
        <p14:creationId xmlns:p14="http://schemas.microsoft.com/office/powerpoint/2010/main" val="1734905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3890851756"/>
              </p:ext>
            </p:extLst>
          </p:nvPr>
        </p:nvGraphicFramePr>
        <p:xfrm>
          <a:off x="251520" y="836713"/>
          <a:ext cx="8640960" cy="5892842"/>
        </p:xfrm>
        <a:graphic>
          <a:graphicData uri="http://schemas.openxmlformats.org/drawingml/2006/table">
            <a:tbl>
              <a:tblPr firstRow="1" bandRow="1">
                <a:tableStyleId>{00A15C55-8517-42AA-B614-E9B94910E393}</a:tableStyleId>
              </a:tblPr>
              <a:tblGrid>
                <a:gridCol w="936104"/>
                <a:gridCol w="7704856"/>
              </a:tblGrid>
              <a:tr h="288031">
                <a:tc>
                  <a:txBody>
                    <a:bodyPr/>
                    <a:lstStyle/>
                    <a:p>
                      <a:pPr algn="ctr"/>
                      <a:r>
                        <a:rPr lang="es-ES" sz="500" dirty="0" smtClean="0">
                          <a:effectLst>
                            <a:outerShdw blurRad="38100" dist="38100" dir="2700000" algn="tl">
                              <a:srgbClr val="000000">
                                <a:alpha val="43137"/>
                              </a:srgbClr>
                            </a:outerShdw>
                          </a:effectLst>
                          <a:latin typeface="Comic Sans MS" panose="030F0702030302020204" pitchFamily="66" charset="0"/>
                        </a:rPr>
                        <a:t>NOMBRE</a:t>
                      </a:r>
                      <a:endParaRPr lang="es-ES" sz="5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ctr"/>
                      <a:r>
                        <a:rPr lang="es-ES" sz="1400" dirty="0" smtClean="0"/>
                        <a:t>SOY</a:t>
                      </a:r>
                      <a:r>
                        <a:rPr lang="es-ES" sz="1400" baseline="0" dirty="0" smtClean="0"/>
                        <a:t> CAPAZ</a:t>
                      </a:r>
                      <a:r>
                        <a:rPr lang="es-ES" sz="1400" dirty="0" smtClean="0"/>
                        <a:t>:</a:t>
                      </a:r>
                      <a:r>
                        <a:rPr lang="es-ES" sz="1400" baseline="0" dirty="0" smtClean="0"/>
                        <a:t> ¡Cómo no voy a serlo!</a:t>
                      </a:r>
                      <a:endParaRPr lang="es-ES" sz="1400" dirty="0"/>
                    </a:p>
                  </a:txBody>
                  <a:tcPr marL="121920" marR="121920" marT="34290" marB="34290"/>
                </a:tc>
              </a:tr>
              <a:tr h="224779">
                <a:tc>
                  <a:txBody>
                    <a:bodyPr/>
                    <a:lstStyle/>
                    <a:p>
                      <a:pPr algn="ctr"/>
                      <a:r>
                        <a:rPr lang="es-ES" sz="500" dirty="0" smtClean="0">
                          <a:effectLst>
                            <a:outerShdw blurRad="38100" dist="38100" dir="2700000" algn="tl">
                              <a:srgbClr val="000000">
                                <a:alpha val="43137"/>
                              </a:srgbClr>
                            </a:outerShdw>
                          </a:effectLst>
                          <a:latin typeface="Comic Sans MS" panose="030F0702030302020204" pitchFamily="66" charset="0"/>
                        </a:rPr>
                        <a:t>OBJETIVOS</a:t>
                      </a:r>
                      <a:endParaRPr lang="es-ES" sz="5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r>
                        <a:rPr lang="es-ES" sz="800" b="0" i="0" u="none" strike="noStrike" kern="1200" baseline="0" dirty="0" smtClean="0">
                          <a:solidFill>
                            <a:schemeClr val="dk1"/>
                          </a:solidFill>
                          <a:latin typeface="+mn-lt"/>
                          <a:ea typeface="+mn-ea"/>
                          <a:cs typeface="+mn-cs"/>
                        </a:rPr>
                        <a:t>- Entender que a veces tenemos que hacer cosas que no nos gustan o que nos cuestan. </a:t>
                      </a:r>
                    </a:p>
                    <a:p>
                      <a:r>
                        <a:rPr lang="es-ES" sz="800" b="0" i="0" u="none" strike="noStrike" kern="1200" baseline="0" dirty="0" smtClean="0">
                          <a:solidFill>
                            <a:schemeClr val="dk1"/>
                          </a:solidFill>
                          <a:latin typeface="+mn-lt"/>
                          <a:ea typeface="+mn-ea"/>
                          <a:cs typeface="+mn-cs"/>
                        </a:rPr>
                        <a:t>- Aprender que cada uno/a tiene que hacer un esfuerzo para lograr sus objetivos. </a:t>
                      </a:r>
                    </a:p>
                    <a:p>
                      <a:r>
                        <a:rPr lang="es-ES" sz="800" b="0" i="0" u="none" strike="noStrike" kern="1200" baseline="0" dirty="0" smtClean="0">
                          <a:solidFill>
                            <a:schemeClr val="dk1"/>
                          </a:solidFill>
                          <a:latin typeface="+mn-lt"/>
                          <a:ea typeface="+mn-ea"/>
                          <a:cs typeface="+mn-cs"/>
                        </a:rPr>
                        <a:t>- Aprender que el logro de los objetivos está en gran parte en nuestra mano. </a:t>
                      </a:r>
                    </a:p>
                    <a:p>
                      <a:r>
                        <a:rPr lang="es-ES" sz="800" b="0" i="0" u="none" strike="noStrike" kern="1200" baseline="0" dirty="0" smtClean="0">
                          <a:solidFill>
                            <a:schemeClr val="dk1"/>
                          </a:solidFill>
                          <a:latin typeface="+mn-lt"/>
                          <a:ea typeface="+mn-ea"/>
                          <a:cs typeface="+mn-cs"/>
                        </a:rPr>
                        <a:t>- Conocer y probar la técnica “las </a:t>
                      </a:r>
                      <a:r>
                        <a:rPr lang="es-ES" sz="800" b="0" i="0" u="none" strike="noStrike" kern="1200" baseline="0" dirty="0" err="1" smtClean="0">
                          <a:solidFill>
                            <a:schemeClr val="dk1"/>
                          </a:solidFill>
                          <a:latin typeface="+mn-lt"/>
                          <a:ea typeface="+mn-ea"/>
                          <a:cs typeface="+mn-cs"/>
                        </a:rPr>
                        <a:t>autoinstrucciones</a:t>
                      </a:r>
                      <a:r>
                        <a:rPr lang="es-ES" sz="800" b="0" i="0" u="none" strike="noStrike" kern="1200" baseline="0" dirty="0" smtClean="0">
                          <a:solidFill>
                            <a:schemeClr val="dk1"/>
                          </a:solidFill>
                          <a:latin typeface="+mn-lt"/>
                          <a:ea typeface="+mn-ea"/>
                          <a:cs typeface="+mn-cs"/>
                        </a:rPr>
                        <a:t>” para lograr los objetivos marcados. </a:t>
                      </a:r>
                    </a:p>
                  </a:txBody>
                  <a:tcPr marL="121920" marR="121920" marT="34290" marB="34290"/>
                </a:tc>
              </a:tr>
              <a:tr h="1479767">
                <a:tc>
                  <a:txBody>
                    <a:bodyPr/>
                    <a:lstStyle/>
                    <a:p>
                      <a:pPr algn="ctr"/>
                      <a:endParaRPr lang="es-ES" sz="500" dirty="0" smtClean="0">
                        <a:effectLst>
                          <a:outerShdw blurRad="38100" dist="38100" dir="2700000" algn="tl">
                            <a:srgbClr val="000000">
                              <a:alpha val="43137"/>
                            </a:srgbClr>
                          </a:outerShdw>
                        </a:effectLst>
                        <a:latin typeface="Comic Sans MS" panose="030F0702030302020204" pitchFamily="66" charset="0"/>
                      </a:endParaRPr>
                    </a:p>
                    <a:p>
                      <a:pPr algn="ctr"/>
                      <a:r>
                        <a:rPr lang="es-ES" sz="500" dirty="0" smtClean="0">
                          <a:effectLst>
                            <a:outerShdw blurRad="38100" dist="38100" dir="2700000" algn="tl">
                              <a:srgbClr val="000000">
                                <a:alpha val="43137"/>
                              </a:srgbClr>
                            </a:outerShdw>
                          </a:effectLst>
                          <a:latin typeface="Comic Sans MS" panose="030F0702030302020204" pitchFamily="66" charset="0"/>
                        </a:rPr>
                        <a:t>PROCEDIMIENTOS</a:t>
                      </a:r>
                      <a:endParaRPr lang="es-ES" sz="5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Tendremos unas tarjetas plastificadas preparadas y cada una contendrá una frase. Las tarjetas pueden estar repetidas, ya que más de un alumno o alumna puede querer la misma.</a:t>
                      </a:r>
                    </a:p>
                    <a:p>
                      <a:pPr algn="just"/>
                      <a:r>
                        <a:rPr lang="es-ES" sz="900" b="0" i="0" u="none" strike="noStrike" kern="1200" baseline="0" dirty="0" smtClean="0">
                          <a:solidFill>
                            <a:schemeClr val="dk1"/>
                          </a:solidFill>
                          <a:latin typeface="+mn-lt"/>
                          <a:ea typeface="+mn-ea"/>
                          <a:cs typeface="+mn-cs"/>
                        </a:rPr>
                        <a:t>A un lado de la tarjeta pondremos: </a:t>
                      </a:r>
                      <a:r>
                        <a:rPr lang="es-ES" sz="900" b="0" i="1" u="none" strike="noStrike" kern="1200" baseline="0" dirty="0" smtClean="0">
                          <a:solidFill>
                            <a:schemeClr val="dk1"/>
                          </a:solidFill>
                          <a:latin typeface="+mn-lt"/>
                          <a:ea typeface="+mn-ea"/>
                          <a:cs typeface="+mn-cs"/>
                        </a:rPr>
                        <a:t>No me gusta…………., pero…......... o Me cuesta mucho…….., pero……….. En el otro lado pondremos ¡A partir de hoy voy a ser capaz de………!</a:t>
                      </a:r>
                      <a:endParaRPr lang="es-ES" sz="900" b="0" i="0" u="none" strike="noStrike" kern="1200" baseline="0" dirty="0" smtClean="0">
                        <a:solidFill>
                          <a:schemeClr val="dk1"/>
                        </a:solidFill>
                        <a:latin typeface="+mn-lt"/>
                        <a:ea typeface="+mn-ea"/>
                        <a:cs typeface="+mn-cs"/>
                      </a:endParaRPr>
                    </a:p>
                    <a:p>
                      <a:pPr algn="just"/>
                      <a:r>
                        <a:rPr lang="es-ES" sz="900" b="0" i="0" u="none" strike="noStrike" kern="1200" baseline="0" dirty="0" smtClean="0">
                          <a:solidFill>
                            <a:schemeClr val="dk1"/>
                          </a:solidFill>
                          <a:latin typeface="+mn-lt"/>
                          <a:ea typeface="+mn-ea"/>
                          <a:cs typeface="+mn-cs"/>
                        </a:rPr>
                        <a:t>Ejemplos: </a:t>
                      </a:r>
                    </a:p>
                    <a:p>
                      <a:pPr marL="285750" indent="-285750" algn="just">
                        <a:buFontTx/>
                        <a:buChar char="-"/>
                      </a:pPr>
                      <a:r>
                        <a:rPr lang="es-ES" sz="900" b="0" i="1" u="none" strike="noStrike" kern="1200" baseline="0" dirty="0" smtClean="0">
                          <a:solidFill>
                            <a:schemeClr val="dk1"/>
                          </a:solidFill>
                          <a:latin typeface="+mn-lt"/>
                          <a:ea typeface="+mn-ea"/>
                          <a:cs typeface="+mn-cs"/>
                        </a:rPr>
                        <a:t>Me cuesta mucho preguntar al profesor o profesora cuando no entiendo algo, pero…..a partir de hoy voy a hacer </a:t>
                      </a:r>
                      <a:r>
                        <a:rPr lang="es-ES" sz="900" b="0" i="0" u="none" strike="noStrike" kern="1200" baseline="0" dirty="0" smtClean="0">
                          <a:solidFill>
                            <a:schemeClr val="dk1"/>
                          </a:solidFill>
                          <a:latin typeface="+mn-lt"/>
                          <a:ea typeface="+mn-ea"/>
                          <a:cs typeface="+mn-cs"/>
                        </a:rPr>
                        <a:t> </a:t>
                      </a:r>
                      <a:r>
                        <a:rPr lang="es-ES" sz="900" b="0" i="1" u="none" strike="noStrike" kern="1200" baseline="0" dirty="0" smtClean="0">
                          <a:solidFill>
                            <a:schemeClr val="dk1"/>
                          </a:solidFill>
                          <a:latin typeface="+mn-lt"/>
                          <a:ea typeface="+mn-ea"/>
                          <a:cs typeface="+mn-cs"/>
                        </a:rPr>
                        <a:t>una pregunta a algún profesor o profesora porque ¡yo soy capaz de hacerlo!.</a:t>
                      </a:r>
                      <a:endParaRPr lang="es-ES" sz="900" b="0" i="0" u="none" strike="noStrike" kern="1200" baseline="0" dirty="0" smtClean="0">
                        <a:solidFill>
                          <a:schemeClr val="dk1"/>
                        </a:solidFill>
                        <a:latin typeface="+mn-lt"/>
                        <a:ea typeface="+mn-ea"/>
                        <a:cs typeface="+mn-cs"/>
                      </a:endParaRPr>
                    </a:p>
                    <a:p>
                      <a:pPr algn="just"/>
                      <a:r>
                        <a:rPr lang="es-ES" sz="900" b="0" i="1" u="none" strike="noStrike" kern="1200" baseline="0" dirty="0" smtClean="0">
                          <a:solidFill>
                            <a:schemeClr val="dk1"/>
                          </a:solidFill>
                          <a:latin typeface="+mn-lt"/>
                          <a:ea typeface="+mn-ea"/>
                          <a:cs typeface="+mn-cs"/>
                        </a:rPr>
                        <a:t>- Muchas veces me cuesta tener ordenado mi material de la escuela, pero…a partir de hoy, antes de salir de clase, ordenaré mi material porque ¡soy capaz de ello! </a:t>
                      </a:r>
                      <a:endParaRPr lang="es-ES" sz="900" b="0" i="0" u="none" strike="noStrike" kern="1200" baseline="0" dirty="0" smtClean="0">
                        <a:solidFill>
                          <a:schemeClr val="dk1"/>
                        </a:solidFill>
                        <a:latin typeface="+mn-lt"/>
                        <a:ea typeface="+mn-ea"/>
                        <a:cs typeface="+mn-cs"/>
                      </a:endParaRPr>
                    </a:p>
                    <a:p>
                      <a:pPr algn="just"/>
                      <a:r>
                        <a:rPr lang="es-ES" sz="900" b="0" i="1" u="none" strike="noStrike" kern="1200" baseline="0" dirty="0" smtClean="0">
                          <a:solidFill>
                            <a:schemeClr val="dk1"/>
                          </a:solidFill>
                          <a:latin typeface="+mn-lt"/>
                          <a:ea typeface="+mn-ea"/>
                          <a:cs typeface="+mn-cs"/>
                        </a:rPr>
                        <a:t>- A veces me cuesta hablar bajo, pero….a partir de hoy voy a cuidar el tono de mi voz porque ¡soy capaz de ello! </a:t>
                      </a:r>
                      <a:endParaRPr lang="es-ES" sz="900" b="0" i="0" u="none" strike="noStrike" kern="1200" baseline="0" dirty="0" smtClean="0">
                        <a:solidFill>
                          <a:schemeClr val="dk1"/>
                        </a:solidFill>
                        <a:latin typeface="+mn-lt"/>
                        <a:ea typeface="+mn-ea"/>
                        <a:cs typeface="+mn-cs"/>
                      </a:endParaRPr>
                    </a:p>
                    <a:p>
                      <a:pPr algn="just"/>
                      <a:r>
                        <a:rPr lang="es-ES" sz="900" b="0" i="1" u="none" strike="noStrike" kern="1200" baseline="0" dirty="0" smtClean="0">
                          <a:solidFill>
                            <a:schemeClr val="dk1"/>
                          </a:solidFill>
                          <a:latin typeface="+mn-lt"/>
                          <a:ea typeface="+mn-ea"/>
                          <a:cs typeface="+mn-cs"/>
                        </a:rPr>
                        <a:t>- Muchas veces me cuesta apuntar en la agenda todo lo que tengo que hacer, pero……a partir de hoy voy a apuntar todo en la agenda porque ¡yo soy capaz de ello! </a:t>
                      </a:r>
                      <a:endParaRPr lang="es-ES" sz="900" b="0" i="0" u="none" strike="noStrike" kern="1200" baseline="0" dirty="0" smtClean="0">
                        <a:solidFill>
                          <a:schemeClr val="dk1"/>
                        </a:solidFill>
                        <a:latin typeface="+mn-lt"/>
                        <a:ea typeface="+mn-ea"/>
                        <a:cs typeface="+mn-cs"/>
                      </a:endParaRPr>
                    </a:p>
                    <a:p>
                      <a:pPr algn="just"/>
                      <a:r>
                        <a:rPr lang="es-ES" sz="900" b="0" i="1" u="none" strike="noStrike" kern="1200" baseline="0" dirty="0" smtClean="0">
                          <a:solidFill>
                            <a:schemeClr val="dk1"/>
                          </a:solidFill>
                          <a:latin typeface="+mn-lt"/>
                          <a:ea typeface="+mn-ea"/>
                          <a:cs typeface="+mn-cs"/>
                        </a:rPr>
                        <a:t>- Muchas veces me cuesta estar atento/a en clase, pero…a partir de hoy cada vez que el profesor o profesora esté dando explicaciones voy a estar prestándole atención porque ¡soy capaz de ello! </a:t>
                      </a:r>
                      <a:endParaRPr lang="es-ES" sz="900" b="0" i="0" u="none" strike="noStrike" kern="1200" baseline="0" dirty="0" smtClean="0">
                        <a:solidFill>
                          <a:schemeClr val="dk1"/>
                        </a:solidFill>
                        <a:latin typeface="+mn-lt"/>
                        <a:ea typeface="+mn-ea"/>
                        <a:cs typeface="+mn-cs"/>
                      </a:endParaRPr>
                    </a:p>
                    <a:p>
                      <a:pPr algn="just"/>
                      <a:r>
                        <a:rPr lang="es-ES" sz="900" b="0" i="0" u="none" strike="noStrike" kern="1200" baseline="0" dirty="0" smtClean="0">
                          <a:solidFill>
                            <a:schemeClr val="dk1"/>
                          </a:solidFill>
                          <a:latin typeface="+mn-lt"/>
                          <a:ea typeface="+mn-ea"/>
                          <a:cs typeface="+mn-cs"/>
                        </a:rPr>
                        <a:t>Cada cual elegirá la tarjeta con la que se sienta más identificado/a y pegará la tarjeta en su mesa. Lo tendrá a la vista durante toda la semana y les pediremos que la lean a menudo, creyéndoselo. </a:t>
                      </a:r>
                    </a:p>
                    <a:p>
                      <a:pPr algn="just"/>
                      <a:r>
                        <a:rPr lang="es-ES" sz="900" b="0" i="0" u="none" strike="noStrike" kern="1200" baseline="0" dirty="0" smtClean="0">
                          <a:solidFill>
                            <a:schemeClr val="dk1"/>
                          </a:solidFill>
                          <a:latin typeface="+mn-lt"/>
                          <a:ea typeface="+mn-ea"/>
                          <a:cs typeface="+mn-cs"/>
                        </a:rPr>
                        <a:t>Si se quiere, se puede hacer el seguimiento de las decisiones que han tomado. Para ello, les daremos una hoja de registro para que la rellenen tanto cuando las cumplan, como cuando no las cumplan. </a:t>
                      </a:r>
                    </a:p>
                    <a:p>
                      <a:pPr algn="just"/>
                      <a:r>
                        <a:rPr lang="es-ES" sz="900" b="0" i="0" u="none" strike="noStrike" kern="1200" baseline="0" dirty="0" smtClean="0">
                          <a:solidFill>
                            <a:schemeClr val="dk1"/>
                          </a:solidFill>
                          <a:latin typeface="+mn-lt"/>
                          <a:ea typeface="+mn-ea"/>
                          <a:cs typeface="+mn-cs"/>
                        </a:rPr>
                        <a:t>Cada alumno y alumna escribirá en el apartado “actitud” lo que pone en su tarjeta. Por ejemplo: </a:t>
                      </a:r>
                      <a:r>
                        <a:rPr lang="es-ES" sz="900" b="0" i="1" u="none" strike="noStrike" kern="1200" baseline="0" dirty="0" smtClean="0">
                          <a:solidFill>
                            <a:schemeClr val="dk1"/>
                          </a:solidFill>
                          <a:latin typeface="+mn-lt"/>
                          <a:ea typeface="+mn-ea"/>
                          <a:cs typeface="+mn-cs"/>
                        </a:rPr>
                        <a:t>Cuidar el tono de mi voz. </a:t>
                      </a:r>
                      <a:r>
                        <a:rPr lang="es-ES" sz="900" b="0" i="0" u="none" strike="noStrike" kern="1200" baseline="0" dirty="0" smtClean="0">
                          <a:solidFill>
                            <a:schemeClr val="dk1"/>
                          </a:solidFill>
                          <a:latin typeface="+mn-lt"/>
                          <a:ea typeface="+mn-ea"/>
                          <a:cs typeface="+mn-cs"/>
                        </a:rPr>
                        <a:t>Esa semana, antes de salir de clase, si ha cumplido el objetivo, escribirá debajo del día: </a:t>
                      </a:r>
                      <a:r>
                        <a:rPr lang="es-ES" sz="900" b="0" i="1" u="none" strike="noStrike" kern="1200" baseline="0" dirty="0" smtClean="0">
                          <a:solidFill>
                            <a:schemeClr val="dk1"/>
                          </a:solidFill>
                          <a:latin typeface="+mn-lt"/>
                          <a:ea typeface="+mn-ea"/>
                          <a:cs typeface="+mn-cs"/>
                        </a:rPr>
                        <a:t>Hoy he cuidado el tono de mi voz porque soy capaz de ello. </a:t>
                      </a:r>
                      <a:r>
                        <a:rPr lang="es-ES" sz="900" b="0" i="0" u="none" strike="noStrike" kern="1200" baseline="0" dirty="0" smtClean="0">
                          <a:solidFill>
                            <a:schemeClr val="dk1"/>
                          </a:solidFill>
                          <a:latin typeface="+mn-lt"/>
                          <a:ea typeface="+mn-ea"/>
                          <a:cs typeface="+mn-cs"/>
                        </a:rPr>
                        <a:t>Si no lo cumple no escribirá nada.</a:t>
                      </a:r>
                    </a:p>
                    <a:p>
                      <a:pPr algn="just"/>
                      <a:r>
                        <a:rPr lang="es-ES" sz="900" b="0" i="0" u="none" strike="noStrike" kern="1200" baseline="0" dirty="0" smtClean="0">
                          <a:solidFill>
                            <a:schemeClr val="dk1"/>
                          </a:solidFill>
                          <a:latin typeface="+mn-lt"/>
                          <a:ea typeface="+mn-ea"/>
                          <a:cs typeface="+mn-cs"/>
                        </a:rPr>
                        <a:t>En la siguiente sesión reflexionarán y valorarán lo que han hecho: si les ha resultado eficaz la técnica para conseguir su objetivo, qué dificultades han tenido para conseguirlo, cómo se han sentido cada vez que han conseguido su objetivo, si ha tenido consecuencias positivas…</a:t>
                      </a:r>
                    </a:p>
                    <a:p>
                      <a:pPr algn="just"/>
                      <a:r>
                        <a:rPr lang="es-ES" sz="900" b="0" i="0" u="none" strike="noStrike" kern="1200" baseline="0" dirty="0" smtClean="0">
                          <a:solidFill>
                            <a:schemeClr val="dk1"/>
                          </a:solidFill>
                          <a:latin typeface="+mn-lt"/>
                          <a:ea typeface="+mn-ea"/>
                          <a:cs typeface="+mn-cs"/>
                        </a:rPr>
                        <a:t>Para finalizar, les animaremos a que practiquen esta técnica en casa y les daremos la hoja de registro.</a:t>
                      </a:r>
                    </a:p>
                    <a:p>
                      <a:pPr algn="just"/>
                      <a:r>
                        <a:rPr lang="es-ES" sz="900" b="0" i="0" u="none" strike="noStrike" kern="1200" baseline="0" dirty="0" smtClean="0">
                          <a:solidFill>
                            <a:schemeClr val="dk1"/>
                          </a:solidFill>
                          <a:latin typeface="+mn-lt"/>
                          <a:ea typeface="+mn-ea"/>
                          <a:cs typeface="+mn-cs"/>
                        </a:rPr>
                        <a:t>Ejemplos: </a:t>
                      </a:r>
                    </a:p>
                    <a:p>
                      <a:pPr algn="just"/>
                      <a:r>
                        <a:rPr lang="es-ES" sz="900" b="0" i="1" u="none" strike="noStrike" kern="1200" baseline="0" dirty="0" smtClean="0">
                          <a:solidFill>
                            <a:schemeClr val="dk1"/>
                          </a:solidFill>
                          <a:latin typeface="+mn-lt"/>
                          <a:ea typeface="+mn-ea"/>
                          <a:cs typeface="+mn-cs"/>
                        </a:rPr>
                        <a:t>- No me gusta leer, pero… o Me cuesta mucho leer, pero…a partir de hoy voy a leer 15 minutos al día porque ¡soy capaz de ello!! </a:t>
                      </a:r>
                      <a:endParaRPr lang="es-ES" sz="900" b="0" i="0" u="none" strike="noStrike" kern="1200" baseline="0" dirty="0" smtClean="0">
                        <a:solidFill>
                          <a:schemeClr val="dk1"/>
                        </a:solidFill>
                        <a:latin typeface="+mn-lt"/>
                        <a:ea typeface="+mn-ea"/>
                        <a:cs typeface="+mn-cs"/>
                      </a:endParaRPr>
                    </a:p>
                    <a:p>
                      <a:pPr algn="just"/>
                      <a:r>
                        <a:rPr lang="es-ES" sz="900" b="0" i="1" u="none" strike="noStrike" kern="1200" baseline="0" dirty="0" smtClean="0">
                          <a:solidFill>
                            <a:schemeClr val="dk1"/>
                          </a:solidFill>
                          <a:latin typeface="+mn-lt"/>
                          <a:ea typeface="+mn-ea"/>
                          <a:cs typeface="+mn-cs"/>
                        </a:rPr>
                        <a:t>- No me gusta comer fruta, pero… a partir de hoy voy a comer una pieza de fruta, porque ¡soy capaz de ello! </a:t>
                      </a:r>
                      <a:endParaRPr lang="es-ES" sz="900" b="0" i="0" u="none" strike="noStrike" kern="1200" baseline="0" dirty="0" smtClean="0">
                        <a:solidFill>
                          <a:schemeClr val="dk1"/>
                        </a:solidFill>
                        <a:latin typeface="+mn-lt"/>
                        <a:ea typeface="+mn-ea"/>
                        <a:cs typeface="+mn-cs"/>
                      </a:endParaRPr>
                    </a:p>
                    <a:p>
                      <a:pPr algn="just"/>
                      <a:r>
                        <a:rPr lang="es-ES" sz="900" b="0" i="1" u="none" strike="noStrike" kern="1200" baseline="0" dirty="0" smtClean="0">
                          <a:solidFill>
                            <a:schemeClr val="dk1"/>
                          </a:solidFill>
                          <a:latin typeface="+mn-lt"/>
                          <a:ea typeface="+mn-ea"/>
                          <a:cs typeface="+mn-cs"/>
                        </a:rPr>
                        <a:t>- No me gusta poner y recoger la mesa, pero… a partir de hoy voy a ayudar a poner/recoger la mesa porque ¡soy capaz de ello!</a:t>
                      </a:r>
                      <a:endParaRPr lang="es-ES" sz="900" b="0" i="0" u="none" strike="noStrike" kern="1200" baseline="0" dirty="0" smtClean="0">
                        <a:solidFill>
                          <a:schemeClr val="dk1"/>
                        </a:solidFill>
                        <a:latin typeface="+mn-lt"/>
                        <a:ea typeface="+mn-ea"/>
                        <a:cs typeface="+mn-cs"/>
                      </a:endParaRPr>
                    </a:p>
                  </a:txBody>
                  <a:tcPr marL="121920" marR="121920" marT="34290" marB="34290"/>
                </a:tc>
              </a:tr>
              <a:tr h="199587">
                <a:tc>
                  <a:txBody>
                    <a:bodyPr/>
                    <a:lstStyle/>
                    <a:p>
                      <a:pPr algn="ctr"/>
                      <a:r>
                        <a:rPr lang="es-ES" sz="500" dirty="0" smtClean="0">
                          <a:effectLst>
                            <a:outerShdw blurRad="38100" dist="38100" dir="2700000" algn="tl">
                              <a:srgbClr val="000000">
                                <a:alpha val="43137"/>
                              </a:srgbClr>
                            </a:outerShdw>
                          </a:effectLst>
                          <a:latin typeface="Comic Sans MS" panose="030F0702030302020204" pitchFamily="66" charset="0"/>
                        </a:rPr>
                        <a:t>RECURSOS</a:t>
                      </a:r>
                      <a:endParaRPr lang="es-ES" sz="5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 sz="900" b="0" i="0" u="none" strike="noStrike" kern="1200" baseline="0" dirty="0" smtClean="0">
                          <a:solidFill>
                            <a:schemeClr val="dk1"/>
                          </a:solidFill>
                          <a:latin typeface="+mn-lt"/>
                          <a:ea typeface="+mn-ea"/>
                          <a:cs typeface="+mn-cs"/>
                        </a:rPr>
                        <a:t>- Tarjetas plastificadas con frases. - Una hoja para registrar el compromiso.</a:t>
                      </a:r>
                    </a:p>
                  </a:txBody>
                  <a:tcPr marL="121920" marR="121920" marT="34290" marB="34290"/>
                </a:tc>
              </a:tr>
              <a:tr h="357748">
                <a:tc>
                  <a:txBody>
                    <a:bodyPr/>
                    <a:lstStyle/>
                    <a:p>
                      <a:pPr algn="ctr"/>
                      <a:r>
                        <a:rPr lang="es-ES" sz="500" dirty="0" smtClean="0">
                          <a:effectLst>
                            <a:outerShdw blurRad="38100" dist="38100" dir="2700000" algn="tl">
                              <a:srgbClr val="000000">
                                <a:alpha val="43137"/>
                              </a:srgbClr>
                            </a:outerShdw>
                          </a:effectLst>
                          <a:latin typeface="Comic Sans MS" panose="030F0702030302020204" pitchFamily="66" charset="0"/>
                        </a:rPr>
                        <a:t>PLAZO</a:t>
                      </a:r>
                      <a:endParaRPr lang="es-ES" sz="5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 - 30 minutos para realizar el ejercicio. - En los siguientes días, 2-3 minutos para rellenar la hoja de registro. - 10-15 minutos de la sesión de la próxima semana para comentarlo. </a:t>
                      </a:r>
                    </a:p>
                  </a:txBody>
                  <a:tcPr marL="121920" marR="121920" marT="34290" marB="34290"/>
                </a:tc>
              </a:tr>
              <a:tr h="713163">
                <a:tc>
                  <a:txBody>
                    <a:bodyPr/>
                    <a:lstStyle/>
                    <a:p>
                      <a:pPr algn="ctr"/>
                      <a:endParaRPr lang="es-ES" sz="500" dirty="0" smtClean="0">
                        <a:effectLst>
                          <a:outerShdw blurRad="38100" dist="38100" dir="2700000" algn="tl">
                            <a:srgbClr val="000000">
                              <a:alpha val="43137"/>
                            </a:srgbClr>
                          </a:outerShdw>
                        </a:effectLst>
                        <a:latin typeface="Comic Sans MS" panose="030F0702030302020204" pitchFamily="66" charset="0"/>
                      </a:endParaRPr>
                    </a:p>
                    <a:p>
                      <a:pPr algn="ctr"/>
                      <a:r>
                        <a:rPr lang="es-ES" sz="500" dirty="0" smtClean="0">
                          <a:effectLst>
                            <a:outerShdw blurRad="38100" dist="38100" dir="2700000" algn="tl">
                              <a:srgbClr val="000000">
                                <a:alpha val="43137"/>
                              </a:srgbClr>
                            </a:outerShdw>
                          </a:effectLst>
                          <a:latin typeface="Comic Sans MS" panose="030F0702030302020204" pitchFamily="66" charset="0"/>
                        </a:rPr>
                        <a:t>ORIENTACIÓN</a:t>
                      </a:r>
                      <a:endParaRPr lang="es-ES" sz="500" dirty="0">
                        <a:effectLst>
                          <a:outerShdw blurRad="38100" dist="38100" dir="2700000" algn="tl">
                            <a:srgbClr val="000000">
                              <a:alpha val="43137"/>
                            </a:srgbClr>
                          </a:outerShdw>
                        </a:effectLst>
                        <a:latin typeface="Comic Sans MS" panose="030F0702030302020204" pitchFamily="66" charset="0"/>
                      </a:endParaRPr>
                    </a:p>
                  </a:txBody>
                  <a:tcPr marL="121920" marR="121920" marT="34290" marB="34290"/>
                </a:tc>
                <a:tc>
                  <a:txBody>
                    <a:bodyPr/>
                    <a:lstStyle/>
                    <a:p>
                      <a:pPr algn="just"/>
                      <a:r>
                        <a:rPr lang="es-ES" sz="900" b="0" i="0" u="none" strike="noStrike" kern="1200" baseline="0" dirty="0" smtClean="0">
                          <a:solidFill>
                            <a:schemeClr val="dk1"/>
                          </a:solidFill>
                          <a:latin typeface="+mn-lt"/>
                          <a:ea typeface="+mn-ea"/>
                          <a:cs typeface="+mn-cs"/>
                        </a:rPr>
                        <a:t>Los alumnos y las alumnas de esta edad necesitan mucha ayuda para hacer este ejercicio. Por eso tendremos preparadas las frases de antemano, ya que les resulta difícil pensarlas por ellos/as mismos/as. </a:t>
                      </a:r>
                    </a:p>
                    <a:p>
                      <a:pPr algn="just"/>
                      <a:r>
                        <a:rPr lang="es-ES" sz="900" b="0" i="0" u="none" strike="noStrike" kern="1200" baseline="0" dirty="0" smtClean="0">
                          <a:solidFill>
                            <a:schemeClr val="dk1"/>
                          </a:solidFill>
                          <a:latin typeface="+mn-lt"/>
                          <a:ea typeface="+mn-ea"/>
                          <a:cs typeface="+mn-cs"/>
                        </a:rPr>
                        <a:t>El ejercicio puede desarrollarse de otro modo. Tomando como base el primer tema “¿Quién soy yo?”, cuyo objetivo, entre otros, era ser consciente de las propias dificultades, podemos preparar una “</a:t>
                      </a:r>
                      <a:r>
                        <a:rPr lang="es-ES" sz="900" b="0" i="0" u="none" strike="noStrike" kern="1200" baseline="0" dirty="0" err="1" smtClean="0">
                          <a:solidFill>
                            <a:schemeClr val="dk1"/>
                          </a:solidFill>
                          <a:latin typeface="+mn-lt"/>
                          <a:ea typeface="+mn-ea"/>
                          <a:cs typeface="+mn-cs"/>
                        </a:rPr>
                        <a:t>autoinstrucción</a:t>
                      </a:r>
                      <a:r>
                        <a:rPr lang="es-ES" sz="900" b="0" i="0" u="none" strike="noStrike" kern="1200" baseline="0" dirty="0" smtClean="0">
                          <a:solidFill>
                            <a:schemeClr val="dk1"/>
                          </a:solidFill>
                          <a:latin typeface="+mn-lt"/>
                          <a:ea typeface="+mn-ea"/>
                          <a:cs typeface="+mn-cs"/>
                        </a:rPr>
                        <a:t>” adecuada para que las superen.</a:t>
                      </a:r>
                    </a:p>
                  </a:txBody>
                  <a:tcPr marL="121920" marR="121920" marT="34290" marB="34290"/>
                </a:tc>
              </a:tr>
            </a:tbl>
          </a:graphicData>
        </a:graphic>
      </p:graphicFrame>
      <p:sp>
        <p:nvSpPr>
          <p:cNvPr id="4" name="3 CuadroTexto"/>
          <p:cNvSpPr txBox="1"/>
          <p:nvPr/>
        </p:nvSpPr>
        <p:spPr>
          <a:xfrm>
            <a:off x="2411760" y="260649"/>
            <a:ext cx="4464496" cy="369332"/>
          </a:xfrm>
          <a:prstGeom prst="rect">
            <a:avLst/>
          </a:prstGeom>
          <a:noFill/>
        </p:spPr>
        <p:txBody>
          <a:bodyPr wrap="square" rtlCol="0">
            <a:spAutoFit/>
          </a:bodyPr>
          <a:lstStyle/>
          <a:p>
            <a:r>
              <a:rPr lang="es-ES" dirty="0" smtClean="0"/>
              <a:t>Autonomía</a:t>
            </a:r>
            <a:r>
              <a:rPr lang="es-ES" dirty="0" smtClean="0"/>
              <a:t> </a:t>
            </a:r>
            <a:r>
              <a:rPr lang="es-ES" dirty="0" smtClean="0"/>
              <a:t>Emocional: Me gusta como soy</a:t>
            </a:r>
            <a:endParaRPr lang="es-ES" dirty="0"/>
          </a:p>
        </p:txBody>
      </p:sp>
    </p:spTree>
    <p:extLst>
      <p:ext uri="{BB962C8B-B14F-4D97-AF65-F5344CB8AC3E}">
        <p14:creationId xmlns:p14="http://schemas.microsoft.com/office/powerpoint/2010/main" val="204770851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TotalTime>
  <Words>3890</Words>
  <Application>Microsoft Office PowerPoint</Application>
  <PresentationFormat>Presentación en pantalla (4:3)</PresentationFormat>
  <Paragraphs>279</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Macarena</dc:creator>
  <cp:lastModifiedBy>Macarena</cp:lastModifiedBy>
  <cp:revision>54</cp:revision>
  <dcterms:created xsi:type="dcterms:W3CDTF">2016-10-19T18:57:32Z</dcterms:created>
  <dcterms:modified xsi:type="dcterms:W3CDTF">2016-11-07T19:56:57Z</dcterms:modified>
</cp:coreProperties>
</file>