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FF"/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9013"/>
    <p:restoredTop sz="94686"/>
  </p:normalViewPr>
  <p:slideViewPr>
    <p:cSldViewPr snapToGrid="0" snapToObjects="1">
      <p:cViewPr>
        <p:scale>
          <a:sx n="100" d="100"/>
          <a:sy n="100" d="100"/>
        </p:scale>
        <p:origin x="-8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999F1-285E-D54D-BDAA-06053FB8C7A0}" type="datetimeFigureOut">
              <a:rPr lang="es-ES_tradnl" smtClean="0"/>
              <a:t>21/02/2017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C82A0D-CCD8-654A-893D-4B08AF1DA426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69707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26D4E-6BA9-4A4D-BB44-1D9972E242BF}" type="datetimeFigureOut">
              <a:rPr lang="es-ES_tradnl" smtClean="0"/>
              <a:t>21/02/2017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1B4B1-5208-684C-AD3A-2EDCC1C7772D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90189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5DDE-055A-6741-99FA-03F4DF01BC15}" type="datetimeFigureOut">
              <a:rPr lang="es-ES_tradnl" smtClean="0"/>
              <a:t>21/02/2017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BAE6-E7D5-8C45-A372-70029162E34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6630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5DDE-055A-6741-99FA-03F4DF01BC15}" type="datetimeFigureOut">
              <a:rPr lang="es-ES_tradnl" smtClean="0"/>
              <a:t>21/02/2017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BAE6-E7D5-8C45-A372-70029162E34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90121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5DDE-055A-6741-99FA-03F4DF01BC15}" type="datetimeFigureOut">
              <a:rPr lang="es-ES_tradnl" smtClean="0"/>
              <a:t>21/02/2017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BAE6-E7D5-8C45-A372-70029162E34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0923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5DDE-055A-6741-99FA-03F4DF01BC15}" type="datetimeFigureOut">
              <a:rPr lang="es-ES_tradnl" smtClean="0"/>
              <a:t>21/02/2017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BAE6-E7D5-8C45-A372-70029162E34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551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5DDE-055A-6741-99FA-03F4DF01BC15}" type="datetimeFigureOut">
              <a:rPr lang="es-ES_tradnl" smtClean="0"/>
              <a:t>21/02/2017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BAE6-E7D5-8C45-A372-70029162E34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4200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5DDE-055A-6741-99FA-03F4DF01BC15}" type="datetimeFigureOut">
              <a:rPr lang="es-ES_tradnl" smtClean="0"/>
              <a:t>21/02/2017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BAE6-E7D5-8C45-A372-70029162E34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952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5DDE-055A-6741-99FA-03F4DF01BC15}" type="datetimeFigureOut">
              <a:rPr lang="es-ES_tradnl" smtClean="0"/>
              <a:t>21/02/2017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BAE6-E7D5-8C45-A372-70029162E34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31399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5DDE-055A-6741-99FA-03F4DF01BC15}" type="datetimeFigureOut">
              <a:rPr lang="es-ES_tradnl" smtClean="0"/>
              <a:t>21/02/2017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BAE6-E7D5-8C45-A372-70029162E34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2454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5DDE-055A-6741-99FA-03F4DF01BC15}" type="datetimeFigureOut">
              <a:rPr lang="es-ES_tradnl" smtClean="0"/>
              <a:t>21/02/2017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BAE6-E7D5-8C45-A372-70029162E34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1072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5DDE-055A-6741-99FA-03F4DF01BC15}" type="datetimeFigureOut">
              <a:rPr lang="es-ES_tradnl" smtClean="0"/>
              <a:t>21/02/2017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BAE6-E7D5-8C45-A372-70029162E34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2465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C5DDE-055A-6741-99FA-03F4DF01BC15}" type="datetimeFigureOut">
              <a:rPr lang="es-ES_tradnl" smtClean="0"/>
              <a:t>21/02/2017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DBAE6-E7D5-8C45-A372-70029162E34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43645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0C5DDE-055A-6741-99FA-03F4DF01BC15}" type="datetimeFigureOut">
              <a:rPr lang="es-ES_tradnl" smtClean="0"/>
              <a:t>21/02/2017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DBAE6-E7D5-8C45-A372-70029162E34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58566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iff"/><Relationship Id="rId5" Type="http://schemas.openxmlformats.org/officeDocument/2006/relationships/image" Target="../media/image4.tiff"/><Relationship Id="rId4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149629" y="215997"/>
            <a:ext cx="11853949" cy="299393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MAPA PARA EL DESARROLLO DE UDIs</a:t>
            </a:r>
            <a:endParaRPr lang="es-ES_tradnl" dirty="0"/>
          </a:p>
        </p:txBody>
      </p:sp>
      <p:sp>
        <p:nvSpPr>
          <p:cNvPr id="5" name="Rectángulo redondeado 4"/>
          <p:cNvSpPr/>
          <p:nvPr/>
        </p:nvSpPr>
        <p:spPr>
          <a:xfrm>
            <a:off x="149629" y="1147158"/>
            <a:ext cx="3640975" cy="3247042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Rectángulo redondeado 5"/>
          <p:cNvSpPr/>
          <p:nvPr/>
        </p:nvSpPr>
        <p:spPr>
          <a:xfrm>
            <a:off x="149629" y="648393"/>
            <a:ext cx="5020888" cy="387949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_tradnl" sz="1200" dirty="0" smtClean="0"/>
              <a:t>Maestros implicados: Emilio J. Escudero Marta</a:t>
            </a:r>
            <a:endParaRPr lang="es-ES_tradnl" sz="1200" dirty="0"/>
          </a:p>
        </p:txBody>
      </p:sp>
      <p:sp>
        <p:nvSpPr>
          <p:cNvPr id="7" name="Rectángulo redondeado 6"/>
          <p:cNvSpPr/>
          <p:nvPr/>
        </p:nvSpPr>
        <p:spPr>
          <a:xfrm>
            <a:off x="5306293" y="648394"/>
            <a:ext cx="3322318" cy="365760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_tradnl" sz="1200" dirty="0" smtClean="0"/>
              <a:t>Temporalización: </a:t>
            </a:r>
            <a:r>
              <a:rPr lang="es-ES_tradnl" sz="1200" dirty="0" smtClean="0"/>
              <a:t>26/09/16 a 28/10/16</a:t>
            </a:r>
            <a:endParaRPr lang="es-ES_tradnl" sz="1200" dirty="0"/>
          </a:p>
        </p:txBody>
      </p:sp>
      <p:sp>
        <p:nvSpPr>
          <p:cNvPr id="8" name="Rectángulo redondeado 7"/>
          <p:cNvSpPr/>
          <p:nvPr/>
        </p:nvSpPr>
        <p:spPr>
          <a:xfrm>
            <a:off x="8764387" y="648394"/>
            <a:ext cx="3239191" cy="365760"/>
          </a:xfrm>
          <a:prstGeom prst="roundRect">
            <a:avLst/>
          </a:prstGeom>
          <a:ln w="3810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_tradnl" sz="1200" dirty="0" err="1" smtClean="0"/>
              <a:t>Unit</a:t>
            </a:r>
            <a:r>
              <a:rPr lang="es-ES_tradnl" sz="1200" dirty="0" smtClean="0"/>
              <a:t> 1: </a:t>
            </a:r>
            <a:r>
              <a:rPr lang="es-ES_tradnl" sz="1200" dirty="0" err="1" smtClean="0"/>
              <a:t>Jetpacks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for</a:t>
            </a:r>
            <a:r>
              <a:rPr lang="es-ES_tradnl" sz="1200" dirty="0" smtClean="0"/>
              <a:t> </a:t>
            </a:r>
            <a:r>
              <a:rPr lang="es-ES_tradnl" sz="1200" dirty="0" err="1" smtClean="0"/>
              <a:t>hire</a:t>
            </a:r>
            <a:r>
              <a:rPr lang="es-ES_tradnl" sz="1200" dirty="0" smtClean="0"/>
              <a:t>.</a:t>
            </a:r>
            <a:endParaRPr lang="es-ES_tradnl" sz="1200" dirty="0"/>
          </a:p>
        </p:txBody>
      </p:sp>
      <p:sp>
        <p:nvSpPr>
          <p:cNvPr id="9" name="CuadroTexto 8"/>
          <p:cNvSpPr txBox="1"/>
          <p:nvPr/>
        </p:nvSpPr>
        <p:spPr>
          <a:xfrm>
            <a:off x="611216" y="1170197"/>
            <a:ext cx="2237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Indicadores (CC) e instrumentos</a:t>
            </a:r>
            <a:endParaRPr lang="es-ES_tradnl" sz="1200" dirty="0"/>
          </a:p>
        </p:txBody>
      </p:sp>
      <p:sp>
        <p:nvSpPr>
          <p:cNvPr id="10" name="Rectángulo redondeado 9"/>
          <p:cNvSpPr/>
          <p:nvPr/>
        </p:nvSpPr>
        <p:spPr>
          <a:xfrm>
            <a:off x="149629" y="4486121"/>
            <a:ext cx="3640975" cy="2247191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ES" sz="1000" dirty="0" smtClean="0"/>
              <a:t>Vocabulario: </a:t>
            </a:r>
            <a:r>
              <a:rPr lang="es-ES" sz="1000" dirty="0" err="1" smtClean="0"/>
              <a:t>the</a:t>
            </a:r>
            <a:r>
              <a:rPr lang="es-ES" sz="1000" dirty="0" smtClean="0"/>
              <a:t> </a:t>
            </a:r>
            <a:r>
              <a:rPr lang="es-ES" sz="1000" dirty="0" err="1" smtClean="0"/>
              <a:t>countryside</a:t>
            </a:r>
            <a:r>
              <a:rPr lang="es-ES" sz="1000" dirty="0" smtClean="0"/>
              <a:t>.</a:t>
            </a:r>
          </a:p>
          <a:p>
            <a:r>
              <a:rPr lang="es-ES" sz="1000" dirty="0" smtClean="0"/>
              <a:t>Gramática: conectores </a:t>
            </a:r>
            <a:r>
              <a:rPr lang="es-ES" sz="1000" dirty="0" err="1" smtClean="0"/>
              <a:t>went</a:t>
            </a:r>
            <a:r>
              <a:rPr lang="es-ES" sz="1000" dirty="0" smtClean="0"/>
              <a:t> + </a:t>
            </a:r>
            <a:r>
              <a:rPr lang="es-ES" sz="1000" dirty="0" err="1" smtClean="0"/>
              <a:t>ing</a:t>
            </a:r>
            <a:endParaRPr lang="es-ES" sz="1000" dirty="0" smtClean="0"/>
          </a:p>
          <a:p>
            <a:r>
              <a:rPr lang="es-ES" sz="1000" dirty="0" smtClean="0"/>
              <a:t>Canción de la unidad: </a:t>
            </a:r>
            <a:r>
              <a:rPr lang="es-ES" sz="1000" dirty="0" err="1" smtClean="0"/>
              <a:t>singing</a:t>
            </a:r>
            <a:r>
              <a:rPr lang="es-ES" sz="1000" dirty="0" smtClean="0"/>
              <a:t> </a:t>
            </a:r>
            <a:r>
              <a:rPr lang="es-ES" sz="1000" dirty="0" err="1" smtClean="0"/>
              <a:t>for</a:t>
            </a:r>
            <a:r>
              <a:rPr lang="es-ES" sz="1000" dirty="0" smtClean="0"/>
              <a:t> </a:t>
            </a:r>
            <a:r>
              <a:rPr lang="es-ES" sz="1000" dirty="0" err="1" smtClean="0"/>
              <a:t>pleasure</a:t>
            </a:r>
            <a:endParaRPr lang="es-ES" sz="1000" dirty="0" smtClean="0"/>
          </a:p>
          <a:p>
            <a:r>
              <a:rPr lang="es-ES" sz="1000" dirty="0" smtClean="0"/>
              <a:t>Gramática: modal </a:t>
            </a:r>
            <a:r>
              <a:rPr lang="es-ES" sz="1000" dirty="0" err="1" smtClean="0"/>
              <a:t>could</a:t>
            </a:r>
            <a:r>
              <a:rPr lang="es-ES" sz="1000" dirty="0" smtClean="0"/>
              <a:t>/</a:t>
            </a:r>
            <a:r>
              <a:rPr lang="es-ES" sz="1000" dirty="0" err="1" smtClean="0"/>
              <a:t>couldn´t</a:t>
            </a:r>
            <a:endParaRPr lang="es-ES" sz="1000" dirty="0" smtClean="0"/>
          </a:p>
          <a:p>
            <a:r>
              <a:rPr lang="es-ES" sz="1000" dirty="0" smtClean="0"/>
              <a:t>Comprensión lectora: </a:t>
            </a:r>
            <a:r>
              <a:rPr lang="es-ES" sz="1000" dirty="0" err="1" smtClean="0"/>
              <a:t>paying</a:t>
            </a:r>
            <a:r>
              <a:rPr lang="es-ES" sz="1000" dirty="0" smtClean="0"/>
              <a:t> </a:t>
            </a:r>
            <a:r>
              <a:rPr lang="es-ES" sz="1000" dirty="0" err="1" smtClean="0"/>
              <a:t>attention</a:t>
            </a:r>
            <a:r>
              <a:rPr lang="es-ES" sz="1000" dirty="0" smtClean="0"/>
              <a:t> to </a:t>
            </a:r>
            <a:r>
              <a:rPr lang="es-ES" sz="1000" dirty="0" err="1" smtClean="0"/>
              <a:t>instructions</a:t>
            </a:r>
            <a:endParaRPr lang="es-ES" sz="1000" dirty="0" smtClean="0"/>
          </a:p>
          <a:p>
            <a:r>
              <a:rPr lang="es-ES" sz="1000" dirty="0" smtClean="0"/>
              <a:t>Fonética: terminación –</a:t>
            </a:r>
            <a:r>
              <a:rPr lang="es-ES" sz="1000" dirty="0" err="1" smtClean="0"/>
              <a:t>sion</a:t>
            </a:r>
            <a:r>
              <a:rPr lang="es-ES" sz="1000" dirty="0" smtClean="0"/>
              <a:t>/-</a:t>
            </a:r>
            <a:r>
              <a:rPr lang="es-ES" sz="1000" dirty="0" err="1" smtClean="0"/>
              <a:t>tion</a:t>
            </a:r>
            <a:endParaRPr lang="es-ES" sz="1000" dirty="0" smtClean="0"/>
          </a:p>
          <a:p>
            <a:r>
              <a:rPr lang="es-ES" sz="1000" dirty="0" err="1" smtClean="0"/>
              <a:t>Skills</a:t>
            </a:r>
            <a:r>
              <a:rPr lang="es-ES" sz="1000" dirty="0" smtClean="0"/>
              <a:t>: </a:t>
            </a:r>
            <a:r>
              <a:rPr lang="es-ES" sz="1000" dirty="0" err="1" smtClean="0"/>
              <a:t>listening</a:t>
            </a:r>
            <a:r>
              <a:rPr lang="es-ES" sz="1000" dirty="0" smtClean="0"/>
              <a:t> and </a:t>
            </a:r>
            <a:r>
              <a:rPr lang="es-ES" sz="1000" dirty="0" err="1" smtClean="0"/>
              <a:t>speaking</a:t>
            </a:r>
            <a:endParaRPr lang="es-ES" sz="1000" dirty="0" smtClean="0"/>
          </a:p>
          <a:p>
            <a:r>
              <a:rPr lang="es-ES" sz="1000" dirty="0" err="1" smtClean="0"/>
              <a:t>Communication</a:t>
            </a:r>
            <a:r>
              <a:rPr lang="es-ES" sz="1000" dirty="0" smtClean="0"/>
              <a:t>: role </a:t>
            </a:r>
            <a:r>
              <a:rPr lang="es-ES" sz="1000" dirty="0" err="1" smtClean="0"/>
              <a:t>play</a:t>
            </a:r>
            <a:endParaRPr lang="es-ES" sz="1000" dirty="0" smtClean="0"/>
          </a:p>
        </p:txBody>
      </p:sp>
      <p:sp>
        <p:nvSpPr>
          <p:cNvPr id="11" name="CuadroTexto 10"/>
          <p:cNvSpPr txBox="1"/>
          <p:nvPr/>
        </p:nvSpPr>
        <p:spPr>
          <a:xfrm>
            <a:off x="1064029" y="4486122"/>
            <a:ext cx="1812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Contenidos</a:t>
            </a:r>
            <a:endParaRPr lang="es-ES_tradnl" sz="1200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3906982" y="1147156"/>
            <a:ext cx="5852160" cy="1584845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Al finalizar la unidad se realizará un role </a:t>
            </a:r>
            <a:r>
              <a:rPr lang="es-ES_tradnl" dirty="0" err="1" smtClean="0"/>
              <a:t>play</a:t>
            </a:r>
            <a:r>
              <a:rPr lang="es-ES_tradnl" dirty="0" smtClean="0"/>
              <a:t> por parte de los alumnos en el que se representará un situación comunicativa de alquiler de un jet pack. </a:t>
            </a:r>
            <a:r>
              <a:rPr lang="es-ES_tradnl" dirty="0" smtClean="0"/>
              <a:t>Se realiza en parejas.</a:t>
            </a:r>
            <a:endParaRPr lang="es-ES_tradnl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926975" y="1136031"/>
            <a:ext cx="1812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Tarea </a:t>
            </a:r>
            <a:endParaRPr lang="es-ES_tradnl" sz="1200" dirty="0"/>
          </a:p>
        </p:txBody>
      </p:sp>
      <p:sp>
        <p:nvSpPr>
          <p:cNvPr id="15" name="Rectángulo redondeado 14"/>
          <p:cNvSpPr/>
          <p:nvPr/>
        </p:nvSpPr>
        <p:spPr>
          <a:xfrm>
            <a:off x="3906982" y="3785105"/>
            <a:ext cx="5852160" cy="2948208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Comprensión oral y escrita de vocabulario relacionado con la naturaleza.</a:t>
            </a:r>
          </a:p>
          <a:p>
            <a:pPr algn="ctr"/>
            <a:r>
              <a:rPr lang="es-ES_tradnl" dirty="0" smtClean="0"/>
              <a:t>Expresión escrita de conectores </a:t>
            </a:r>
            <a:r>
              <a:rPr lang="es-ES_tradnl" dirty="0" err="1" smtClean="0"/>
              <a:t>went</a:t>
            </a:r>
            <a:r>
              <a:rPr lang="es-ES_tradnl" dirty="0" smtClean="0"/>
              <a:t> + </a:t>
            </a:r>
            <a:r>
              <a:rPr lang="es-ES_tradnl" dirty="0" err="1" smtClean="0"/>
              <a:t>ing</a:t>
            </a:r>
            <a:r>
              <a:rPr lang="es-ES_tradnl" dirty="0" smtClean="0"/>
              <a:t> y verbos modales </a:t>
            </a:r>
            <a:r>
              <a:rPr lang="es-ES_tradnl" dirty="0" err="1" smtClean="0"/>
              <a:t>could</a:t>
            </a:r>
            <a:r>
              <a:rPr lang="es-ES_tradnl" dirty="0" smtClean="0"/>
              <a:t>/</a:t>
            </a:r>
            <a:r>
              <a:rPr lang="es-ES_tradnl" dirty="0" err="1" smtClean="0"/>
              <a:t>couldn´t</a:t>
            </a:r>
            <a:endParaRPr lang="es-ES_tradnl" dirty="0" smtClean="0"/>
          </a:p>
          <a:p>
            <a:pPr algn="ctr"/>
            <a:r>
              <a:rPr lang="es-ES_tradnl" dirty="0" smtClean="0"/>
              <a:t>Expresión oral: canción</a:t>
            </a:r>
          </a:p>
          <a:p>
            <a:pPr algn="ctr"/>
            <a:r>
              <a:rPr lang="es-ES_tradnl" dirty="0" smtClean="0"/>
              <a:t>Comprensión oral y escrita: </a:t>
            </a:r>
            <a:r>
              <a:rPr lang="es-ES_tradnl" dirty="0" err="1" smtClean="0"/>
              <a:t>story</a:t>
            </a:r>
            <a:endParaRPr lang="es-ES_tradnl" dirty="0" smtClean="0"/>
          </a:p>
          <a:p>
            <a:pPr algn="ctr"/>
            <a:r>
              <a:rPr lang="es-ES_tradnl" dirty="0" smtClean="0"/>
              <a:t>Actividades de fonética: sonidos –</a:t>
            </a:r>
            <a:r>
              <a:rPr lang="es-ES_tradnl" dirty="0" err="1" smtClean="0"/>
              <a:t>sion</a:t>
            </a:r>
            <a:r>
              <a:rPr lang="es-ES_tradnl" dirty="0" smtClean="0"/>
              <a:t>/-</a:t>
            </a:r>
            <a:r>
              <a:rPr lang="es-ES_tradnl" dirty="0" err="1" smtClean="0"/>
              <a:t>tion</a:t>
            </a:r>
            <a:endParaRPr lang="es-ES_tradnl" dirty="0" smtClean="0"/>
          </a:p>
          <a:p>
            <a:pPr algn="ctr"/>
            <a:r>
              <a:rPr lang="es-ES_tradnl" dirty="0" smtClean="0"/>
              <a:t>Comprensión oral y expresión escrita relacionada con la naturaleza</a:t>
            </a:r>
          </a:p>
          <a:p>
            <a:pPr algn="ctr"/>
            <a:r>
              <a:rPr lang="es-ES_tradnl" dirty="0" smtClean="0"/>
              <a:t>Práctica comunicativa: role </a:t>
            </a:r>
            <a:r>
              <a:rPr lang="es-ES_tradnl" dirty="0" err="1" smtClean="0"/>
              <a:t>play</a:t>
            </a:r>
            <a:r>
              <a:rPr lang="es-ES_tradnl" dirty="0" smtClean="0"/>
              <a:t>.</a:t>
            </a:r>
            <a:endParaRPr lang="es-ES_tradnl" dirty="0"/>
          </a:p>
        </p:txBody>
      </p:sp>
      <p:sp>
        <p:nvSpPr>
          <p:cNvPr id="16" name="CuadroTexto 15"/>
          <p:cNvSpPr txBox="1"/>
          <p:nvPr/>
        </p:nvSpPr>
        <p:spPr>
          <a:xfrm>
            <a:off x="5926975" y="3785105"/>
            <a:ext cx="1812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Actividades </a:t>
            </a:r>
            <a:endParaRPr lang="es-ES_tradnl" sz="1200" dirty="0"/>
          </a:p>
        </p:txBody>
      </p:sp>
      <p:sp>
        <p:nvSpPr>
          <p:cNvPr id="17" name="Rectángulo redondeado 16"/>
          <p:cNvSpPr/>
          <p:nvPr/>
        </p:nvSpPr>
        <p:spPr>
          <a:xfrm>
            <a:off x="3952454" y="2842817"/>
            <a:ext cx="5852160" cy="831473"/>
          </a:xfrm>
          <a:prstGeom prst="round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Representación del role </a:t>
            </a:r>
            <a:r>
              <a:rPr lang="es-ES_tradnl" dirty="0" err="1" smtClean="0"/>
              <a:t>play</a:t>
            </a:r>
            <a:r>
              <a:rPr lang="es-ES_tradnl" dirty="0" smtClean="0"/>
              <a:t> durante una sesión.</a:t>
            </a:r>
            <a:endParaRPr lang="es-ES_tradnl" dirty="0"/>
          </a:p>
        </p:txBody>
      </p:sp>
      <p:sp>
        <p:nvSpPr>
          <p:cNvPr id="18" name="CuadroTexto 17"/>
          <p:cNvSpPr txBox="1"/>
          <p:nvPr/>
        </p:nvSpPr>
        <p:spPr>
          <a:xfrm>
            <a:off x="5698375" y="2793212"/>
            <a:ext cx="22693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Difusión de la tarea</a:t>
            </a:r>
            <a:endParaRPr lang="es-ES_tradnl" sz="1200" dirty="0"/>
          </a:p>
        </p:txBody>
      </p:sp>
      <p:sp>
        <p:nvSpPr>
          <p:cNvPr id="19" name="Rectángulo redondeado 18"/>
          <p:cNvSpPr/>
          <p:nvPr/>
        </p:nvSpPr>
        <p:spPr>
          <a:xfrm>
            <a:off x="9854738" y="1097213"/>
            <a:ext cx="2148840" cy="2549185"/>
          </a:xfrm>
          <a:prstGeom prst="roundRect">
            <a:avLst/>
          </a:prstGeom>
          <a:ln w="38100">
            <a:solidFill>
              <a:srgbClr val="FF2F92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Plataforma digital Cambridge</a:t>
            </a:r>
          </a:p>
          <a:p>
            <a:pPr algn="ctr"/>
            <a:r>
              <a:rPr lang="es-ES_tradnl" dirty="0" smtClean="0"/>
              <a:t>Libro de texto</a:t>
            </a:r>
          </a:p>
          <a:p>
            <a:pPr algn="ctr"/>
            <a:r>
              <a:rPr lang="es-ES_tradnl" dirty="0" err="1" smtClean="0"/>
              <a:t>Flascards</a:t>
            </a:r>
            <a:endParaRPr lang="es-ES_tradnl" dirty="0" smtClean="0"/>
          </a:p>
          <a:p>
            <a:pPr algn="ctr"/>
            <a:r>
              <a:rPr lang="es-ES_tradnl" dirty="0" smtClean="0"/>
              <a:t>Poster</a:t>
            </a:r>
          </a:p>
          <a:p>
            <a:pPr algn="ctr"/>
            <a:r>
              <a:rPr lang="es-ES_tradnl" dirty="0" smtClean="0"/>
              <a:t>Diccionario</a:t>
            </a:r>
          </a:p>
          <a:p>
            <a:pPr algn="ctr"/>
            <a:r>
              <a:rPr lang="es-ES_tradnl" dirty="0" smtClean="0"/>
              <a:t>internet</a:t>
            </a:r>
            <a:endParaRPr lang="es-ES_tradnl" dirty="0" smtClean="0"/>
          </a:p>
        </p:txBody>
      </p:sp>
      <p:sp>
        <p:nvSpPr>
          <p:cNvPr id="20" name="CuadroTexto 19"/>
          <p:cNvSpPr txBox="1"/>
          <p:nvPr/>
        </p:nvSpPr>
        <p:spPr>
          <a:xfrm>
            <a:off x="10058401" y="1102578"/>
            <a:ext cx="1812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Recursos </a:t>
            </a:r>
            <a:endParaRPr lang="es-ES_tradnl" sz="1200" dirty="0"/>
          </a:p>
        </p:txBody>
      </p:sp>
      <p:sp>
        <p:nvSpPr>
          <p:cNvPr id="21" name="Rectángulo redondeado 20"/>
          <p:cNvSpPr/>
          <p:nvPr/>
        </p:nvSpPr>
        <p:spPr>
          <a:xfrm>
            <a:off x="9890068" y="3785104"/>
            <a:ext cx="2148840" cy="1402037"/>
          </a:xfrm>
          <a:prstGeom prst="roundRect">
            <a:avLst/>
          </a:prstGeom>
          <a:ln w="38100">
            <a:solidFill>
              <a:srgbClr val="7030A0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Plataforma interactiva</a:t>
            </a:r>
          </a:p>
          <a:p>
            <a:pPr algn="ctr"/>
            <a:r>
              <a:rPr lang="es-ES_tradnl" dirty="0" smtClean="0"/>
              <a:t>Pizarra digital</a:t>
            </a:r>
          </a:p>
          <a:p>
            <a:pPr algn="ctr"/>
            <a:r>
              <a:rPr lang="es-ES_tradnl" dirty="0" smtClean="0"/>
              <a:t>internet</a:t>
            </a:r>
            <a:endParaRPr lang="es-ES_tradnl" dirty="0" smtClean="0"/>
          </a:p>
        </p:txBody>
      </p:sp>
      <p:sp>
        <p:nvSpPr>
          <p:cNvPr id="22" name="CuadroTexto 21"/>
          <p:cNvSpPr txBox="1"/>
          <p:nvPr/>
        </p:nvSpPr>
        <p:spPr>
          <a:xfrm>
            <a:off x="10081263" y="3785100"/>
            <a:ext cx="181217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TIC </a:t>
            </a:r>
            <a:endParaRPr lang="es-ES_tradnl" sz="1200" dirty="0"/>
          </a:p>
        </p:txBody>
      </p:sp>
      <p:sp>
        <p:nvSpPr>
          <p:cNvPr id="23" name="Rectángulo redondeado 22"/>
          <p:cNvSpPr/>
          <p:nvPr/>
        </p:nvSpPr>
        <p:spPr>
          <a:xfrm>
            <a:off x="9912930" y="5314573"/>
            <a:ext cx="2148840" cy="1402037"/>
          </a:xfrm>
          <a:prstGeom prst="roundRect">
            <a:avLst/>
          </a:prstGeom>
          <a:ln w="3810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Adecuación de actividades y evaluación de </a:t>
            </a:r>
            <a:r>
              <a:rPr lang="es-ES_tradnl" smtClean="0"/>
              <a:t>Daniel González</a:t>
            </a:r>
            <a:endParaRPr lang="es-ES_tradnl" dirty="0"/>
          </a:p>
        </p:txBody>
      </p:sp>
      <p:sp>
        <p:nvSpPr>
          <p:cNvPr id="24" name="CuadroTexto 23"/>
          <p:cNvSpPr txBox="1"/>
          <p:nvPr/>
        </p:nvSpPr>
        <p:spPr>
          <a:xfrm>
            <a:off x="10081263" y="5325847"/>
            <a:ext cx="18121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Atención a la diversidad</a:t>
            </a:r>
            <a:endParaRPr lang="es-ES_tradnl" sz="1200" dirty="0"/>
          </a:p>
        </p:txBody>
      </p:sp>
      <p:pic>
        <p:nvPicPr>
          <p:cNvPr id="26" name="Imagen 2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1608724" y="1205771"/>
            <a:ext cx="252574" cy="252574"/>
          </a:xfrm>
          <a:prstGeom prst="rect">
            <a:avLst/>
          </a:prstGeom>
        </p:spPr>
      </p:pic>
      <p:pic>
        <p:nvPicPr>
          <p:cNvPr id="27" name="Imagen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80726" y="1233527"/>
            <a:ext cx="224818" cy="224818"/>
          </a:xfrm>
          <a:prstGeom prst="rect">
            <a:avLst/>
          </a:prstGeom>
        </p:spPr>
      </p:pic>
      <p:pic>
        <p:nvPicPr>
          <p:cNvPr id="29" name="Imagen 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07656" y="703758"/>
            <a:ext cx="259229" cy="277217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 rotWithShape="1">
          <a:blip r:embed="rId5"/>
          <a:srcRect b="10825"/>
          <a:stretch/>
        </p:blipFill>
        <p:spPr>
          <a:xfrm>
            <a:off x="11324382" y="3841316"/>
            <a:ext cx="537840" cy="359252"/>
          </a:xfrm>
          <a:prstGeom prst="rect">
            <a:avLst/>
          </a:prstGeom>
        </p:spPr>
      </p:pic>
      <p:pic>
        <p:nvPicPr>
          <p:cNvPr id="31" name="Imagen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2764" y="1241077"/>
            <a:ext cx="188010" cy="254000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651624"/>
              </p:ext>
            </p:extLst>
          </p:nvPr>
        </p:nvGraphicFramePr>
        <p:xfrm>
          <a:off x="475290" y="1518240"/>
          <a:ext cx="3003952" cy="26823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703"/>
                <a:gridCol w="946249"/>
              </a:tblGrid>
              <a:tr h="335291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1.1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Control</a:t>
                      </a:r>
                      <a:r>
                        <a:rPr lang="es-ES" sz="1200" baseline="0" dirty="0" smtClean="0"/>
                        <a:t> 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91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2.1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Control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91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4.1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Control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91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8.1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Control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91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9.1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Control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91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14.1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Tarea</a:t>
                      </a:r>
                      <a:r>
                        <a:rPr lang="es-ES" sz="1200" baseline="0" dirty="0" smtClean="0"/>
                        <a:t> final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91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6.1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Control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91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8.2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200" dirty="0" err="1" smtClean="0"/>
                        <a:t>Obs</a:t>
                      </a:r>
                      <a:r>
                        <a:rPr lang="es-ES" sz="1200" dirty="0" smtClean="0"/>
                        <a:t>. directa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53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231</Words>
  <Application>Microsoft Office PowerPoint</Application>
  <PresentationFormat>Panorámica</PresentationFormat>
  <Paragraphs>55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guadalupe jiménez audije</dc:creator>
  <cp:lastModifiedBy>emilio jose escudero</cp:lastModifiedBy>
  <cp:revision>14</cp:revision>
  <cp:lastPrinted>2017-02-12T23:49:32Z</cp:lastPrinted>
  <dcterms:created xsi:type="dcterms:W3CDTF">2017-02-12T22:43:53Z</dcterms:created>
  <dcterms:modified xsi:type="dcterms:W3CDTF">2017-02-21T18:21:47Z</dcterms:modified>
</cp:coreProperties>
</file>