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60" r:id="rId2"/>
    <p:sldId id="269" r:id="rId3"/>
    <p:sldId id="266" r:id="rId4"/>
    <p:sldId id="267" r:id="rId5"/>
    <p:sldId id="268" r:id="rId6"/>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segundarepublica.com/index.php?opcion=7&amp;id=72" TargetMode="External"/><Relationship Id="rId5" Type="http://schemas.openxmlformats.org/officeDocument/2006/relationships/hyperlink" Target="http://www.congreso.es/est_sesione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1120287" y="2921168"/>
            <a:ext cx="4089902" cy="1015663"/>
          </a:xfrm>
          <a:prstGeom prst="rect">
            <a:avLst/>
          </a:prstGeom>
          <a:noFill/>
        </p:spPr>
        <p:txBody>
          <a:bodyPr wrap="none" lIns="91440" tIns="45720" rIns="91440" bIns="45720">
            <a:spAutoFit/>
          </a:bodyPr>
          <a:lstStyle/>
          <a:p>
            <a:pPr algn="ctr"/>
            <a:r>
              <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MUJER</a:t>
            </a:r>
          </a:p>
        </p:txBody>
      </p:sp>
      <p:sp>
        <p:nvSpPr>
          <p:cNvPr id="9" name="Rectángulo 8">
            <a:extLst>
              <a:ext uri="{FF2B5EF4-FFF2-40B4-BE49-F238E27FC236}">
                <a16:creationId xmlns:a16="http://schemas.microsoft.com/office/drawing/2014/main" id="{6A544593-E9E3-4B42-B18D-08FF9C023B63}"/>
              </a:ext>
            </a:extLst>
          </p:cNvPr>
          <p:cNvSpPr/>
          <p:nvPr/>
        </p:nvSpPr>
        <p:spPr>
          <a:xfrm>
            <a:off x="4158514" y="3598015"/>
            <a:ext cx="3080908"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CLARA vs. VICTORIA</a:t>
            </a:r>
          </a:p>
        </p:txBody>
      </p:sp>
    </p:spTree>
    <p:extLst>
      <p:ext uri="{BB962C8B-B14F-4D97-AF65-F5344CB8AC3E}">
        <p14:creationId xmlns:p14="http://schemas.microsoft.com/office/powerpoint/2010/main" val="173868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3970318"/>
          </a:xfrm>
          <a:prstGeom prst="rect">
            <a:avLst/>
          </a:prstGeom>
          <a:noFill/>
        </p:spPr>
        <p:txBody>
          <a:bodyPr wrap="square" rtlCol="0">
            <a:spAutoFit/>
          </a:bodyPr>
          <a:lstStyle/>
          <a:p>
            <a:pPr algn="just"/>
            <a:r>
              <a:rPr lang="es-ES" sz="1400" b="1" dirty="0">
                <a:solidFill>
                  <a:schemeClr val="bg1"/>
                </a:solidFill>
                <a:latin typeface="Arial Narrow"/>
                <a:cs typeface="Arial Narrow"/>
              </a:rPr>
              <a:t>	Fue Clara Campoamor la principal artífice de que las mujeres consiguieran el derecho al voto a mediados de los años 30 del siglo XX durante la 2ª República.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No lo tuvo fácil, pues no sólo debía convencer a muchos hombres cuya mentalidad no propiciaba dicho derecho, sino que chocaba con la diputada Victoria Kent, quien consideraba que la mujer española aún era inmadura como para poder ejercer su derecho sin influencias, especialmente, de la Iglesia católica.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Conocida fue la reacción de Clara Campoamor a la opinión de Victoria Kent en un acalorado debate.</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Dicho debate resulta muy interesante y de gran utilidad para la actividad que vamos a realizar.</a:t>
            </a: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p:txBody>
      </p:sp>
      <p:sp>
        <p:nvSpPr>
          <p:cNvPr id="15" name="CuadroTexto 14"/>
          <p:cNvSpPr txBox="1"/>
          <p:nvPr/>
        </p:nvSpPr>
        <p:spPr>
          <a:xfrm>
            <a:off x="5346014" y="1300606"/>
            <a:ext cx="4073409" cy="2277547"/>
          </a:xfrm>
          <a:prstGeom prst="rect">
            <a:avLst/>
          </a:prstGeom>
          <a:noFill/>
        </p:spPr>
        <p:txBody>
          <a:bodyPr wrap="square" rtlCol="0">
            <a:spAutoFit/>
          </a:bodyPr>
          <a:lstStyle/>
          <a:p>
            <a:pPr algn="just"/>
            <a:r>
              <a:rPr lang="es-ES" sz="1400" b="1" dirty="0">
                <a:solidFill>
                  <a:schemeClr val="bg1"/>
                </a:solidFill>
                <a:latin typeface="Arial Narrow"/>
                <a:cs typeface="Arial Narrow"/>
              </a:rPr>
              <a:t>¿Por qué crees que Victoria Kent veía inmadura a la mujer española de los años 30 como para no apoyar la medida del sufragio femenino?</a:t>
            </a:r>
          </a:p>
          <a:p>
            <a:pPr algn="just"/>
            <a:endParaRPr lang="es-ES" sz="500" b="1" dirty="0">
              <a:solidFill>
                <a:schemeClr val="bg1"/>
              </a:solidFill>
              <a:latin typeface="Arial Narrow"/>
              <a:cs typeface="Arial Narrow"/>
            </a:endParaRPr>
          </a:p>
          <a:p>
            <a:pPr algn="just"/>
            <a:endParaRPr lang="es-ES" sz="500" b="1" dirty="0">
              <a:solidFill>
                <a:schemeClr val="bg1"/>
              </a:solidFill>
              <a:latin typeface="Arial Narrow"/>
              <a:cs typeface="Arial Narrow"/>
            </a:endParaRPr>
          </a:p>
          <a:p>
            <a:pPr algn="just"/>
            <a:r>
              <a:rPr lang="es-ES" sz="1400" b="1" dirty="0">
                <a:solidFill>
                  <a:schemeClr val="bg1"/>
                </a:solidFill>
                <a:latin typeface="Arial Narrow"/>
                <a:cs typeface="Arial Narrow"/>
              </a:rPr>
              <a:t>¿Qué fuerzas sociales crees que podían manipular la opinión de la mujer en esos tiempos? ¿Por qué?</a:t>
            </a:r>
          </a:p>
          <a:p>
            <a:pPr algn="just"/>
            <a:endParaRPr lang="es-ES" sz="500" b="1" dirty="0">
              <a:solidFill>
                <a:schemeClr val="bg1"/>
              </a:solidFill>
              <a:latin typeface="Arial Narrow"/>
              <a:cs typeface="Arial Narrow"/>
            </a:endParaRPr>
          </a:p>
          <a:p>
            <a:pPr algn="just"/>
            <a:endParaRPr lang="es-ES" sz="500" b="1" dirty="0">
              <a:solidFill>
                <a:schemeClr val="bg1"/>
              </a:solidFill>
              <a:latin typeface="Arial Narrow"/>
              <a:cs typeface="Arial Narrow"/>
            </a:endParaRPr>
          </a:p>
          <a:p>
            <a:pPr algn="just"/>
            <a:r>
              <a:rPr lang="es-ES" sz="1400" b="1" dirty="0">
                <a:solidFill>
                  <a:schemeClr val="bg1"/>
                </a:solidFill>
                <a:latin typeface="Arial Narrow"/>
                <a:cs typeface="Arial Narrow"/>
              </a:rPr>
              <a:t>¿Crees que eso puede ocurrir en la actualidad? </a:t>
            </a:r>
          </a:p>
          <a:p>
            <a:pPr algn="just"/>
            <a:endParaRPr lang="es-ES" sz="500" b="1" dirty="0">
              <a:solidFill>
                <a:schemeClr val="bg1"/>
              </a:solidFill>
              <a:latin typeface="Arial Narrow"/>
              <a:cs typeface="Arial Narrow"/>
            </a:endParaRPr>
          </a:p>
          <a:p>
            <a:pPr algn="just"/>
            <a:endParaRPr lang="es-ES" sz="500" b="1" dirty="0">
              <a:solidFill>
                <a:schemeClr val="bg1"/>
              </a:solidFill>
              <a:latin typeface="Arial Narrow"/>
              <a:cs typeface="Arial Narrow"/>
            </a:endParaRPr>
          </a:p>
          <a:p>
            <a:pPr algn="just"/>
            <a:r>
              <a:rPr lang="es-ES" sz="1400" b="1" dirty="0">
                <a:solidFill>
                  <a:schemeClr val="bg1"/>
                </a:solidFill>
                <a:latin typeface="Arial Narrow"/>
                <a:cs typeface="Arial Narrow"/>
              </a:rPr>
              <a:t>¿Te imaginas que una mujer no defienda los derechos de igualdad de hombres y mujeres?</a:t>
            </a:r>
          </a:p>
        </p:txBody>
      </p:sp>
      <p:sp>
        <p:nvSpPr>
          <p:cNvPr id="16" name="CuadroTexto 15"/>
          <p:cNvSpPr txBox="1"/>
          <p:nvPr/>
        </p:nvSpPr>
        <p:spPr>
          <a:xfrm>
            <a:off x="5355040" y="4169556"/>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Deberás buscar información sobre Clara Campoamor y Victoria Kent para acercarte a su figura.</a:t>
            </a:r>
          </a:p>
          <a:p>
            <a:pPr marL="342900" indent="-342900" algn="just">
              <a:buFont typeface="+mj-lt"/>
              <a:buAutoNum type="arabicPeriod"/>
            </a:pPr>
            <a:r>
              <a:rPr lang="es-ES" sz="1400" b="1" dirty="0">
                <a:solidFill>
                  <a:schemeClr val="bg1"/>
                </a:solidFill>
                <a:latin typeface="Arial Narrow"/>
                <a:cs typeface="Arial Narrow"/>
              </a:rPr>
              <a:t>A continuación busca en la web el debate entre Clara Campoamor y Victoria Kent sobre el tema.</a:t>
            </a:r>
          </a:p>
          <a:p>
            <a:pPr marL="342900" indent="-342900" algn="just">
              <a:buFont typeface="+mj-lt"/>
              <a:buAutoNum type="arabicPeriod"/>
            </a:pPr>
            <a:r>
              <a:rPr lang="es-ES" sz="1400" b="1" dirty="0">
                <a:solidFill>
                  <a:schemeClr val="bg1"/>
                </a:solidFill>
                <a:latin typeface="Arial Narrow"/>
                <a:cs typeface="Arial Narrow"/>
              </a:rPr>
              <a:t>Imagina que dicho debate se hubiera realizado a través de un sistema de mensajería, ¿cómo crees que hubiera sido? </a:t>
            </a:r>
          </a:p>
          <a:p>
            <a:pPr marL="342900" indent="-342900" algn="just"/>
            <a:endParaRPr lang="es-ES" sz="1400" b="1" dirty="0">
              <a:solidFill>
                <a:schemeClr val="bg1"/>
              </a:solidFill>
              <a:latin typeface="Arial Narrow"/>
              <a:cs typeface="Arial Narrow"/>
            </a:endParaRPr>
          </a:p>
          <a:p>
            <a:pPr marL="342900" indent="-342900" algn="ctr"/>
            <a:r>
              <a:rPr lang="es-ES" sz="1400" b="1" dirty="0">
                <a:solidFill>
                  <a:schemeClr val="bg1"/>
                </a:solidFill>
                <a:latin typeface="Arial Narrow"/>
                <a:cs typeface="Arial Narrow"/>
              </a:rPr>
              <a:t>Usa la siguiente plantilla para describirla: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CLARA vs VICTORIA</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graphicFrame>
        <p:nvGraphicFramePr>
          <p:cNvPr id="29" name="28 Tabla"/>
          <p:cNvGraphicFramePr>
            <a:graphicFrameLocks noGrp="1"/>
          </p:cNvGraphicFramePr>
          <p:nvPr/>
        </p:nvGraphicFramePr>
        <p:xfrm>
          <a:off x="1400175" y="4591050"/>
          <a:ext cx="2473868" cy="1669122"/>
        </p:xfrm>
        <a:graphic>
          <a:graphicData uri="http://schemas.openxmlformats.org/drawingml/2006/table">
            <a:tbl>
              <a:tblPr/>
              <a:tblGrid>
                <a:gridCol w="1236934">
                  <a:extLst>
                    <a:ext uri="{9D8B030D-6E8A-4147-A177-3AD203B41FA5}">
                      <a16:colId xmlns:a16="http://schemas.microsoft.com/office/drawing/2014/main" val="20000"/>
                    </a:ext>
                  </a:extLst>
                </a:gridCol>
                <a:gridCol w="1236934">
                  <a:extLst>
                    <a:ext uri="{9D8B030D-6E8A-4147-A177-3AD203B41FA5}">
                      <a16:colId xmlns:a16="http://schemas.microsoft.com/office/drawing/2014/main" val="20001"/>
                    </a:ext>
                  </a:extLst>
                </a:gridCol>
              </a:tblGrid>
              <a:tr h="1094564">
                <a:tc>
                  <a:txBody>
                    <a:bodyPr/>
                    <a:lstStyle/>
                    <a:p>
                      <a:pPr>
                        <a:spcAft>
                          <a:spcPts val="0"/>
                        </a:spcAft>
                      </a:pPr>
                      <a:endParaRPr lang="es-ES"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s-ES_tradnl" sz="1100" dirty="0">
                        <a:solidFill>
                          <a:srgbClr val="0000FF"/>
                        </a:solidFill>
                        <a:latin typeface="Arial Narrow"/>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558">
                <a:tc>
                  <a:txBody>
                    <a:bodyPr/>
                    <a:lstStyle/>
                    <a:p>
                      <a:pPr algn="ctr">
                        <a:spcAft>
                          <a:spcPts val="0"/>
                        </a:spcAft>
                      </a:pPr>
                      <a:r>
                        <a:rPr lang="es-ES" sz="1100" b="1" dirty="0">
                          <a:solidFill>
                            <a:schemeClr val="bg1"/>
                          </a:solidFill>
                          <a:latin typeface="Arial Narrow" pitchFamily="34" charset="0"/>
                          <a:ea typeface="ＭＳ 明朝"/>
                          <a:cs typeface="Times New Roman"/>
                        </a:rPr>
                        <a:t>Clara</a:t>
                      </a:r>
                      <a:r>
                        <a:rPr lang="es-ES" sz="1100" b="1" baseline="0" dirty="0">
                          <a:solidFill>
                            <a:schemeClr val="bg1"/>
                          </a:solidFill>
                          <a:latin typeface="Arial Narrow" pitchFamily="34" charset="0"/>
                          <a:ea typeface="ＭＳ 明朝"/>
                          <a:cs typeface="Times New Roman"/>
                        </a:rPr>
                        <a:t> </a:t>
                      </a:r>
                    </a:p>
                    <a:p>
                      <a:pPr algn="ctr">
                        <a:spcAft>
                          <a:spcPts val="0"/>
                        </a:spcAft>
                      </a:pPr>
                      <a:r>
                        <a:rPr lang="es-ES" sz="1100" b="1" baseline="0" dirty="0">
                          <a:solidFill>
                            <a:schemeClr val="bg1"/>
                          </a:solidFill>
                          <a:latin typeface="Arial Narrow" pitchFamily="34" charset="0"/>
                          <a:ea typeface="ＭＳ 明朝"/>
                          <a:cs typeface="Times New Roman"/>
                        </a:rPr>
                        <a:t>CAMPOAMOR</a:t>
                      </a:r>
                      <a:endParaRPr lang="es-ES" sz="1100" b="1" dirty="0">
                        <a:solidFill>
                          <a:schemeClr val="bg1"/>
                        </a:solidFill>
                        <a:latin typeface="Arial Narrow" pitchFamily="34" charset="0"/>
                        <a:ea typeface="ＭＳ 明朝"/>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_tradnl" sz="1100" b="1" dirty="0">
                          <a:solidFill>
                            <a:schemeClr val="bg1"/>
                          </a:solidFill>
                          <a:latin typeface="Arial Narrow" pitchFamily="34" charset="0"/>
                          <a:ea typeface="ＭＳ 明朝"/>
                          <a:cs typeface="Times New Roman"/>
                        </a:rPr>
                        <a:t>Victoria </a:t>
                      </a:r>
                    </a:p>
                    <a:p>
                      <a:pPr algn="ctr">
                        <a:spcAft>
                          <a:spcPts val="0"/>
                        </a:spcAft>
                      </a:pPr>
                      <a:r>
                        <a:rPr lang="es-ES_tradnl" sz="1100" b="1" dirty="0">
                          <a:solidFill>
                            <a:schemeClr val="bg1"/>
                          </a:solidFill>
                          <a:latin typeface="Arial Narrow" pitchFamily="34" charset="0"/>
                          <a:ea typeface="ＭＳ 明朝"/>
                          <a:cs typeface="Times New Roman"/>
                        </a:rPr>
                        <a:t>KENT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54" name="Imagen 53" descr="Macintosh HD:Users:Trabajo:Desktop:Clara_Campoamor.png"/>
          <p:cNvPicPr>
            <a:picLocks noChangeAspect="1" noChangeArrowheads="1"/>
          </p:cNvPicPr>
          <p:nvPr/>
        </p:nvPicPr>
        <p:blipFill>
          <a:blip r:embed="rId5"/>
          <a:srcRect/>
          <a:stretch>
            <a:fillRect/>
          </a:stretch>
        </p:blipFill>
        <p:spPr bwMode="auto">
          <a:xfrm>
            <a:off x="1717938" y="4833058"/>
            <a:ext cx="723900" cy="933450"/>
          </a:xfrm>
          <a:prstGeom prst="rect">
            <a:avLst/>
          </a:prstGeom>
          <a:noFill/>
        </p:spPr>
      </p:pic>
      <p:pic>
        <p:nvPicPr>
          <p:cNvPr id="2053" name="Imagen 54" descr="Macintosh HD:Users:Trabajo:Desktop:Victoria-Kent_fullLightbox.jpg"/>
          <p:cNvPicPr>
            <a:picLocks noChangeAspect="1" noChangeArrowheads="1"/>
          </p:cNvPicPr>
          <p:nvPr/>
        </p:nvPicPr>
        <p:blipFill>
          <a:blip r:embed="rId6"/>
          <a:srcRect/>
          <a:stretch>
            <a:fillRect/>
          </a:stretch>
        </p:blipFill>
        <p:spPr bwMode="auto">
          <a:xfrm>
            <a:off x="2915050" y="4833058"/>
            <a:ext cx="628650" cy="933450"/>
          </a:xfrm>
          <a:prstGeom prst="rect">
            <a:avLst/>
          </a:prstGeom>
          <a:noFill/>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7"/>
          <a:srcRect/>
          <a:stretch>
            <a:fillRect/>
          </a:stretch>
        </p:blipFill>
        <p:spPr bwMode="auto">
          <a:xfrm>
            <a:off x="9426246" y="6429395"/>
            <a:ext cx="396000" cy="396000"/>
          </a:xfrm>
          <a:prstGeom prst="rect">
            <a:avLst/>
          </a:prstGeom>
          <a:noFill/>
        </p:spPr>
      </p:pic>
    </p:spTree>
    <p:extLst>
      <p:ext uri="{BB962C8B-B14F-4D97-AF65-F5344CB8AC3E}">
        <p14:creationId xmlns:p14="http://schemas.microsoft.com/office/powerpoint/2010/main" val="250539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CLARA vs VISTORIA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2"/>
          <a:srcRect/>
          <a:stretch>
            <a:fillRect/>
          </a:stretch>
        </p:blipFill>
        <p:spPr bwMode="auto">
          <a:xfrm>
            <a:off x="9426246" y="6437369"/>
            <a:ext cx="396000" cy="396000"/>
          </a:xfrm>
          <a:prstGeom prst="rect">
            <a:avLst/>
          </a:prstGeom>
          <a:noFill/>
        </p:spPr>
      </p:pic>
      <p:pic>
        <p:nvPicPr>
          <p:cNvPr id="19" name="18 Imagen" descr="Macintosh HD:Users:Trabajo:Desktop:Captura de pantalla 2018-05-19 a las 14.40.04.png"/>
          <p:cNvPicPr/>
          <p:nvPr/>
        </p:nvPicPr>
        <p:blipFill>
          <a:blip r:embed="rId3">
            <a:extLst>
              <a:ext uri="{28A0092B-C50C-407E-A947-70E740481C1C}">
                <a14:useLocalDpi xmlns:a14="http://schemas.microsoft.com/office/drawing/2010/main" val="0"/>
              </a:ext>
            </a:extLst>
          </a:blip>
          <a:srcRect/>
          <a:stretch>
            <a:fillRect/>
          </a:stretch>
        </p:blipFill>
        <p:spPr bwMode="auto">
          <a:xfrm>
            <a:off x="897147" y="379688"/>
            <a:ext cx="2967487" cy="6057681"/>
          </a:xfrm>
          <a:prstGeom prst="rect">
            <a:avLst/>
          </a:prstGeom>
          <a:noFill/>
          <a:ln>
            <a:noFill/>
          </a:ln>
        </p:spPr>
      </p:pic>
      <p:pic>
        <p:nvPicPr>
          <p:cNvPr id="21" name="20 Imagen" descr="Macintosh HD:Users:Trabajo:Desktop:Captura de pantalla 2018-05-19 a las 14.40.04.png"/>
          <p:cNvPicPr/>
          <p:nvPr/>
        </p:nvPicPr>
        <p:blipFill>
          <a:blip r:embed="rId3">
            <a:extLst>
              <a:ext uri="{28A0092B-C50C-407E-A947-70E740481C1C}">
                <a14:useLocalDpi xmlns:a14="http://schemas.microsoft.com/office/drawing/2010/main" val="0"/>
              </a:ext>
            </a:extLst>
          </a:blip>
          <a:srcRect/>
          <a:stretch>
            <a:fillRect/>
          </a:stretch>
        </p:blipFill>
        <p:spPr bwMode="auto">
          <a:xfrm>
            <a:off x="5742317" y="379688"/>
            <a:ext cx="2967487" cy="6057681"/>
          </a:xfrm>
          <a:prstGeom prst="rect">
            <a:avLst/>
          </a:prstGeom>
          <a:noFill/>
          <a:ln>
            <a:noFill/>
          </a:ln>
        </p:spPr>
      </p:pic>
      <p:sp>
        <p:nvSpPr>
          <p:cNvPr id="1026" name="Redondear rectángulo de esquina diagonal 20"/>
          <p:cNvSpPr>
            <a:spLocks/>
          </p:cNvSpPr>
          <p:nvPr/>
        </p:nvSpPr>
        <p:spPr bwMode="auto">
          <a:xfrm>
            <a:off x="1680413" y="1865870"/>
            <a:ext cx="1943100" cy="342900"/>
          </a:xfrm>
          <a:custGeom>
            <a:avLst/>
            <a:gdLst>
              <a:gd name="T0" fmla="*/ 57151 w 1943100"/>
              <a:gd name="T1" fmla="*/ 0 h 342900"/>
              <a:gd name="T2" fmla="*/ 1943100 w 1943100"/>
              <a:gd name="T3" fmla="*/ 0 h 342900"/>
              <a:gd name="T4" fmla="*/ 1943100 w 1943100"/>
              <a:gd name="T5" fmla="*/ 0 h 342900"/>
              <a:gd name="T6" fmla="*/ 1943100 w 1943100"/>
              <a:gd name="T7" fmla="*/ 285749 h 342900"/>
              <a:gd name="T8" fmla="*/ 1885949 w 1943100"/>
              <a:gd name="T9" fmla="*/ 342900 h 342900"/>
              <a:gd name="T10" fmla="*/ 0 w 1943100"/>
              <a:gd name="T11" fmla="*/ 342900 h 342900"/>
              <a:gd name="T12" fmla="*/ 0 w 1943100"/>
              <a:gd name="T13" fmla="*/ 342900 h 342900"/>
              <a:gd name="T14" fmla="*/ 0 w 1943100"/>
              <a:gd name="T15" fmla="*/ 57151 h 342900"/>
              <a:gd name="T16" fmla="*/ 57151 w 1943100"/>
              <a:gd name="T17" fmla="*/ 0 h 34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3100"/>
              <a:gd name="T28" fmla="*/ 0 h 342900"/>
              <a:gd name="T29" fmla="*/ 1943100 w 1943100"/>
              <a:gd name="T30" fmla="*/ 342900 h 342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3100" h="342900">
                <a:moveTo>
                  <a:pt x="57151" y="0"/>
                </a:moveTo>
                <a:lnTo>
                  <a:pt x="1943100" y="0"/>
                </a:lnTo>
                <a:lnTo>
                  <a:pt x="1943100" y="285749"/>
                </a:lnTo>
                <a:cubicBezTo>
                  <a:pt x="1943100" y="317313"/>
                  <a:pt x="1917513" y="342900"/>
                  <a:pt x="1885949" y="342900"/>
                </a:cubicBezTo>
                <a:lnTo>
                  <a:pt x="0" y="342900"/>
                </a:lnTo>
                <a:lnTo>
                  <a:pt x="0" y="57151"/>
                </a:lnTo>
                <a:cubicBezTo>
                  <a:pt x="0" y="25587"/>
                  <a:pt x="25587" y="0"/>
                  <a:pt x="57151" y="0"/>
                </a:cubicBezTo>
                <a:close/>
              </a:path>
            </a:pathLst>
          </a:custGeom>
          <a:gradFill rotWithShape="1">
            <a:gsLst>
              <a:gs pos="0">
                <a:srgbClr val="CCFFCC"/>
              </a:gs>
              <a:gs pos="78000">
                <a:srgbClr val="66FF66"/>
              </a:gs>
              <a:gs pos="100000">
                <a:srgbClr val="66FF66"/>
              </a:gs>
            </a:gsLst>
            <a:lin ang="0" scaled="1"/>
          </a:gradFill>
          <a:ln w="9525">
            <a:noFill/>
            <a:miter lim="800000"/>
            <a:headEnd/>
            <a:tailEnd/>
          </a:ln>
          <a:effectLst>
            <a:outerShdw dist="23000" dir="5400000" rotWithShape="0">
              <a:srgbClr val="808080">
                <a:alpha val="34999"/>
              </a:srgbClr>
            </a:outerShdw>
          </a:effectLst>
        </p:spPr>
        <p:txBody>
          <a:bodyPr vert="horz" wrap="square" lIns="91440" tIns="45720" rIns="91440" bIns="45720" numCol="1" anchor="t" anchorCtr="0" compatLnSpc="1">
            <a:prstTxWarp prst="textNoShape">
              <a:avLst/>
            </a:prstTxWarp>
          </a:bodyPr>
          <a:lstStyle/>
          <a:p>
            <a:pPr lvl="0" algn="just" defTabSz="914400" fontAlgn="base">
              <a:spcBef>
                <a:spcPct val="0"/>
              </a:spcBef>
              <a:spcAft>
                <a:spcPts val="1000"/>
              </a:spcAft>
            </a:pPr>
            <a:r>
              <a:rPr lang="es-ES" sz="800" dirty="0">
                <a:solidFill>
                  <a:srgbClr val="000000"/>
                </a:solidFill>
                <a:latin typeface="Arial Narrow" pitchFamily="34" charset="0"/>
                <a:cs typeface="Arial" pitchFamily="34" charset="0"/>
              </a:rPr>
              <a:t>¡Hola Victoria! Me sorprende tu cambio de opinión. ¿Se puede saber por qué?</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ángulo redondeado 69"/>
          <p:cNvSpPr>
            <a:spLocks noChangeArrowheads="1"/>
          </p:cNvSpPr>
          <p:nvPr/>
        </p:nvSpPr>
        <p:spPr bwMode="auto">
          <a:xfrm>
            <a:off x="1197904" y="2290134"/>
            <a:ext cx="1640546" cy="310964"/>
          </a:xfrm>
          <a:prstGeom prst="roundRect">
            <a:avLst>
              <a:gd name="adj" fmla="val 16667"/>
            </a:avLst>
          </a:prstGeom>
          <a:gradFill rotWithShape="1">
            <a:gsLst>
              <a:gs pos="0">
                <a:srgbClr val="EEECE1"/>
              </a:gs>
              <a:gs pos="100000">
                <a:srgbClr val="FFFFFF"/>
              </a:gs>
            </a:gsLst>
            <a:lin ang="5400000"/>
          </a:gradFill>
          <a:ln w="9525">
            <a:noFill/>
            <a:round/>
            <a:headEnd/>
            <a:tailEnd/>
          </a:ln>
          <a:effectLst>
            <a:outerShdw dist="23000" dir="5400000" rotWithShape="0">
              <a:srgbClr val="808080">
                <a:alpha val="34999"/>
              </a:srgbClr>
            </a:outerShdw>
          </a:effectLst>
        </p:spPr>
        <p:txBody>
          <a:bodyPr vert="horz" wrap="square" lIns="91440" tIns="45720" rIns="91440" bIns="45720" numCol="1" anchor="t" anchorCtr="0" compatLnSpc="1">
            <a:prstTxWarp prst="textNoShape">
              <a:avLst/>
            </a:prstTxWarp>
          </a:bodyPr>
          <a:lstStyle/>
          <a:p>
            <a:pPr lvl="0" algn="just" defTabSz="914400" fontAlgn="base">
              <a:spcBef>
                <a:spcPct val="0"/>
              </a:spcBef>
              <a:spcAft>
                <a:spcPts val="1000"/>
              </a:spcAft>
            </a:pPr>
            <a:r>
              <a:rPr lang="es-ES" sz="800" dirty="0">
                <a:solidFill>
                  <a:srgbClr val="000000"/>
                </a:solidFill>
                <a:latin typeface="Arial Narrow" pitchFamily="34" charset="0"/>
                <a:cs typeface="Arial" pitchFamily="34" charset="0"/>
              </a:rPr>
              <a:t>¿Crees de verdad…</a:t>
            </a:r>
            <a:endParaRPr lang="es-ES" sz="1800" dirty="0">
              <a:latin typeface="Arial" pitchFamily="34" charset="0"/>
              <a:cs typeface="Arial" pitchFamily="34" charset="0"/>
            </a:endParaRPr>
          </a:p>
        </p:txBody>
      </p:sp>
    </p:spTree>
    <p:extLst>
      <p:ext uri="{BB962C8B-B14F-4D97-AF65-F5344CB8AC3E}">
        <p14:creationId xmlns:p14="http://schemas.microsoft.com/office/powerpoint/2010/main" val="37484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6"/>
            <a:ext cx="4342356" cy="5330342"/>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el proceso de consecución del sufragio femenino en España y el papel desempeñado por las pioneras en el Congreso de los Diputados en su logro.</a:t>
            </a:r>
          </a:p>
          <a:p>
            <a:pPr marL="357188" indent="-195263" algn="just">
              <a:buFont typeface="+mj-lt"/>
              <a:buAutoNum type="arabicPeriod"/>
            </a:pPr>
            <a:r>
              <a:rPr lang="es-ES" sz="1400" b="1" dirty="0">
                <a:solidFill>
                  <a:schemeClr val="bg1"/>
                </a:solidFill>
                <a:latin typeface="Arial Narrow"/>
                <a:cs typeface="Arial Narrow"/>
              </a:rPr>
              <a:t>Buscar en fuentes directas acontecimientos de relevancia histórica.</a:t>
            </a:r>
          </a:p>
          <a:p>
            <a:pPr marL="357188" indent="-195263" algn="just">
              <a:buFont typeface="+mj-lt"/>
              <a:buAutoNum type="arabicPeriod"/>
            </a:pPr>
            <a:r>
              <a:rPr lang="es-ES" sz="1400" b="1" dirty="0">
                <a:solidFill>
                  <a:schemeClr val="bg1"/>
                </a:solidFill>
                <a:latin typeface="Arial Narrow"/>
                <a:cs typeface="Arial Narrow"/>
              </a:rPr>
              <a:t>Valorar los cambios de género que transformaron la sociedad española durante los años 30.</a:t>
            </a: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La llegada de la 2ª República supuso la apertura del debate sufragista femenino que ya en Europa había promovido cambios en los roles de la mujer.</a:t>
            </a:r>
          </a:p>
          <a:p>
            <a:pPr algn="just"/>
            <a:r>
              <a:rPr lang="es-ES" sz="1400" b="1" dirty="0">
                <a:solidFill>
                  <a:schemeClr val="bg1"/>
                </a:solidFill>
                <a:latin typeface="Arial Narrow"/>
                <a:cs typeface="Arial Narrow"/>
              </a:rPr>
              <a:t>	El papel fundamental de Clara Campoamor al defender el derecho al voto femenino contra la opinión de Victoria Kent, que consideraba aún inmadura a las mujeres españolas como para poder ejercer su derecho al sufragio, levantó una encendida discusión entre ambas diputadas.</a:t>
            </a:r>
          </a:p>
          <a:p>
            <a:pPr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 sz="1200" b="1" dirty="0">
                <a:solidFill>
                  <a:srgbClr val="0000FF"/>
                </a:solidFill>
                <a:latin typeface="Arial Narrow"/>
                <a:cs typeface="Arial Narrow"/>
              </a:rPr>
              <a:t> </a:t>
            </a:r>
            <a:r>
              <a:rPr lang="es-ES" sz="1200" b="1" dirty="0">
                <a:solidFill>
                  <a:schemeClr val="bg1"/>
                </a:solidFill>
                <a:latin typeface="Arial Narrow"/>
                <a:cs typeface="Arial Narrow"/>
              </a:rPr>
              <a:t>Diario de sesiones del Congreso de los Diputados de España.</a:t>
            </a:r>
          </a:p>
          <a:p>
            <a:pPr marL="357188" indent="-195263" algn="just">
              <a:buFont typeface="Arial"/>
              <a:buChar char="•"/>
            </a:pPr>
            <a:r>
              <a:rPr lang="es-ES" sz="1200" b="1" dirty="0">
                <a:solidFill>
                  <a:srgbClr val="0000FF"/>
                </a:solidFill>
                <a:latin typeface="Arial Narrow"/>
                <a:cs typeface="Arial Narrow"/>
                <a:hlinkClick r:id="rId6">
                  <a:extLst>
                    <a:ext uri="{A12FA001-AC4F-418D-AE19-62706E023703}">
                      <ahyp:hlinkClr xmlns:ahyp="http://schemas.microsoft.com/office/drawing/2018/hyperlinkcolor" val="tx"/>
                    </a:ext>
                  </a:extLst>
                </a:hlinkClick>
              </a:rPr>
              <a:t>ENLACE</a:t>
            </a:r>
            <a:r>
              <a:rPr lang="es-ES" sz="1200" b="1" dirty="0">
                <a:solidFill>
                  <a:srgbClr val="0000FF"/>
                </a:solidFill>
                <a:latin typeface="Arial Narrow"/>
                <a:cs typeface="Arial Narrow"/>
              </a:rPr>
              <a:t> </a:t>
            </a:r>
            <a:r>
              <a:rPr lang="es-ES" sz="1200" b="1" dirty="0">
                <a:solidFill>
                  <a:schemeClr val="bg1"/>
                </a:solidFill>
                <a:latin typeface="Arial Narrow"/>
                <a:cs typeface="Arial Narrow"/>
              </a:rPr>
              <a:t>Discurso de Clara Campoamor sobre el voto femenino en Las Cortes.</a:t>
            </a:r>
          </a:p>
          <a:p>
            <a:pPr marL="357188" indent="-195263" algn="just"/>
            <a:endParaRPr lang="es-ES" sz="1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 – SECUNDARIA - FORMACIÓN PROFESIONAL BÁSICA</a:t>
            </a:r>
          </a:p>
        </p:txBody>
      </p:sp>
      <p:sp>
        <p:nvSpPr>
          <p:cNvPr id="15" name="CuadroTexto 14"/>
          <p:cNvSpPr txBox="1"/>
          <p:nvPr/>
        </p:nvSpPr>
        <p:spPr>
          <a:xfrm>
            <a:off x="5346014" y="1320372"/>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En primer lugar, el alumnado buscará información de los dos personajes históricos que se proponen.</a:t>
            </a:r>
          </a:p>
          <a:p>
            <a:pPr marL="342900" indent="-342900" algn="just">
              <a:buFont typeface="+mj-lt"/>
              <a:buAutoNum type="arabicPeriod"/>
            </a:pPr>
            <a:r>
              <a:rPr lang="es-ES" sz="1400" b="1" dirty="0">
                <a:solidFill>
                  <a:schemeClr val="bg1"/>
                </a:solidFill>
                <a:latin typeface="Arial Narrow"/>
                <a:cs typeface="Arial Narrow"/>
              </a:rPr>
              <a:t>A continuación deberá encontrar información sobre las posturas defendidas tanto por Clara Campoamor como por Victoria Kent.</a:t>
            </a:r>
          </a:p>
          <a:p>
            <a:pPr marL="342900" indent="-342900" algn="just">
              <a:buFont typeface="+mj-lt"/>
              <a:buAutoNum type="arabicPeriod"/>
            </a:pPr>
            <a:r>
              <a:rPr lang="es-ES" sz="1400" b="1" dirty="0">
                <a:solidFill>
                  <a:schemeClr val="bg1"/>
                </a:solidFill>
                <a:latin typeface="Arial Narrow"/>
                <a:cs typeface="Arial Narrow"/>
              </a:rPr>
              <a:t>Finalmente, usando las plantillas propuestas, recrearán una hipotética conversación por mensajería entre ambas diputadas discutiendo sobre las dos posiciones sobre el voto femenino.</a:t>
            </a:r>
          </a:p>
        </p:txBody>
      </p:sp>
      <p:sp>
        <p:nvSpPr>
          <p:cNvPr id="17" name="CuadroTexto 16"/>
          <p:cNvSpPr txBox="1"/>
          <p:nvPr/>
        </p:nvSpPr>
        <p:spPr>
          <a:xfrm>
            <a:off x="5346014" y="4227759"/>
            <a:ext cx="4074859"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	El alumnado recreará una hipotética conversación por mensajería de texto entre Clara Campoamor y Victoria Kent sobre las dos posturas defendidas por ambas diputadas en relación al sufragio femenino.</a:t>
            </a:r>
          </a:p>
          <a:p>
            <a:pPr algn="just"/>
            <a:endParaRPr lang="es-ES" sz="1400" b="1" dirty="0">
              <a:solidFill>
                <a:schemeClr val="bg1"/>
              </a:solidFill>
              <a:latin typeface="Arial Narrow"/>
              <a:cs typeface="Arial Narrow"/>
            </a:endParaRPr>
          </a:p>
          <a:p>
            <a:pPr algn="ctr"/>
            <a:r>
              <a:rPr lang="es-ES" sz="1400" b="1" dirty="0">
                <a:solidFill>
                  <a:schemeClr val="bg1"/>
                </a:solidFill>
                <a:latin typeface="Arial Narrow"/>
                <a:cs typeface="Arial Narrow"/>
              </a:rPr>
              <a:t>Puedes usar la plantilla que se adjunta.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Finalmente se pondrán en común dichas “hipotéticas” conversaciones.</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CLARA </a:t>
            </a:r>
            <a:r>
              <a:rPr lang="es-ES" sz="1000" b="1" spc="0">
                <a:ln w="11430"/>
                <a:solidFill>
                  <a:schemeClr val="accent5">
                    <a:lumMod val="75000"/>
                  </a:schemeClr>
                </a:solidFill>
                <a:effectLst>
                  <a:outerShdw blurRad="80000" dist="40000" dir="5040000" algn="tl">
                    <a:srgbClr val="000000">
                      <a:alpha val="30000"/>
                    </a:srgbClr>
                  </a:outerShdw>
                </a:effectLst>
              </a:rPr>
              <a:t>vs VICTORIA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7"/>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3639781022"/>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749</TotalTime>
  <Words>307</Words>
  <Application>Microsoft Macintosh PowerPoint</Application>
  <PresentationFormat>A4 (210 x 297 mm)</PresentationFormat>
  <Paragraphs>64</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ＭＳ 明朝</vt:lpstr>
      <vt:lpstr>Arial</vt:lpstr>
      <vt:lpstr>Arial Narrow</vt:lpstr>
      <vt:lpstr>Calibri</vt:lpstr>
      <vt:lpstr>Corbel</vt:lpstr>
      <vt:lpstr>Times New Roman</vt:lpstr>
      <vt:lpstr>tf04033923 (1)</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79</cp:revision>
  <dcterms:created xsi:type="dcterms:W3CDTF">2018-05-05T18:47:48Z</dcterms:created>
  <dcterms:modified xsi:type="dcterms:W3CDTF">2019-01-15T17:00:21Z</dcterms:modified>
</cp:coreProperties>
</file>