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60" r:id="rId2"/>
    <p:sldId id="282" r:id="rId3"/>
    <p:sldId id="270" r:id="rId4"/>
    <p:sldId id="271" r:id="rId5"/>
    <p:sldId id="272" r:id="rId6"/>
    <p:sldId id="273" r:id="rId7"/>
    <p:sldId id="261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9906000" cy="6858000" type="A4"/>
  <p:notesSz cx="9144000" cy="6858000"/>
  <p:defaultTextStyle>
    <a:defPPr>
      <a:defRPr lang="en-US"/>
    </a:defPPr>
    <a:lvl1pPr marL="0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40228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FF"/>
    <a:srgbClr val="108040"/>
    <a:srgbClr val="007A00"/>
    <a:srgbClr val="326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9"/>
    <p:restoredTop sz="94733"/>
  </p:normalViewPr>
  <p:slideViewPr>
    <p:cSldViewPr snapToGrid="0" snapToObjects="1">
      <p:cViewPr varScale="1">
        <p:scale>
          <a:sx n="106" d="100"/>
          <a:sy n="106" d="100"/>
        </p:scale>
        <p:origin x="1704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B24EF-DA96-2349-AFB1-295DA444FFD9}" type="datetimeFigureOut">
              <a:rPr lang="es-ES" smtClean="0"/>
              <a:t>15/1/19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9A1B1-73E6-4143-BDB4-7EABD1D5B3D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48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3" y="4464028"/>
            <a:ext cx="7429500" cy="1641490"/>
          </a:xfrm>
        </p:spPr>
        <p:txBody>
          <a:bodyPr wrap="none" anchor="t">
            <a:normAutofit/>
          </a:bodyPr>
          <a:lstStyle>
            <a:lvl1pPr algn="r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2" y="3694376"/>
            <a:ext cx="74295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4367161"/>
            <a:ext cx="8543925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2327" y="987426"/>
            <a:ext cx="8543925" cy="337973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5186516"/>
            <a:ext cx="8542635" cy="682472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5"/>
            <a:ext cx="8543925" cy="3534344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489399"/>
            <a:ext cx="8542635" cy="150182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365125"/>
            <a:ext cx="7558486" cy="2992904"/>
          </a:xfrm>
        </p:spPr>
        <p:txBody>
          <a:bodyPr anchor="ctr"/>
          <a:lstStyle>
            <a:lvl1pPr>
              <a:defRPr sz="39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365557"/>
            <a:ext cx="7111243" cy="54896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4501729"/>
            <a:ext cx="854134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2723" y="786824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723" y="2743200"/>
            <a:ext cx="495300" cy="584776"/>
          </a:xfrm>
          <a:prstGeom prst="rect">
            <a:avLst/>
          </a:prstGeom>
        </p:spPr>
        <p:txBody>
          <a:bodyPr vert="horz" lIns="80456" tIns="40228" rIns="80456" bIns="4022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2326968"/>
            <a:ext cx="8543925" cy="251183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850581"/>
            <a:ext cx="8542635" cy="1140644"/>
          </a:xfrm>
        </p:spPr>
        <p:txBody>
          <a:bodyPr anchor="t"/>
          <a:lstStyle>
            <a:lvl1pPr marL="0" indent="0">
              <a:buNone/>
              <a:defRPr sz="1400"/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86542" y="1885950"/>
            <a:ext cx="2394328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02399" y="2571750"/>
            <a:ext cx="237847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46" y="1885950"/>
            <a:ext cx="2385696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9171" y="2571750"/>
            <a:ext cx="239427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1092" y="1885950"/>
            <a:ext cx="2382342" cy="576262"/>
          </a:xfrm>
        </p:spPr>
        <p:txBody>
          <a:bodyPr vert="horz" lIns="80456" tIns="40228" rIns="80456" bIns="40228" rtlCol="0" anchor="b">
            <a:noAutofit/>
          </a:bodyPr>
          <a:lstStyle>
            <a:lvl1pPr>
              <a:buNone/>
              <a:defRPr lang="en-US" sz="21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61092" y="2571750"/>
            <a:ext cx="23823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82319" y="4297503"/>
            <a:ext cx="238879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82319" y="2256354"/>
            <a:ext cx="238879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82319" y="4873766"/>
            <a:ext cx="2388791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2312" y="4297503"/>
            <a:ext cx="2381051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10" y="2256354"/>
            <a:ext cx="2381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1210" y="4873765"/>
            <a:ext cx="23842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1012" y="4297503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41011" y="2256354"/>
            <a:ext cx="23823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282" indent="0">
              <a:buNone/>
              <a:defRPr sz="1400"/>
            </a:lvl2pPr>
            <a:lvl3pPr marL="804565" indent="0">
              <a:buNone/>
              <a:defRPr sz="1400"/>
            </a:lvl3pPr>
            <a:lvl4pPr marL="1206848" indent="0">
              <a:buNone/>
              <a:defRPr sz="1400"/>
            </a:lvl4pPr>
            <a:lvl5pPr marL="1609131" indent="0">
              <a:buNone/>
              <a:defRPr sz="1400"/>
            </a:lvl5pPr>
            <a:lvl6pPr marL="2011413" indent="0">
              <a:buNone/>
              <a:defRPr sz="1400"/>
            </a:lvl6pPr>
            <a:lvl7pPr marL="2413695" indent="0">
              <a:buNone/>
              <a:defRPr sz="1400"/>
            </a:lvl7pPr>
            <a:lvl8pPr marL="2815978" indent="0">
              <a:buNone/>
              <a:defRPr sz="1400"/>
            </a:lvl8pPr>
            <a:lvl9pPr marL="3218261" indent="0">
              <a:buNone/>
              <a:defRPr sz="14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40910" y="4873763"/>
            <a:ext cx="23854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282" indent="0">
              <a:buNone/>
              <a:defRPr sz="1000"/>
            </a:lvl2pPr>
            <a:lvl3pPr marL="804565" indent="0">
              <a:buNone/>
              <a:defRPr sz="900"/>
            </a:lvl3pPr>
            <a:lvl4pPr marL="1206848" indent="0">
              <a:buNone/>
              <a:defRPr sz="800"/>
            </a:lvl4pPr>
            <a:lvl5pPr marL="1609131" indent="0">
              <a:buNone/>
              <a:defRPr sz="800"/>
            </a:lvl5pPr>
            <a:lvl6pPr marL="2011413" indent="0">
              <a:buNone/>
              <a:defRPr sz="800"/>
            </a:lvl6pPr>
            <a:lvl7pPr marL="2413695" indent="0">
              <a:buNone/>
              <a:defRPr sz="800"/>
            </a:lvl7pPr>
            <a:lvl8pPr marL="2815978" indent="0">
              <a:buNone/>
              <a:defRPr sz="800"/>
            </a:lvl8pPr>
            <a:lvl9pPr marL="3218261" indent="0">
              <a:buNone/>
              <a:defRPr sz="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4308" y="4464028"/>
            <a:ext cx="7429500" cy="1641490"/>
          </a:xfrm>
        </p:spPr>
        <p:txBody>
          <a:bodyPr wrap="none" anchor="t">
            <a:normAutofit/>
          </a:bodyPr>
          <a:lstStyle>
            <a:lvl1pPr algn="l">
              <a:defRPr sz="8500" b="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94308" y="3693675"/>
            <a:ext cx="74295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28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02282" indent="0" algn="ctr">
              <a:buNone/>
              <a:defRPr sz="1800"/>
            </a:lvl2pPr>
            <a:lvl3pPr marL="804565" indent="0" algn="ctr">
              <a:buNone/>
              <a:defRPr sz="1600"/>
            </a:lvl3pPr>
            <a:lvl4pPr marL="1206848" indent="0" algn="ctr">
              <a:buNone/>
              <a:defRPr sz="1400"/>
            </a:lvl4pPr>
            <a:lvl5pPr marL="1609131" indent="0" algn="ctr">
              <a:buNone/>
              <a:defRPr sz="1400"/>
            </a:lvl5pPr>
            <a:lvl6pPr marL="2011413" indent="0" algn="ctr">
              <a:buNone/>
              <a:defRPr sz="1400"/>
            </a:lvl6pPr>
            <a:lvl7pPr marL="2413695" indent="0" algn="ctr">
              <a:buNone/>
              <a:defRPr sz="1400"/>
            </a:lvl7pPr>
            <a:lvl8pPr marL="2815978" indent="0" algn="ctr">
              <a:buNone/>
              <a:defRPr sz="1400"/>
            </a:lvl8pPr>
            <a:lvl9pPr marL="3218261" indent="0" algn="ctr">
              <a:buNone/>
              <a:defRPr sz="14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000" y="1825625"/>
            <a:ext cx="4082988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4870" y="1825625"/>
            <a:ext cx="4090093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7" y="365126"/>
            <a:ext cx="8543925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681163"/>
            <a:ext cx="4082988" cy="823912"/>
          </a:xfrm>
        </p:spPr>
        <p:txBody>
          <a:bodyPr anchor="b"/>
          <a:lstStyle>
            <a:lvl1pPr marL="0" indent="0">
              <a:buNone/>
              <a:defRPr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800" b="1"/>
            </a:lvl2pPr>
            <a:lvl3pPr marL="804565" indent="0">
              <a:buNone/>
              <a:defRPr sz="1600" b="1"/>
            </a:lvl3pPr>
            <a:lvl4pPr marL="1206848" indent="0">
              <a:buNone/>
              <a:defRPr sz="1400" b="1"/>
            </a:lvl4pPr>
            <a:lvl5pPr marL="1609131" indent="0">
              <a:buNone/>
              <a:defRPr sz="1400" b="1"/>
            </a:lvl5pPr>
            <a:lvl6pPr marL="2011413" indent="0">
              <a:buNone/>
              <a:defRPr sz="1400" b="1"/>
            </a:lvl6pPr>
            <a:lvl7pPr marL="2413695" indent="0">
              <a:buNone/>
              <a:defRPr sz="1400" b="1"/>
            </a:lvl7pPr>
            <a:lvl8pPr marL="2815978" indent="0">
              <a:buNone/>
              <a:defRPr sz="1400" b="1"/>
            </a:lvl8pPr>
            <a:lvl9pPr marL="3218261" indent="0">
              <a:buNone/>
              <a:defRPr sz="14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000" y="2505075"/>
            <a:ext cx="40829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871" y="1681163"/>
            <a:ext cx="4091382" cy="823912"/>
          </a:xfrm>
        </p:spPr>
        <p:txBody>
          <a:bodyPr vert="horz" lIns="80456" tIns="40228" rIns="80456" bIns="40228" rtlCol="0" anchor="b">
            <a:normAutofit/>
          </a:bodyPr>
          <a:lstStyle>
            <a:lvl1pPr>
              <a:buNone/>
              <a:defRPr lang="en-US" sz="21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4871" y="2505075"/>
            <a:ext cx="4091382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2800"/>
            </a:lvl1pPr>
            <a:lvl2pPr marL="402282" indent="0">
              <a:buNone/>
              <a:defRPr sz="2500"/>
            </a:lvl2pPr>
            <a:lvl3pPr marL="804565" indent="0">
              <a:buNone/>
              <a:defRPr sz="2100"/>
            </a:lvl3pPr>
            <a:lvl4pPr marL="1206848" indent="0">
              <a:buNone/>
              <a:defRPr sz="1800"/>
            </a:lvl4pPr>
            <a:lvl5pPr marL="1609131" indent="0">
              <a:buNone/>
              <a:defRPr sz="1800"/>
            </a:lvl5pPr>
            <a:lvl6pPr marL="2011413" indent="0">
              <a:buNone/>
              <a:defRPr sz="1800"/>
            </a:lvl6pPr>
            <a:lvl7pPr marL="2413695" indent="0">
              <a:buNone/>
              <a:defRPr sz="1800"/>
            </a:lvl7pPr>
            <a:lvl8pPr marL="2815978" indent="0">
              <a:buNone/>
              <a:defRPr sz="1800"/>
            </a:lvl8pPr>
            <a:lvl9pPr marL="3218261" indent="0">
              <a:buNone/>
              <a:defRPr sz="18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1" y="2057400"/>
            <a:ext cx="2967270" cy="3811588"/>
          </a:xfrm>
        </p:spPr>
        <p:txBody>
          <a:bodyPr/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02282" indent="0">
              <a:buNone/>
              <a:defRPr sz="1200"/>
            </a:lvl2pPr>
            <a:lvl3pPr marL="804565" indent="0">
              <a:buNone/>
              <a:defRPr sz="1000"/>
            </a:lvl3pPr>
            <a:lvl4pPr marL="1206848" indent="0">
              <a:buNone/>
              <a:defRPr sz="900"/>
            </a:lvl4pPr>
            <a:lvl5pPr marL="1609131" indent="0">
              <a:buNone/>
              <a:defRPr sz="900"/>
            </a:lvl5pPr>
            <a:lvl6pPr marL="2011413" indent="0">
              <a:buNone/>
              <a:defRPr sz="900"/>
            </a:lvl6pPr>
            <a:lvl7pPr marL="2413695" indent="0">
              <a:buNone/>
              <a:defRPr sz="900"/>
            </a:lvl7pPr>
            <a:lvl8pPr marL="2815978" indent="0">
              <a:buNone/>
              <a:defRPr sz="900"/>
            </a:lvl8pPr>
            <a:lvl9pPr marL="3218261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80456" tIns="40228" rIns="80456" bIns="40228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825625"/>
            <a:ext cx="8314963" cy="4351338"/>
          </a:xfrm>
          <a:prstGeom prst="rect">
            <a:avLst/>
          </a:prstGeom>
        </p:spPr>
        <p:txBody>
          <a:bodyPr vert="horz" lIns="80456" tIns="40228" rIns="80456" bIns="40228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l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pPr/>
              <a:t>1/15/19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ct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80456" tIns="40228" rIns="80456" bIns="40228" rtlCol="0" anchor="ctr"/>
          <a:lstStyle>
            <a:lvl1pPr algn="r">
              <a:defRPr sz="10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804565" rtl="0" eaLnBrk="1" latinLnBrk="0" hangingPunct="1">
        <a:lnSpc>
          <a:spcPct val="90000"/>
        </a:lnSpc>
        <a:spcBef>
          <a:spcPct val="0"/>
        </a:spcBef>
        <a:buNone/>
        <a:defRPr sz="48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01142" indent="-201142" algn="l" defTabSz="804565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2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03424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005706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40798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810271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212555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14837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17119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02" indent="-201142" algn="l" defTabSz="804565" rtl="0" eaLnBrk="1" latinLnBrk="0" hangingPunct="1">
        <a:lnSpc>
          <a:spcPct val="90000"/>
        </a:lnSpc>
        <a:spcBef>
          <a:spcPts val="44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282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56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84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13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413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695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5978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261" algn="l" defTabSz="8045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oraeducacion30.juntadeandalucia.es/educacion/colabora/web/vivir-y-sentir-la-memoria/inicio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vistadehistoria.es/ser-mujer-durante-el-franquismo/" TargetMode="External"/><Relationship Id="rId5" Type="http://schemas.openxmlformats.org/officeDocument/2006/relationships/hyperlink" Target="http://www.unedasturias.es/bibuned/mujeres/4.htm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simbpg10">
            <a:extLst>
              <a:ext uri="{FF2B5EF4-FFF2-40B4-BE49-F238E27FC236}">
                <a16:creationId xmlns:a16="http://schemas.microsoft.com/office/drawing/2014/main" id="{06B0D8F0-EEEA-FA4B-AE31-5C263BDAFD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92"/>
            <a:ext cx="48265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>
            <a:hlinkClick r:id="rId3"/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616" y="2151596"/>
            <a:ext cx="3665508" cy="168647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B43CFF1-48E3-8549-B889-BACDB02355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420" y="4395485"/>
            <a:ext cx="19939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73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95219" y="865369"/>
            <a:ext cx="9031027" cy="54631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GUÍA DE LA BUENA ESPOSA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Picture 7" descr="C:\Users\tres\Downloads\IMG_45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pic>
        <p:nvPicPr>
          <p:cNvPr id="7" name="Imagen 6" descr="Macintosh HD:private:var:folders:d5:zs6_3v7x4f16dl_t0xnm4_p40000gn:T:TemporaryItems:mujerperfecta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14" y="1067000"/>
            <a:ext cx="7955702" cy="50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232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95219" y="865369"/>
            <a:ext cx="9031027" cy="54631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GUÍA DE LA BUENA ESPOSA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Picture 7" descr="C:\Users\tres\Downloads\IMG_45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pic>
        <p:nvPicPr>
          <p:cNvPr id="7" name="Imagen 6" descr="Macintosh HD:private:var:folders:d5:zs6_3v7x4f16dl_t0xnm4_p40000gn:T:TemporaryItems:mujerperfecta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06" y="1102910"/>
            <a:ext cx="7956000" cy="50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326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95219" y="865369"/>
            <a:ext cx="9031027" cy="54631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GUÍA DE LA BUENA ESPOSA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Picture 7" descr="C:\Users\tres\Downloads\IMG_45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pic>
        <p:nvPicPr>
          <p:cNvPr id="7" name="Imagen 6" descr="Macintosh HD:private:var:folders:d5:zs6_3v7x4f16dl_t0xnm4_p40000gn:T:TemporaryItems:mujerperfecta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15" y="1055243"/>
            <a:ext cx="7955702" cy="50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01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95219" y="865369"/>
            <a:ext cx="9031027" cy="54631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GUÍA DE LA BUENA ESPOSA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Picture 7" descr="C:\Users\tres\Downloads\IMG_45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pic>
        <p:nvPicPr>
          <p:cNvPr id="7" name="Imagen 6" descr="Macintosh HD:private:var:folders:d5:zs6_3v7x4f16dl_t0xnm4_p40000gn:T:TemporaryItems:mujerperfecta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95" y="1073360"/>
            <a:ext cx="7992000" cy="5043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6642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95219" y="865369"/>
            <a:ext cx="9031027" cy="54631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GUÍA DE LA BUENA ESPOSA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Picture 7" descr="C:\Users\tres\Downloads\IMG_45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pic>
        <p:nvPicPr>
          <p:cNvPr id="8" name="Imagen 7" descr="Macintosh HD:private:var:folders:d5:zs6_3v7x4f16dl_t0xnm4_p40000gn:T:TemporaryItems:mujerperfecta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69" y="1102275"/>
            <a:ext cx="7955703" cy="50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372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42506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58031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346014" y="3625503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Captura de pantalla 2018-05-05 a las 22.36.2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10" name="Imagen 9" descr="Captura de pantalla 2018-05-05 a las 22.36.0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99181"/>
            <a:ext cx="742769" cy="645584"/>
          </a:xfrm>
          <a:prstGeom prst="rect">
            <a:avLst/>
          </a:prstGeom>
        </p:spPr>
      </p:pic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55" y="749000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9415" y="1096225"/>
            <a:ext cx="4342356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OBJETIVOS: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Conocer  y valorar la visión que se tenía de la mujer durante la Dictadura Franquista a través de la cartelería propagandística.</a:t>
            </a:r>
          </a:p>
          <a:p>
            <a:pPr marL="357188" indent="-195263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Valorar la influencia de la cartelería como medio propagandístico.</a:t>
            </a:r>
          </a:p>
          <a:p>
            <a:pPr marL="161925" algn="just"/>
            <a:endParaRPr lang="es-ES" sz="7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endParaRPr lang="es-ES" sz="3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INFORMACIÓN NECESARIA: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“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Guía de la buena esposa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” (1953) procede de una publicación que se repartía entre las mujeres que hacían el Servicio Social en la Sección Femenina de la Falange hasta 1978.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Así era como pensaban los ideólogos del Régimen de la Dictadura de Franco. La mujer al servicio del hombre que trabaja en casa, debe ser servil y cuidar a sus hijos dentro de una claro modelo:</a:t>
            </a:r>
          </a:p>
          <a:p>
            <a:pPr algn="ctr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MUJER </a:t>
            </a:r>
            <a:r>
              <a:rPr lang="mr-IN" sz="1400" b="1" dirty="0">
                <a:solidFill>
                  <a:schemeClr val="bg1"/>
                </a:solidFill>
                <a:latin typeface="Arial Narrow"/>
                <a:cs typeface="Arial Narrow"/>
              </a:rPr>
              <a:t>–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ESPOSA </a:t>
            </a:r>
            <a:r>
              <a:rPr lang="mr-IN" sz="1400" b="1" dirty="0">
                <a:solidFill>
                  <a:schemeClr val="bg1"/>
                </a:solidFill>
                <a:latin typeface="Arial Narrow"/>
                <a:cs typeface="Arial Narrow"/>
              </a:rPr>
              <a:t>–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MADRE 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PARA AMPLIAR:</a:t>
            </a:r>
          </a:p>
          <a:p>
            <a:pPr marL="357188" indent="-195263" algn="just">
              <a:buFont typeface="Arial"/>
              <a:buChar char="•"/>
            </a:pPr>
            <a:r>
              <a:rPr lang="es-ES" sz="1200" b="1" dirty="0">
                <a:solidFill>
                  <a:srgbClr val="0000FF"/>
                </a:solidFill>
                <a:latin typeface="Arial Narrow"/>
                <a:cs typeface="Arial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</a:t>
            </a:r>
            <a:r>
              <a:rPr lang="es-ES" sz="1200" b="1" dirty="0">
                <a:solidFill>
                  <a:schemeClr val="bg1"/>
                </a:solidFill>
                <a:latin typeface="Arial Narrow"/>
                <a:cs typeface="Arial Narrow"/>
              </a:rPr>
              <a:t>. Mujeres y franquismo: Bibliografía UNED.</a:t>
            </a:r>
          </a:p>
          <a:p>
            <a:pPr marL="357188" indent="-195263" algn="just">
              <a:buFont typeface="Arial"/>
              <a:buChar char="•"/>
            </a:pPr>
            <a:r>
              <a:rPr lang="es-ES" sz="1200" b="1" dirty="0">
                <a:solidFill>
                  <a:srgbClr val="0000FF"/>
                </a:solidFill>
                <a:latin typeface="Arial Narrow"/>
                <a:cs typeface="Arial Narrow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ENLACE</a:t>
            </a:r>
            <a:r>
              <a:rPr lang="es-ES" sz="1200" b="1" dirty="0">
                <a:solidFill>
                  <a:schemeClr val="bg1"/>
                </a:solidFill>
                <a:latin typeface="Arial Narrow"/>
                <a:cs typeface="Arial Narrow"/>
              </a:rPr>
              <a:t>. Ser mujer durante el franquismo. REVISTA DE HISTORIA</a:t>
            </a:r>
          </a:p>
          <a:p>
            <a:pPr marL="161925" algn="just"/>
            <a:endParaRPr lang="es-ES" sz="1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57188" indent="-195263" algn="just"/>
            <a:endParaRPr lang="es-ES" sz="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57188" indent="-195263" algn="just"/>
            <a:endParaRPr lang="es-ES" sz="2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/>
            <a:r>
              <a:rPr lang="es-ES" sz="1400" b="1" dirty="0">
                <a:solidFill>
                  <a:srgbClr val="007A00"/>
                </a:solidFill>
                <a:latin typeface="Arial Narrow"/>
                <a:cs typeface="Arial Narrow"/>
              </a:rPr>
              <a:t>PRIMARIA </a:t>
            </a:r>
            <a:r>
              <a:rPr lang="mr-IN" sz="1400" b="1" dirty="0">
                <a:solidFill>
                  <a:srgbClr val="007A00"/>
                </a:solidFill>
                <a:latin typeface="Arial Narrow"/>
                <a:cs typeface="Arial Narrow"/>
              </a:rPr>
              <a:t>–</a:t>
            </a:r>
            <a:r>
              <a:rPr lang="es-ES" sz="1400" b="1" dirty="0">
                <a:solidFill>
                  <a:srgbClr val="007A00"/>
                </a:solidFill>
                <a:latin typeface="Arial Narrow"/>
                <a:cs typeface="Arial Narrow"/>
              </a:rPr>
              <a:t> SECUNDARIA – F.P. BÁSICA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46014" y="1087915"/>
            <a:ext cx="407485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Se presenta la 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Guía de la buena esposa 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(1953) al alumnado agrupado en equipos para que converse sobre las reglas.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A continuación el alumnado deberá valorar el sentido de dicha publicación para determinar el motivo de su publicación en los años 50.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Finalmente, deberá reproducir una guía actualizada donde se fomenten los valores de igualdad entre hombres y mujeres. Podrá utilizar cualquier medio para crear sus carteles.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346014" y="4237423"/>
            <a:ext cx="40748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Por equipos, el alumnado creará una nueva guía de igualdad entre hombres y mujeres a partir de la crítica de la propuesta de 1953. 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Puede usar cualquier medio para crear sus carteles, aunque se recomienda la aplicación online (</a:t>
            </a:r>
            <a:r>
              <a:rPr lang="es-ES" sz="1400" b="1" dirty="0" err="1">
                <a:solidFill>
                  <a:schemeClr val="bg1"/>
                </a:solidFill>
                <a:latin typeface="Arial Narrow"/>
                <a:cs typeface="Arial Narrow"/>
              </a:rPr>
              <a:t>canva.com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) que permite el trabajo cooperativo entre varias personas simultáneamente.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Los carteles creados se presentarán al resto de alumnos/as y se colgarán en clase o por el centro.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27" name="Título 1"/>
          <p:cNvSpPr txBox="1">
            <a:spLocks/>
          </p:cNvSpPr>
          <p:nvPr/>
        </p:nvSpPr>
        <p:spPr>
          <a:xfrm>
            <a:off x="399416" y="758118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5346027" y="781324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DESARROLLO</a:t>
            </a:r>
          </a:p>
        </p:txBody>
      </p:sp>
      <p:sp>
        <p:nvSpPr>
          <p:cNvPr id="30" name="Título 1"/>
          <p:cNvSpPr txBox="1">
            <a:spLocks/>
          </p:cNvSpPr>
          <p:nvPr/>
        </p:nvSpPr>
        <p:spPr>
          <a:xfrm>
            <a:off x="5346014" y="3625503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PRODUCTO FINAL</a:t>
            </a: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-8468" y="19389"/>
            <a:ext cx="9914468" cy="807149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FICHA PARA EL PROFESORADO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08940" y="6533359"/>
            <a:ext cx="9011946" cy="216938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0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GUÍA DE LA BUENA ESPOSA¿?</a:t>
            </a:r>
            <a:endParaRPr lang="es-ES" sz="6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8" name="Picture 7" descr="C:\Users\tres\Downloads\IMG_4560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26246" y="6437369"/>
            <a:ext cx="396000" cy="3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656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B96EC50-3125-6043-930C-C70C09366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408" y="2184400"/>
            <a:ext cx="2705100" cy="1244600"/>
          </a:xfrm>
          <a:prstGeom prst="rect">
            <a:avLst/>
          </a:prstGeom>
        </p:spPr>
      </p:pic>
      <p:sp>
        <p:nvSpPr>
          <p:cNvPr id="14" name="Rectangle 30">
            <a:extLst>
              <a:ext uri="{FF2B5EF4-FFF2-40B4-BE49-F238E27FC236}">
                <a16:creationId xmlns:a16="http://schemas.microsoft.com/office/drawing/2014/main" id="{62676381-216C-5741-AA5C-71FABE1AA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1845945" cy="6858000"/>
          </a:xfrm>
          <a:prstGeom prst="rect">
            <a:avLst/>
          </a:prstGeom>
          <a:solidFill>
            <a:srgbClr val="0690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spAutoFit/>
          </a:bodyPr>
          <a:lstStyle/>
          <a:p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79A3179-F3B0-B44F-A043-C7A6CEE385DC}"/>
              </a:ext>
            </a:extLst>
          </p:cNvPr>
          <p:cNvSpPr/>
          <p:nvPr/>
        </p:nvSpPr>
        <p:spPr>
          <a:xfrm rot="16200000">
            <a:off x="-1120287" y="2921168"/>
            <a:ext cx="408990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MUJER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A544593-E9E3-4B42-B18D-08FF9C023B63}"/>
              </a:ext>
            </a:extLst>
          </p:cNvPr>
          <p:cNvSpPr/>
          <p:nvPr/>
        </p:nvSpPr>
        <p:spPr>
          <a:xfrm>
            <a:off x="3391549" y="3598015"/>
            <a:ext cx="46148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LA GUÍA DE LA BUENA ESPOSA</a:t>
            </a:r>
          </a:p>
        </p:txBody>
      </p:sp>
    </p:spTree>
    <p:extLst>
      <p:ext uri="{BB962C8B-B14F-4D97-AF65-F5344CB8AC3E}">
        <p14:creationId xmlns:p14="http://schemas.microsoft.com/office/powerpoint/2010/main" val="1638738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9415" y="732264"/>
            <a:ext cx="4342357" cy="568406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5346014" y="747789"/>
            <a:ext cx="4074859" cy="28061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5346014" y="3615261"/>
            <a:ext cx="4074859" cy="280618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Captura de pantalla 2018-05-05 a las 22.36.4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41" y="725752"/>
            <a:ext cx="675381" cy="6134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399416" y="1293628"/>
            <a:ext cx="43423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“</a:t>
            </a:r>
            <a:r>
              <a:rPr lang="es-ES" sz="1400" b="1" i="1" dirty="0">
                <a:solidFill>
                  <a:schemeClr val="bg1"/>
                </a:solidFill>
                <a:latin typeface="Arial Narrow"/>
                <a:cs typeface="Arial Narrow"/>
              </a:rPr>
              <a:t>Guía de la buena esposa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” (1953) proceden de una publicación que se repartía entre las mujeres que hacían el Servicio Social en la Sección Femenina de la Falange hasta 1978.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Así era como pensaban los ideólogos del Régimen de la Dictadura de Franco. 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La mujer al servicio del hombre, trabaja en casa, debe ser servil y cuidar a sus hijos dentro de una claro modelo:</a:t>
            </a:r>
          </a:p>
          <a:p>
            <a:pPr algn="ctr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ctr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MUJER </a:t>
            </a:r>
            <a:r>
              <a:rPr lang="mr-IN" sz="1400" b="1" dirty="0">
                <a:solidFill>
                  <a:schemeClr val="bg1"/>
                </a:solidFill>
                <a:latin typeface="Arial Narrow"/>
                <a:cs typeface="Arial Narrow"/>
              </a:rPr>
              <a:t>–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ESPOSA </a:t>
            </a:r>
            <a:r>
              <a:rPr lang="mr-IN" sz="1400" b="1" dirty="0">
                <a:solidFill>
                  <a:schemeClr val="bg1"/>
                </a:solidFill>
                <a:latin typeface="Arial Narrow"/>
                <a:cs typeface="Arial Narrow"/>
              </a:rPr>
              <a:t>–</a:t>
            </a: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 MADRE 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</a:t>
            </a: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	Era la norma del nacional-catolicismo del franquismo que se impuso durante los 36 largos años tras el fin de la Guerra Civil.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346014" y="1404195"/>
            <a:ext cx="4073409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Una vez leídas estas normas, ¿aceptarías un modelo similar en la actualidad?</a:t>
            </a:r>
          </a:p>
          <a:p>
            <a:pPr algn="just"/>
            <a:endParaRPr lang="es-ES" sz="10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¿Crees que todavía hay hombres y mujeres que pueden pensar así?</a:t>
            </a:r>
          </a:p>
          <a:p>
            <a:pPr algn="just"/>
            <a:endParaRPr lang="es-ES" sz="10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algn="just"/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Valora los avances que se han producido en la sociedad española en materia de igualdad de género, ¿crees que se ha conseguido una igualdad plena?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355040" y="4251862"/>
            <a:ext cx="40658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En equipo, leed una a una cada regla y debatid juntos cada una de ellas. ¿Por qué creéis que se escribieron?</a:t>
            </a:r>
          </a:p>
          <a:p>
            <a:pPr algn="just"/>
            <a:endParaRPr lang="es-ES" sz="1400" b="1" dirty="0">
              <a:solidFill>
                <a:schemeClr val="bg1"/>
              </a:solidFill>
              <a:latin typeface="Arial Narrow"/>
              <a:cs typeface="Arial Narrow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Finalmente, realiza un decálogo de normas donde la igualdad de funciones entre hombres y mujeres sea la base de vuestra exposición.</a:t>
            </a:r>
          </a:p>
          <a:p>
            <a:pPr marL="745182" lvl="1" indent="-342900" algn="just">
              <a:buFont typeface="Arial"/>
              <a:buChar char="•"/>
            </a:pPr>
            <a:r>
              <a:rPr lang="es-ES" sz="1400" b="1" dirty="0">
                <a:solidFill>
                  <a:schemeClr val="bg1"/>
                </a:solidFill>
                <a:latin typeface="Arial Narrow"/>
                <a:cs typeface="Arial Narrow"/>
              </a:rPr>
              <a:t>Crea cada regla en un póster que presentaréis en clase y colgaréis en vuestro centro.</a:t>
            </a: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5355040" y="3619402"/>
            <a:ext cx="4065833" cy="506397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HACER</a:t>
            </a: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GUÍA DE LA BUENA ESPOSA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5344564" y="771082"/>
            <a:ext cx="4074859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PENSAR</a:t>
            </a: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399416" y="747876"/>
            <a:ext cx="4342356" cy="478405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MIRAR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Imagen 23" descr="Captura de pantalla 2018-05-05 a las 22.36.2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04" y="742506"/>
            <a:ext cx="742153" cy="695331"/>
          </a:xfrm>
          <a:prstGeom prst="rect">
            <a:avLst/>
          </a:prstGeom>
        </p:spPr>
      </p:pic>
      <p:pic>
        <p:nvPicPr>
          <p:cNvPr id="25" name="Imagen 24" descr="Captura de pantalla 2018-05-05 a las 22.36.04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78723">
            <a:off x="5200882" y="3588939"/>
            <a:ext cx="742769" cy="645584"/>
          </a:xfrm>
          <a:prstGeom prst="rect">
            <a:avLst/>
          </a:prstGeom>
        </p:spPr>
      </p:pic>
      <p:sp>
        <p:nvSpPr>
          <p:cNvPr id="30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Picture 7" descr="C:\Users\tres\Downloads\IMG_456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504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95219" y="865369"/>
            <a:ext cx="9031027" cy="54631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GUÍA DE LA BUENA ESPOSA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Picture 7" descr="C:\Users\tres\Downloads\IMG_45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pic>
        <p:nvPicPr>
          <p:cNvPr id="10" name="Imagen 9" descr="Macintosh HD:private:var:folders:d5:zs6_3v7x4f16dl_t0xnm4_p40000gn:T:TemporaryItems:mujer-perfecta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72" y="1055877"/>
            <a:ext cx="7992000" cy="5050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9910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95219" y="865369"/>
            <a:ext cx="9031027" cy="54631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GUÍA DE LA BUENA ESPOSA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Picture 7" descr="C:\Users\tres\Downloads\IMG_45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pic>
        <p:nvPicPr>
          <p:cNvPr id="7" name="Imagen 6" descr="Macintosh HD:private:var:folders:d5:zs6_3v7x4f16dl_t0xnm4_p40000gn:T:TemporaryItems:mujerperfect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45" y="1042245"/>
            <a:ext cx="7954743" cy="50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63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95219" y="865369"/>
            <a:ext cx="9031027" cy="54631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GUÍA DE LA BUENA ESPOSA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Picture 7" descr="C:\Users\tres\Downloads\IMG_45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pic>
        <p:nvPicPr>
          <p:cNvPr id="7" name="Imagen 6" descr="Macintosh HD:private:var:folders:d5:zs6_3v7x4f16dl_t0xnm4_p40000gn:T:TemporaryItems:mujerperfecta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14" y="1067001"/>
            <a:ext cx="7955702" cy="50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52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95219" y="865369"/>
            <a:ext cx="9031027" cy="54631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GUÍA DE LA BUENA ESPOSA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Picture 7" descr="C:\Users\tres\Downloads\IMG_45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pic>
        <p:nvPicPr>
          <p:cNvPr id="7" name="Imagen 6" descr="Macintosh HD:private:var:folders:d5:zs6_3v7x4f16dl_t0xnm4_p40000gn:T:TemporaryItems:mujer-perfecta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71" y="1067317"/>
            <a:ext cx="7956798" cy="50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288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95219" y="865369"/>
            <a:ext cx="9031027" cy="54631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GUÍA DE LA BUENA ESPOSA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Picture 7" descr="C:\Users\tres\Downloads\IMG_45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pic>
        <p:nvPicPr>
          <p:cNvPr id="7" name="Imagen 6" descr="Macintosh HD:private:var:folders:d5:zs6_3v7x4f16dl_t0xnm4_p40000gn:T:TemporaryItems:mujerperfecta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15" y="1067000"/>
            <a:ext cx="7955702" cy="50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40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95219" y="865369"/>
            <a:ext cx="9031027" cy="546314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0" y="0"/>
            <a:ext cx="9906000" cy="735821"/>
          </a:xfrm>
          <a:prstGeom prst="rect">
            <a:avLst/>
          </a:prstGeom>
        </p:spPr>
        <p:txBody>
          <a:bodyPr vert="horz" wrap="none" lIns="80456" tIns="40228" rIns="80456" bIns="40228" rtlCol="0" anchor="t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6350" prstMaterial="dkEdge">
              <a:bevelT w="25400" h="25400"/>
              <a:contourClr>
                <a:schemeClr val="bg1">
                  <a:lumMod val="50000"/>
                  <a:lumOff val="50000"/>
                </a:schemeClr>
              </a:contourClr>
            </a:sp3d>
          </a:bodyPr>
          <a:lstStyle>
            <a:lvl1pPr algn="r" defTabSz="8045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500" b="0" kern="1200" spc="-264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800" b="1" spc="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GUÍA DE LA BUENA ESPOSA</a:t>
            </a:r>
            <a:endParaRPr lang="es-ES" sz="3200" b="1" spc="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0" y="6585319"/>
            <a:ext cx="8971472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"/>
          <p:cNvSpPr/>
          <p:nvPr/>
        </p:nvSpPr>
        <p:spPr>
          <a:xfrm>
            <a:off x="0" y="6585319"/>
            <a:ext cx="9900000" cy="1041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Picture 7" descr="C:\Users\tres\Downloads\IMG_45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6246" y="6429395"/>
            <a:ext cx="396000" cy="396000"/>
          </a:xfrm>
          <a:prstGeom prst="rect">
            <a:avLst/>
          </a:prstGeom>
          <a:noFill/>
        </p:spPr>
      </p:pic>
      <p:pic>
        <p:nvPicPr>
          <p:cNvPr id="7" name="Imagen 6" descr="Macintosh HD:private:var:folders:d5:zs6_3v7x4f16dl_t0xnm4_p40000gn:T:TemporaryItems:mujerperfecta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2" y="1067001"/>
            <a:ext cx="7955703" cy="50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09390"/>
      </p:ext>
    </p:extLst>
  </p:cSld>
  <p:clrMapOvr>
    <a:masterClrMapping/>
  </p:clrMapOvr>
</p:sld>
</file>

<file path=ppt/theme/theme1.xml><?xml version="1.0" encoding="utf-8"?>
<a:theme xmlns:a="http://schemas.openxmlformats.org/drawingml/2006/main" name="tf04033923 (1)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750</TotalTime>
  <Words>329</Words>
  <Application>Microsoft Macintosh PowerPoint</Application>
  <PresentationFormat>A4 (210 x 297 mm)</PresentationFormat>
  <Paragraphs>62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Calibri</vt:lpstr>
      <vt:lpstr>Corbel</vt:lpstr>
      <vt:lpstr>tf04033923 (1)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ACTIVIDAD</dc:title>
  <dc:creator>Juan Antonio Bascón Calvillo</dc:creator>
  <cp:lastModifiedBy>Juan Antonio Bascón Calvillo</cp:lastModifiedBy>
  <cp:revision>80</cp:revision>
  <dcterms:created xsi:type="dcterms:W3CDTF">2018-05-05T18:47:48Z</dcterms:created>
  <dcterms:modified xsi:type="dcterms:W3CDTF">2019-01-15T17:02:03Z</dcterms:modified>
</cp:coreProperties>
</file>