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291" r:id="rId3"/>
    <p:sldId id="289" r:id="rId4"/>
    <p:sldId id="290"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38"/>
    <p:restoredTop sz="94733"/>
  </p:normalViewPr>
  <p:slideViewPr>
    <p:cSldViewPr snapToGrid="0" snapToObjects="1">
      <p:cViewPr varScale="1">
        <p:scale>
          <a:sx n="106" d="100"/>
          <a:sy n="106" d="100"/>
        </p:scale>
        <p:origin x="1240"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evilla.abc.es/provincia/20121215/sevi-restos-enterrados-rosas-guillena-201212151427.html" TargetMode="External"/><Relationship Id="rId5" Type="http://schemas.openxmlformats.org/officeDocument/2006/relationships/hyperlink" Target="https://elpais.com/ccaa/2012/12/15/andalucia/1355598832_562802.html"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1120287" y="2921168"/>
            <a:ext cx="4089902" cy="1015663"/>
          </a:xfrm>
          <a:prstGeom prst="rect">
            <a:avLst/>
          </a:prstGeom>
          <a:noFill/>
        </p:spPr>
        <p:txBody>
          <a:bodyPr wrap="none" lIns="91440" tIns="45720" rIns="91440" bIns="45720">
            <a:spAutoFit/>
          </a:bodyPr>
          <a:lstStyle/>
          <a:p>
            <a:pPr algn="ctr"/>
            <a:r>
              <a:rPr lang="es-ES" sz="6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MUJER</a:t>
            </a:r>
          </a:p>
        </p:txBody>
      </p:sp>
      <p:sp>
        <p:nvSpPr>
          <p:cNvPr id="9" name="Rectángulo 8">
            <a:extLst>
              <a:ext uri="{FF2B5EF4-FFF2-40B4-BE49-F238E27FC236}">
                <a16:creationId xmlns:a16="http://schemas.microsoft.com/office/drawing/2014/main" id="{6A544593-E9E3-4B42-B18D-08FF9C023B63}"/>
              </a:ext>
            </a:extLst>
          </p:cNvPr>
          <p:cNvSpPr/>
          <p:nvPr/>
        </p:nvSpPr>
        <p:spPr>
          <a:xfrm>
            <a:off x="3549203" y="3598015"/>
            <a:ext cx="4299575"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LAS 17 ROSAS DE GUILLENA</a:t>
            </a:r>
          </a:p>
        </p:txBody>
      </p:sp>
    </p:spTree>
    <p:extLst>
      <p:ext uri="{BB962C8B-B14F-4D97-AF65-F5344CB8AC3E}">
        <p14:creationId xmlns:p14="http://schemas.microsoft.com/office/powerpoint/2010/main" val="3091248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4" name="CuadroTexto 13"/>
          <p:cNvSpPr txBox="1"/>
          <p:nvPr/>
        </p:nvSpPr>
        <p:spPr>
          <a:xfrm>
            <a:off x="399416" y="1293628"/>
            <a:ext cx="4342356" cy="4401204"/>
          </a:xfrm>
          <a:prstGeom prst="rect">
            <a:avLst/>
          </a:prstGeom>
          <a:noFill/>
        </p:spPr>
        <p:txBody>
          <a:bodyPr wrap="square" rtlCol="0">
            <a:spAutoFit/>
          </a:bodyPr>
          <a:lstStyle/>
          <a:p>
            <a:pPr algn="just"/>
            <a:r>
              <a:rPr lang="es-ES" sz="1400" b="1" dirty="0">
                <a:solidFill>
                  <a:schemeClr val="bg1"/>
                </a:solidFill>
                <a:latin typeface="Arial Narrow"/>
                <a:cs typeface="Arial Narrow"/>
              </a:rPr>
              <a:t>	En septiembre de 1937, 17 mujeres de la localidad sevillana de Guillena fueron sacadas de sus casas, hechas prisioneras hasta que fueron fusiladas en noviembre de ese mismo año. </a:t>
            </a:r>
          </a:p>
          <a:p>
            <a:pPr algn="just"/>
            <a:r>
              <a:rPr lang="es-ES" sz="1400" b="1" dirty="0">
                <a:solidFill>
                  <a:schemeClr val="bg1"/>
                </a:solidFill>
                <a:latin typeface="Arial Narrow"/>
                <a:cs typeface="Arial Narrow"/>
              </a:rPr>
              <a:t>	75 años después sus restos fueron encontrados en una fosa común en el cementerio de la próxima localidad de Gerena. Entre ellos, el de dos mujeres en avanzado estado de gestación.</a:t>
            </a:r>
          </a:p>
          <a:p>
            <a:pPr algn="just"/>
            <a:r>
              <a:rPr lang="es-ES" sz="1400" b="1" dirty="0">
                <a:solidFill>
                  <a:schemeClr val="bg1"/>
                </a:solidFill>
                <a:latin typeface="Arial Narrow"/>
                <a:cs typeface="Arial Narrow"/>
              </a:rPr>
              <a:t>	Múltiples son los testimonios que vivieron los hechos de su fusilamiento, por cuanto se realizó a plena luz del día en las puertas del cementerio.</a:t>
            </a:r>
          </a:p>
          <a:p>
            <a:pPr algn="just"/>
            <a:r>
              <a:rPr lang="es-ES" sz="1400" b="1" dirty="0">
                <a:solidFill>
                  <a:schemeClr val="bg1"/>
                </a:solidFill>
                <a:latin typeface="Arial Narrow"/>
                <a:cs typeface="Arial Narrow"/>
              </a:rPr>
              <a:t>	</a:t>
            </a:r>
          </a:p>
          <a:p>
            <a:pPr algn="just"/>
            <a:r>
              <a:rPr lang="es-ES" sz="1400" b="1" dirty="0">
                <a:solidFill>
                  <a:schemeClr val="bg1"/>
                </a:solidFill>
                <a:latin typeface="Arial Narrow"/>
                <a:cs typeface="Arial Narrow"/>
              </a:rPr>
              <a:t>	Hasta hoy día, el silencio ha acompañado estos hechos negros de la historia de la Guerra Civil española.</a:t>
            </a:r>
          </a:p>
          <a:p>
            <a:pPr algn="just"/>
            <a:r>
              <a:rPr lang="es-ES" sz="1400" b="1" dirty="0">
                <a:solidFill>
                  <a:schemeClr val="bg1"/>
                </a:solidFill>
                <a:latin typeface="Arial Narrow"/>
                <a:cs typeface="Arial Narrow"/>
              </a:rPr>
              <a:t>Los familiares buscan ahora poder recuperar sus restos, honrar y dignificar su figura.</a:t>
            </a:r>
          </a:p>
          <a:p>
            <a:pPr algn="just"/>
            <a:r>
              <a:rPr lang="es-ES" sz="1400" b="1" dirty="0">
                <a:solidFill>
                  <a:schemeClr val="bg1"/>
                </a:solidFill>
                <a:latin typeface="Arial Narrow"/>
                <a:cs typeface="Arial Narrow"/>
              </a:rPr>
              <a:t>	Esta es la principal función de muchas asociaciones memorialistas de Andalucía para localizar aquellas fosas comunes a través de testimonios directos y fuentes escritas, no siempre fáciles de encontrar.</a:t>
            </a:r>
          </a:p>
        </p:txBody>
      </p:sp>
      <p:sp>
        <p:nvSpPr>
          <p:cNvPr id="15" name="CuadroTexto 14"/>
          <p:cNvSpPr txBox="1"/>
          <p:nvPr/>
        </p:nvSpPr>
        <p:spPr>
          <a:xfrm>
            <a:off x="5346014" y="1404195"/>
            <a:ext cx="4073409" cy="1600438"/>
          </a:xfrm>
          <a:prstGeom prst="rect">
            <a:avLst/>
          </a:prstGeom>
          <a:noFill/>
        </p:spPr>
        <p:txBody>
          <a:bodyPr wrap="square" rtlCol="0">
            <a:spAutoFit/>
          </a:bodyPr>
          <a:lstStyle/>
          <a:p>
            <a:pPr algn="just"/>
            <a:r>
              <a:rPr lang="es-ES" sz="1400" b="1" dirty="0">
                <a:solidFill>
                  <a:schemeClr val="bg1"/>
                </a:solidFill>
                <a:latin typeface="Arial Narrow"/>
                <a:cs typeface="Arial Narrow"/>
              </a:rPr>
              <a:t>¿Es lógico que haya personas que fueron asesinadas hace más de 80 años sin poder descubrir dónde se encuentran sus cuerpos?</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Si fueras el familiar de una persona represaliada y asesinada durante la Guerra Civil o el Franquismo, ¿quisieras saber y/o tener sus restos?</a:t>
            </a:r>
          </a:p>
        </p:txBody>
      </p:sp>
      <p:sp>
        <p:nvSpPr>
          <p:cNvPr id="16" name="CuadroTexto 15"/>
          <p:cNvSpPr txBox="1"/>
          <p:nvPr/>
        </p:nvSpPr>
        <p:spPr>
          <a:xfrm>
            <a:off x="5355040" y="4251862"/>
            <a:ext cx="4065846" cy="1815882"/>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Debéis ver el documental </a:t>
            </a:r>
            <a:r>
              <a:rPr lang="es-ES" sz="1400" b="1" i="1" dirty="0">
                <a:solidFill>
                  <a:schemeClr val="bg1"/>
                </a:solidFill>
                <a:latin typeface="Arial Narrow"/>
                <a:cs typeface="Arial Narrow"/>
              </a:rPr>
              <a:t>Guillena 1937</a:t>
            </a:r>
            <a:r>
              <a:rPr lang="es-ES" sz="1400" b="1" dirty="0">
                <a:solidFill>
                  <a:schemeClr val="bg1"/>
                </a:solidFill>
                <a:latin typeface="Arial Narrow"/>
                <a:cs typeface="Arial Narrow"/>
              </a:rPr>
              <a:t>. </a:t>
            </a:r>
          </a:p>
          <a:p>
            <a:pPr marL="342900" indent="-342900" algn="just">
              <a:buFont typeface="+mj-lt"/>
              <a:buAutoNum type="arabicPeriod"/>
            </a:pPr>
            <a:r>
              <a:rPr lang="es-ES" sz="1400" b="1" dirty="0">
                <a:solidFill>
                  <a:schemeClr val="bg1"/>
                </a:solidFill>
                <a:latin typeface="Arial Narrow"/>
                <a:cs typeface="Arial Narrow"/>
              </a:rPr>
              <a:t>Completad la ficha didáctica de observación y seguimiento propuesta.</a:t>
            </a:r>
          </a:p>
          <a:p>
            <a:pPr marL="342900" indent="-342900" algn="just">
              <a:buFont typeface="+mj-lt"/>
              <a:buAutoNum type="arabicPeriod"/>
            </a:pPr>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Finalmente, debatid en una mesa redonda aspectos que aparecen recogidos en el documental, así como las preguntas propuestas en el apartado PENSAR de esta ficha.</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LAS 17 ROSAS DE GUILLENA</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spTree>
    <p:extLst>
      <p:ext uri="{BB962C8B-B14F-4D97-AF65-F5344CB8AC3E}">
        <p14:creationId xmlns:p14="http://schemas.microsoft.com/office/powerpoint/2010/main" val="379069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4" name="CuadroTexto 13"/>
          <p:cNvSpPr txBox="1"/>
          <p:nvPr/>
        </p:nvSpPr>
        <p:spPr>
          <a:xfrm>
            <a:off x="399415" y="1096225"/>
            <a:ext cx="4342356" cy="5262979"/>
          </a:xfrm>
          <a:prstGeom prst="rect">
            <a:avLst/>
          </a:prstGeom>
          <a:noFill/>
        </p:spPr>
        <p:txBody>
          <a:bodyPr wrap="square" rtlCol="0">
            <a:spAutoFit/>
          </a:bodyPr>
          <a:lstStyle/>
          <a:p>
            <a:pPr algn="just"/>
            <a:r>
              <a:rPr lang="es-ES" sz="1400" b="1" dirty="0">
                <a:solidFill>
                  <a:schemeClr val="bg1"/>
                </a:solidFill>
                <a:latin typeface="Arial Narrow"/>
                <a:cs typeface="Arial Narrow"/>
              </a:rPr>
              <a:t>OBJETIVOS:</a:t>
            </a:r>
          </a:p>
          <a:p>
            <a:pPr marL="357188" indent="-195263" algn="just">
              <a:buFont typeface="+mj-lt"/>
              <a:buAutoNum type="arabicPeriod"/>
            </a:pPr>
            <a:r>
              <a:rPr lang="es-ES" sz="1400" b="1" dirty="0">
                <a:solidFill>
                  <a:schemeClr val="bg1"/>
                </a:solidFill>
                <a:latin typeface="Arial Narrow"/>
                <a:cs typeface="Arial Narrow"/>
              </a:rPr>
              <a:t>Conocer la fuerte represión que se ejerció sobre la mujer durante el Franquismo.</a:t>
            </a:r>
          </a:p>
          <a:p>
            <a:pPr marL="357188" indent="-195263" algn="just">
              <a:buFont typeface="+mj-lt"/>
              <a:buAutoNum type="arabicPeriod"/>
            </a:pPr>
            <a:r>
              <a:rPr lang="es-ES" sz="1400" b="1" dirty="0">
                <a:solidFill>
                  <a:schemeClr val="bg1"/>
                </a:solidFill>
                <a:latin typeface="Arial Narrow"/>
                <a:cs typeface="Arial Narrow"/>
              </a:rPr>
              <a:t>Recordar y honrar la figura de la mujer como sufridora de la represión Franquista.</a:t>
            </a:r>
          </a:p>
          <a:p>
            <a:pPr marL="357188" indent="-195263" algn="just">
              <a:buFont typeface="+mj-lt"/>
              <a:buAutoNum type="arabicPeriod"/>
            </a:pPr>
            <a:r>
              <a:rPr lang="es-ES" sz="1400" b="1" dirty="0">
                <a:solidFill>
                  <a:schemeClr val="bg1"/>
                </a:solidFill>
                <a:latin typeface="Arial Narrow"/>
                <a:cs typeface="Arial Narrow"/>
              </a:rPr>
              <a:t>Trabajar con diversas fuentes y hemerotecas.</a:t>
            </a:r>
          </a:p>
          <a:p>
            <a:pPr marL="161925" algn="just"/>
            <a:endParaRPr lang="es-ES" sz="700" b="1" dirty="0">
              <a:solidFill>
                <a:schemeClr val="bg1"/>
              </a:solidFill>
              <a:latin typeface="Arial Narrow"/>
              <a:cs typeface="Arial Narrow"/>
            </a:endParaRPr>
          </a:p>
          <a:p>
            <a:pPr algn="just"/>
            <a:endParaRPr lang="es-ES" sz="300" b="1" dirty="0">
              <a:solidFill>
                <a:schemeClr val="bg1"/>
              </a:solidFill>
              <a:latin typeface="Arial Narrow"/>
              <a:cs typeface="Arial Narrow"/>
            </a:endParaRPr>
          </a:p>
          <a:p>
            <a:pPr algn="just"/>
            <a:r>
              <a:rPr lang="es-ES" sz="1400" b="1" dirty="0">
                <a:solidFill>
                  <a:schemeClr val="bg1"/>
                </a:solidFill>
                <a:latin typeface="Arial Narrow"/>
                <a:cs typeface="Arial Narrow"/>
              </a:rPr>
              <a:t>INFORMACIÓN NECESARIA:</a:t>
            </a:r>
          </a:p>
          <a:p>
            <a:pPr algn="just"/>
            <a:r>
              <a:rPr lang="es-ES" sz="1400" b="1" dirty="0">
                <a:solidFill>
                  <a:schemeClr val="bg1"/>
                </a:solidFill>
                <a:latin typeface="Arial Narrow"/>
                <a:cs typeface="Arial Narrow"/>
              </a:rPr>
              <a:t>	</a:t>
            </a:r>
            <a:r>
              <a:rPr lang="es-ES_tradnl" sz="1400" b="1" dirty="0">
                <a:solidFill>
                  <a:schemeClr val="bg1"/>
                </a:solidFill>
                <a:latin typeface="Arial Narrow"/>
                <a:cs typeface="Arial Narrow"/>
              </a:rPr>
              <a:t>Eulogia, Ana María, Antonia, Granada Garzón, Granada Hidalgo, Natividad, Rosario, Manuela Liánez, Trinidad, Ramona Manchón, Manuela Méndez, Ramona Navarro, Dolores, Josefa, Tomasa, Ramona, Manuela Sánchez,  son las conocidas como “</a:t>
            </a:r>
            <a:r>
              <a:rPr lang="es-ES_tradnl" sz="1400" b="1" i="1" dirty="0">
                <a:solidFill>
                  <a:schemeClr val="bg1"/>
                </a:solidFill>
                <a:latin typeface="Arial Narrow"/>
                <a:cs typeface="Arial Narrow"/>
              </a:rPr>
              <a:t>Las 17 Rosas de Guillena</a:t>
            </a:r>
            <a:r>
              <a:rPr lang="es-ES_tradnl" sz="1400" b="1" dirty="0">
                <a:solidFill>
                  <a:schemeClr val="bg1"/>
                </a:solidFill>
                <a:latin typeface="Arial Narrow"/>
                <a:cs typeface="Arial Narrow"/>
              </a:rPr>
              <a:t>”</a:t>
            </a:r>
            <a:r>
              <a:rPr lang="es-ES" sz="1400" b="1" dirty="0">
                <a:solidFill>
                  <a:schemeClr val="bg1"/>
                </a:solidFill>
                <a:latin typeface="Arial Narrow"/>
                <a:cs typeface="Arial Narrow"/>
              </a:rPr>
              <a:t> </a:t>
            </a:r>
          </a:p>
          <a:p>
            <a:pPr algn="just"/>
            <a:r>
              <a:rPr lang="es-ES" sz="1400" b="1" dirty="0">
                <a:solidFill>
                  <a:schemeClr val="bg1"/>
                </a:solidFill>
                <a:latin typeface="Arial Narrow"/>
                <a:cs typeface="Arial Narrow"/>
              </a:rPr>
              <a:t>	Un capítulo más en la barbarie de la represión de las fuerzas franquistas en plena Guerra Civil en la localidad sevillana.</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PARA AMPLIAR:</a:t>
            </a:r>
          </a:p>
          <a:p>
            <a:pPr marL="171450" indent="-171450" algn="just">
              <a:buFont typeface="Arial" panose="020B0604020202020204" pitchFamily="34" charset="0"/>
              <a:buChar char="•"/>
            </a:pPr>
            <a:r>
              <a:rPr lang="es-ES" sz="1200" b="1" dirty="0">
                <a:solidFill>
                  <a:srgbClr val="0000FF"/>
                </a:solidFill>
                <a:latin typeface="Arial Narrow"/>
                <a:cs typeface="Arial Narrow"/>
                <a:hlinkClick r:id="rId5">
                  <a:extLst>
                    <a:ext uri="{A12FA001-AC4F-418D-AE19-62706E023703}">
                      <ahyp:hlinkClr xmlns:ahyp="http://schemas.microsoft.com/office/drawing/2018/hyperlinkcolor" val="tx"/>
                    </a:ext>
                  </a:extLst>
                </a:hlinkClick>
              </a:rPr>
              <a:t>ENLACE</a:t>
            </a:r>
            <a:r>
              <a:rPr lang="es-ES" sz="1200" b="1" dirty="0">
                <a:solidFill>
                  <a:srgbClr val="0000FF"/>
                </a:solidFill>
                <a:latin typeface="Arial Narrow"/>
                <a:cs typeface="Arial Narrow"/>
              </a:rPr>
              <a:t> .</a:t>
            </a:r>
            <a:r>
              <a:rPr lang="es-ES" sz="1200" b="1" dirty="0">
                <a:solidFill>
                  <a:schemeClr val="bg1"/>
                </a:solidFill>
                <a:latin typeface="Arial Narrow"/>
                <a:cs typeface="Arial Narrow"/>
              </a:rPr>
              <a:t>	17 rosas vuelven a casa con dignidad </a:t>
            </a:r>
          </a:p>
          <a:p>
            <a:pPr marL="171450" indent="-171450">
              <a:buFont typeface="Arial" panose="020B0604020202020204" pitchFamily="34" charset="0"/>
              <a:buChar char="•"/>
            </a:pPr>
            <a:endParaRPr lang="es-ES" sz="1200" b="1" dirty="0">
              <a:solidFill>
                <a:srgbClr val="0000FF"/>
              </a:solidFill>
              <a:latin typeface="Arial Narrow"/>
              <a:cs typeface="Arial Narrow"/>
              <a:hlinkClick r:id="rId6">
                <a:extLst>
                  <a:ext uri="{A12FA001-AC4F-418D-AE19-62706E023703}">
                    <ahyp:hlinkClr xmlns:ahyp="http://schemas.microsoft.com/office/drawing/2018/hyperlinkcolor" val="tx"/>
                  </a:ext>
                </a:extLst>
              </a:hlinkClick>
            </a:endParaRPr>
          </a:p>
          <a:p>
            <a:pPr marL="171450" indent="-171450">
              <a:buFont typeface="Arial" panose="020B0604020202020204" pitchFamily="34" charset="0"/>
              <a:buChar char="•"/>
            </a:pPr>
            <a:r>
              <a:rPr lang="es-ES" sz="1200" b="1" dirty="0">
                <a:solidFill>
                  <a:srgbClr val="0000FF"/>
                </a:solidFill>
                <a:latin typeface="Arial Narrow"/>
                <a:cs typeface="Arial Narrow"/>
                <a:hlinkClick r:id="rId6">
                  <a:extLst>
                    <a:ext uri="{A12FA001-AC4F-418D-AE19-62706E023703}">
                      <ahyp:hlinkClr xmlns:ahyp="http://schemas.microsoft.com/office/drawing/2018/hyperlinkcolor" val="tx"/>
                    </a:ext>
                  </a:extLst>
                </a:hlinkClick>
              </a:rPr>
              <a:t>ENLACE</a:t>
            </a:r>
            <a:r>
              <a:rPr lang="es-ES" sz="1200" b="1" dirty="0">
                <a:solidFill>
                  <a:srgbClr val="0000FF"/>
                </a:solidFill>
                <a:latin typeface="Arial Narrow"/>
                <a:cs typeface="Arial Narrow"/>
              </a:rPr>
              <a:t>.</a:t>
            </a:r>
            <a:r>
              <a:rPr lang="es-ES" sz="1200" b="1" dirty="0">
                <a:solidFill>
                  <a:schemeClr val="bg1"/>
                </a:solidFill>
                <a:latin typeface="Arial Narrow"/>
                <a:cs typeface="Arial Narrow"/>
              </a:rPr>
              <a:t>	Las «17 rosas» de Guillena descansan en un panteón 75 años después de su muerte</a:t>
            </a:r>
          </a:p>
          <a:p>
            <a:pPr marL="161925" algn="just"/>
            <a:endParaRPr lang="es-ES" sz="1200" b="1" dirty="0">
              <a:solidFill>
                <a:schemeClr val="bg1"/>
              </a:solidFill>
              <a:latin typeface="Arial Narrow"/>
              <a:cs typeface="Arial Narrow"/>
            </a:endParaRPr>
          </a:p>
          <a:p>
            <a:pPr marL="357188" indent="-195263" algn="just"/>
            <a:endParaRPr lang="es-ES" sz="200" b="1" dirty="0">
              <a:solidFill>
                <a:schemeClr val="bg1"/>
              </a:solidFill>
              <a:latin typeface="Arial Narrow"/>
              <a:cs typeface="Arial Narrow"/>
            </a:endParaRPr>
          </a:p>
          <a:p>
            <a:pPr algn="ctr"/>
            <a:r>
              <a:rPr lang="es-ES" sz="1400" b="1" dirty="0">
                <a:solidFill>
                  <a:srgbClr val="007A00"/>
                </a:solidFill>
                <a:latin typeface="Arial Narrow"/>
                <a:cs typeface="Arial Narrow"/>
              </a:rPr>
              <a:t>SECUNDARIA – BACHILLERATO – F.P. BÁSICA</a:t>
            </a:r>
          </a:p>
        </p:txBody>
      </p:sp>
      <p:sp>
        <p:nvSpPr>
          <p:cNvPr id="15" name="CuadroTexto 14"/>
          <p:cNvSpPr txBox="1"/>
          <p:nvPr/>
        </p:nvSpPr>
        <p:spPr>
          <a:xfrm>
            <a:off x="5346014" y="1264253"/>
            <a:ext cx="4074859" cy="2246769"/>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Localizar en el portal de </a:t>
            </a:r>
            <a:r>
              <a:rPr lang="es-ES" sz="1400" b="1" dirty="0" err="1">
                <a:solidFill>
                  <a:schemeClr val="bg1"/>
                </a:solidFill>
                <a:latin typeface="Arial Narrow"/>
                <a:cs typeface="Arial Narrow"/>
              </a:rPr>
              <a:t>aulaDcine</a:t>
            </a:r>
            <a:r>
              <a:rPr lang="es-ES" sz="1400" b="1" dirty="0">
                <a:solidFill>
                  <a:schemeClr val="bg1"/>
                </a:solidFill>
                <a:latin typeface="Arial Narrow"/>
                <a:cs typeface="Arial Narrow"/>
              </a:rPr>
              <a:t> en Colabora 3.0/Redes/Arte, Cultura, Sociedad y Patrimonio/</a:t>
            </a:r>
            <a:r>
              <a:rPr lang="es-ES" sz="1400" b="1" dirty="0" err="1">
                <a:solidFill>
                  <a:schemeClr val="bg1"/>
                </a:solidFill>
                <a:latin typeface="Arial Narrow"/>
                <a:cs typeface="Arial Narrow"/>
              </a:rPr>
              <a:t>aulaDcine</a:t>
            </a:r>
            <a:r>
              <a:rPr lang="es-ES" sz="1400" b="1" dirty="0">
                <a:solidFill>
                  <a:schemeClr val="bg1"/>
                </a:solidFill>
                <a:latin typeface="Arial Narrow"/>
                <a:cs typeface="Arial Narrow"/>
              </a:rPr>
              <a:t>/+Secciones/Bachillerato y FP el documental (60’) que narra los acontecimientos de 1937 por el que 17 mujeres fueron fusiladas. El documental recoge las impresiones de sus familiares 75 años después cuando se ha comenzado la exhumación de la fosa común donde se encuentran.</a:t>
            </a:r>
          </a:p>
          <a:p>
            <a:pPr marL="342900" indent="-342900" algn="just">
              <a:buFont typeface="+mj-lt"/>
              <a:buAutoNum type="arabicPeriod"/>
            </a:pPr>
            <a:r>
              <a:rPr lang="es-ES" sz="1400" b="1" dirty="0">
                <a:solidFill>
                  <a:schemeClr val="bg1"/>
                </a:solidFill>
                <a:latin typeface="Arial Narrow"/>
                <a:cs typeface="Arial Narrow"/>
              </a:rPr>
              <a:t>Realizar una mesa redonda.</a:t>
            </a:r>
          </a:p>
        </p:txBody>
      </p:sp>
      <p:sp>
        <p:nvSpPr>
          <p:cNvPr id="17" name="CuadroTexto 16"/>
          <p:cNvSpPr txBox="1"/>
          <p:nvPr/>
        </p:nvSpPr>
        <p:spPr>
          <a:xfrm>
            <a:off x="5346014" y="4237423"/>
            <a:ext cx="4074859" cy="1815882"/>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Ver el documental </a:t>
            </a:r>
            <a:r>
              <a:rPr lang="es-ES" sz="1400" b="1" i="1" dirty="0">
                <a:solidFill>
                  <a:schemeClr val="bg1"/>
                </a:solidFill>
                <a:latin typeface="Arial Narrow"/>
                <a:cs typeface="Arial Narrow"/>
              </a:rPr>
              <a:t>Guillena 1937</a:t>
            </a:r>
            <a:r>
              <a:rPr lang="es-ES" sz="1400" b="1" dirty="0">
                <a:solidFill>
                  <a:schemeClr val="bg1"/>
                </a:solidFill>
                <a:latin typeface="Arial Narrow"/>
                <a:cs typeface="Arial Narrow"/>
              </a:rPr>
              <a:t>. Será necesario registrarse para poderla ver on-line.</a:t>
            </a:r>
          </a:p>
          <a:p>
            <a:pPr marL="342900" indent="-342900" algn="just">
              <a:buFont typeface="+mj-lt"/>
              <a:buAutoNum type="arabicPeriod"/>
            </a:pPr>
            <a:r>
              <a:rPr lang="es-ES" sz="1400" b="1" dirty="0">
                <a:solidFill>
                  <a:schemeClr val="bg1"/>
                </a:solidFill>
                <a:latin typeface="Arial Narrow"/>
                <a:cs typeface="Arial Narrow"/>
              </a:rPr>
              <a:t>Completar la ficha didáctica de observación y seguimiento propuesta en </a:t>
            </a:r>
            <a:r>
              <a:rPr lang="es-ES" sz="1400" b="1" dirty="0" err="1">
                <a:solidFill>
                  <a:schemeClr val="bg1"/>
                </a:solidFill>
                <a:latin typeface="Arial Narrow"/>
                <a:cs typeface="Arial Narrow"/>
              </a:rPr>
              <a:t>aulaDcine</a:t>
            </a:r>
            <a:r>
              <a:rPr lang="es-ES" sz="1400" b="1" dirty="0">
                <a:solidFill>
                  <a:schemeClr val="bg1"/>
                </a:solidFill>
                <a:latin typeface="Arial Narrow"/>
                <a:cs typeface="Arial Narrow"/>
              </a:rPr>
              <a:t>.</a:t>
            </a:r>
          </a:p>
          <a:p>
            <a:pPr algn="just"/>
            <a:endParaRPr lang="es-ES" sz="1400" b="1" dirty="0">
              <a:solidFill>
                <a:schemeClr val="bg1"/>
              </a:solidFill>
              <a:latin typeface="Arial Narrow"/>
              <a:cs typeface="Arial Narrow"/>
            </a:endParaRPr>
          </a:p>
          <a:p>
            <a:pPr marL="342900" indent="-342900" algn="just">
              <a:buFont typeface="+mj-lt"/>
              <a:buAutoNum type="arabicPeriod"/>
            </a:pPr>
            <a:r>
              <a:rPr lang="es-ES" sz="1400" b="1" dirty="0">
                <a:solidFill>
                  <a:schemeClr val="bg1"/>
                </a:solidFill>
                <a:latin typeface="Arial Narrow"/>
                <a:cs typeface="Arial Narrow"/>
              </a:rPr>
              <a:t>Finalmente, proponer una mesa redonda entre el alumnado donde se debatan aspectos que aparecen recogidos en el documental.</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LAS 17 ROSAS DE GUILLENA</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7"/>
          <a:srcRect/>
          <a:stretch>
            <a:fillRect/>
          </a:stretch>
        </p:blipFill>
        <p:spPr bwMode="auto">
          <a:xfrm>
            <a:off x="9426246" y="6437369"/>
            <a:ext cx="396000" cy="396000"/>
          </a:xfrm>
          <a:prstGeom prst="rect">
            <a:avLst/>
          </a:prstGeom>
          <a:noFill/>
        </p:spPr>
      </p:pic>
    </p:spTree>
    <p:extLst>
      <p:ext uri="{BB962C8B-B14F-4D97-AF65-F5344CB8AC3E}">
        <p14:creationId xmlns:p14="http://schemas.microsoft.com/office/powerpoint/2010/main" val="7092370"/>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745</TotalTime>
  <Words>287</Words>
  <Application>Microsoft Macintosh PowerPoint</Application>
  <PresentationFormat>A4 (210 x 297 mm)</PresentationFormat>
  <Paragraphs>48</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77</cp:revision>
  <dcterms:created xsi:type="dcterms:W3CDTF">2018-05-05T18:47:48Z</dcterms:created>
  <dcterms:modified xsi:type="dcterms:W3CDTF">2019-01-15T17:14:22Z</dcterms:modified>
</cp:coreProperties>
</file>