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60" r:id="rId2"/>
    <p:sldId id="292" r:id="rId3"/>
    <p:sldId id="293" r:id="rId4"/>
    <p:sldId id="294" r:id="rId5"/>
  </p:sldIdLst>
  <p:sldSz cx="9906000" cy="6858000" type="A4"/>
  <p:notesSz cx="9144000" cy="6858000"/>
  <p:defaultTextStyle>
    <a:defPPr>
      <a:defRPr lang="en-US"/>
    </a:defPPr>
    <a:lvl1pPr marL="0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2282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4565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6848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9131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11413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13695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15978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18261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FF"/>
    <a:srgbClr val="108040"/>
    <a:srgbClr val="007A00"/>
    <a:srgbClr val="326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59"/>
    <p:restoredTop sz="94733"/>
  </p:normalViewPr>
  <p:slideViewPr>
    <p:cSldViewPr snapToGrid="0" snapToObjects="1">
      <p:cViewPr varScale="1">
        <p:scale>
          <a:sx n="106" d="100"/>
          <a:sy n="106" d="100"/>
        </p:scale>
        <p:origin x="1704" y="17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B24EF-DA96-2349-AFB1-295DA444FFD9}" type="datetimeFigureOut">
              <a:rPr lang="es-ES" smtClean="0"/>
              <a:t>15/1/19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9A1B1-73E6-4143-BDB4-7EABD1D5B3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548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463" y="4464028"/>
            <a:ext cx="7429500" cy="1641490"/>
          </a:xfrm>
        </p:spPr>
        <p:txBody>
          <a:bodyPr wrap="none" anchor="t">
            <a:normAutofit/>
          </a:bodyPr>
          <a:lstStyle>
            <a:lvl1pPr algn="r">
              <a:defRPr sz="8500" b="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462" y="3694376"/>
            <a:ext cx="74295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2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02282" indent="0" algn="ctr">
              <a:buNone/>
              <a:defRPr sz="1800"/>
            </a:lvl2pPr>
            <a:lvl3pPr marL="804565" indent="0" algn="ctr">
              <a:buNone/>
              <a:defRPr sz="1600"/>
            </a:lvl3pPr>
            <a:lvl4pPr marL="1206848" indent="0" algn="ctr">
              <a:buNone/>
              <a:defRPr sz="1400"/>
            </a:lvl4pPr>
            <a:lvl5pPr marL="1609131" indent="0" algn="ctr">
              <a:buNone/>
              <a:defRPr sz="1400"/>
            </a:lvl5pPr>
            <a:lvl6pPr marL="2011413" indent="0" algn="ctr">
              <a:buNone/>
              <a:defRPr sz="1400"/>
            </a:lvl6pPr>
            <a:lvl7pPr marL="2413695" indent="0" algn="ctr">
              <a:buNone/>
              <a:defRPr sz="1400"/>
            </a:lvl7pPr>
            <a:lvl8pPr marL="2815978" indent="0" algn="ctr">
              <a:buNone/>
              <a:defRPr sz="1400"/>
            </a:lvl8pPr>
            <a:lvl9pPr marL="3218261" indent="0" algn="ctr">
              <a:buNone/>
              <a:defRPr sz="14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4367161"/>
            <a:ext cx="8543925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2327" y="987426"/>
            <a:ext cx="8543925" cy="3379735"/>
          </a:xfrm>
        </p:spPr>
        <p:txBody>
          <a:bodyPr anchor="t"/>
          <a:lstStyle>
            <a:lvl1pPr marL="0" indent="0">
              <a:buNone/>
              <a:defRPr sz="2800"/>
            </a:lvl1pPr>
            <a:lvl2pPr marL="402282" indent="0">
              <a:buNone/>
              <a:defRPr sz="2500"/>
            </a:lvl2pPr>
            <a:lvl3pPr marL="804565" indent="0">
              <a:buNone/>
              <a:defRPr sz="2100"/>
            </a:lvl3pPr>
            <a:lvl4pPr marL="1206848" indent="0">
              <a:buNone/>
              <a:defRPr sz="1800"/>
            </a:lvl4pPr>
            <a:lvl5pPr marL="1609131" indent="0">
              <a:buNone/>
              <a:defRPr sz="1800"/>
            </a:lvl5pPr>
            <a:lvl6pPr marL="2011413" indent="0">
              <a:buNone/>
              <a:defRPr sz="1800"/>
            </a:lvl6pPr>
            <a:lvl7pPr marL="2413695" indent="0">
              <a:buNone/>
              <a:defRPr sz="1800"/>
            </a:lvl7pPr>
            <a:lvl8pPr marL="2815978" indent="0">
              <a:buNone/>
              <a:defRPr sz="1800"/>
            </a:lvl8pPr>
            <a:lvl9pPr marL="3218261" indent="0">
              <a:buNone/>
              <a:defRPr sz="18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5186516"/>
            <a:ext cx="8542635" cy="682472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365125"/>
            <a:ext cx="8543925" cy="3534344"/>
          </a:xfrm>
        </p:spPr>
        <p:txBody>
          <a:bodyPr anchor="ctr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4489399"/>
            <a:ext cx="8542635" cy="150182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47" y="365125"/>
            <a:ext cx="7558486" cy="2992904"/>
          </a:xfrm>
        </p:spPr>
        <p:txBody>
          <a:bodyPr anchor="ctr"/>
          <a:lstStyle>
            <a:lvl1pPr>
              <a:defRPr sz="39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8024" y="3365557"/>
            <a:ext cx="7111243" cy="5489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038" y="4501729"/>
            <a:ext cx="854134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2723" y="786824"/>
            <a:ext cx="495300" cy="584776"/>
          </a:xfrm>
          <a:prstGeom prst="rect">
            <a:avLst/>
          </a:prstGeom>
        </p:spPr>
        <p:txBody>
          <a:bodyPr vert="horz" lIns="80456" tIns="40228" rIns="80456" bIns="4022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80723" y="2743200"/>
            <a:ext cx="495300" cy="584776"/>
          </a:xfrm>
          <a:prstGeom prst="rect">
            <a:avLst/>
          </a:prstGeom>
        </p:spPr>
        <p:txBody>
          <a:bodyPr vert="horz" lIns="80456" tIns="40228" rIns="80456" bIns="4022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2326968"/>
            <a:ext cx="8543925" cy="251183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4850581"/>
            <a:ext cx="8542635" cy="1140644"/>
          </a:xfrm>
        </p:spPr>
        <p:txBody>
          <a:bodyPr anchor="t"/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86542" y="1885950"/>
            <a:ext cx="2394328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02399" y="2571750"/>
            <a:ext cx="237847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27746" y="1885950"/>
            <a:ext cx="2385696" cy="576262"/>
          </a:xfrm>
        </p:spPr>
        <p:txBody>
          <a:bodyPr vert="horz" lIns="80456" tIns="40228" rIns="80456" bIns="40228" rtlCol="0" anchor="b">
            <a:noAutofit/>
          </a:bodyPr>
          <a:lstStyle>
            <a:lvl1pPr>
              <a:buNone/>
              <a:defRPr lang="en-US"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19171" y="2571750"/>
            <a:ext cx="239427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61092" y="1885950"/>
            <a:ext cx="2382342" cy="576262"/>
          </a:xfrm>
        </p:spPr>
        <p:txBody>
          <a:bodyPr vert="horz" lIns="80456" tIns="40228" rIns="80456" bIns="40228" rtlCol="0" anchor="b">
            <a:noAutofit/>
          </a:bodyPr>
          <a:lstStyle>
            <a:lvl1pPr>
              <a:buNone/>
              <a:defRPr lang="en-US" sz="21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361092" y="2571750"/>
            <a:ext cx="238234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82319" y="4297503"/>
            <a:ext cx="23887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82319" y="2256354"/>
            <a:ext cx="238879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82319" y="4873766"/>
            <a:ext cx="2388791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2312" y="4297503"/>
            <a:ext cx="238105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712310" y="2256354"/>
            <a:ext cx="2381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11210" y="4873765"/>
            <a:ext cx="23842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41012" y="4297503"/>
            <a:ext cx="2382342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341011" y="2256354"/>
            <a:ext cx="238234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340910" y="4873763"/>
            <a:ext cx="23854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94308" y="4464028"/>
            <a:ext cx="7429500" cy="1641490"/>
          </a:xfrm>
        </p:spPr>
        <p:txBody>
          <a:bodyPr wrap="none" anchor="t">
            <a:normAutofit/>
          </a:bodyPr>
          <a:lstStyle>
            <a:lvl1pPr algn="l">
              <a:defRPr sz="8500" b="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94308" y="3693675"/>
            <a:ext cx="74295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2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02282" indent="0" algn="ctr">
              <a:buNone/>
              <a:defRPr sz="1800"/>
            </a:lvl2pPr>
            <a:lvl3pPr marL="804565" indent="0" algn="ctr">
              <a:buNone/>
              <a:defRPr sz="1600"/>
            </a:lvl3pPr>
            <a:lvl4pPr marL="1206848" indent="0" algn="ctr">
              <a:buNone/>
              <a:defRPr sz="1400"/>
            </a:lvl4pPr>
            <a:lvl5pPr marL="1609131" indent="0" algn="ctr">
              <a:buNone/>
              <a:defRPr sz="1400"/>
            </a:lvl5pPr>
            <a:lvl6pPr marL="2011413" indent="0" algn="ctr">
              <a:buNone/>
              <a:defRPr sz="1400"/>
            </a:lvl6pPr>
            <a:lvl7pPr marL="2413695" indent="0" algn="ctr">
              <a:buNone/>
              <a:defRPr sz="1400"/>
            </a:lvl7pPr>
            <a:lvl8pPr marL="2815978" indent="0" algn="ctr">
              <a:buNone/>
              <a:defRPr sz="1400"/>
            </a:lvl8pPr>
            <a:lvl9pPr marL="3218261" indent="0" algn="ctr">
              <a:buNone/>
              <a:defRPr sz="14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0000" y="1825625"/>
            <a:ext cx="4082988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4870" y="1825625"/>
            <a:ext cx="4090093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0" y="1681163"/>
            <a:ext cx="4082988" cy="823912"/>
          </a:xfrm>
        </p:spPr>
        <p:txBody>
          <a:bodyPr anchor="b"/>
          <a:lstStyle>
            <a:lvl1pPr marL="0" indent="0">
              <a:buNone/>
              <a:defRPr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0000" y="2505075"/>
            <a:ext cx="40829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4871" y="1681163"/>
            <a:ext cx="4091382" cy="823912"/>
          </a:xfrm>
        </p:spPr>
        <p:txBody>
          <a:bodyPr vert="horz" lIns="80456" tIns="40228" rIns="80456" bIns="40228" rtlCol="0" anchor="b">
            <a:normAutofit/>
          </a:bodyPr>
          <a:lstStyle>
            <a:lvl1pPr>
              <a:buNone/>
              <a:defRPr lang="en-US"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4871" y="2505075"/>
            <a:ext cx="4091382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001" y="2057400"/>
            <a:ext cx="2967270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2800"/>
            </a:lvl1pPr>
            <a:lvl2pPr marL="402282" indent="0">
              <a:buNone/>
              <a:defRPr sz="2500"/>
            </a:lvl2pPr>
            <a:lvl3pPr marL="804565" indent="0">
              <a:buNone/>
              <a:defRPr sz="2100"/>
            </a:lvl3pPr>
            <a:lvl4pPr marL="1206848" indent="0">
              <a:buNone/>
              <a:defRPr sz="1800"/>
            </a:lvl4pPr>
            <a:lvl5pPr marL="1609131" indent="0">
              <a:buNone/>
              <a:defRPr sz="1800"/>
            </a:lvl5pPr>
            <a:lvl6pPr marL="2011413" indent="0">
              <a:buNone/>
              <a:defRPr sz="1800"/>
            </a:lvl6pPr>
            <a:lvl7pPr marL="2413695" indent="0">
              <a:buNone/>
              <a:defRPr sz="1800"/>
            </a:lvl7pPr>
            <a:lvl8pPr marL="2815978" indent="0">
              <a:buNone/>
              <a:defRPr sz="1800"/>
            </a:lvl8pPr>
            <a:lvl9pPr marL="3218261" indent="0">
              <a:buNone/>
              <a:defRPr sz="18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001" y="2057400"/>
            <a:ext cx="2967270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80456" tIns="40228" rIns="80456" bIns="40228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0" y="1825625"/>
            <a:ext cx="8314963" cy="4351338"/>
          </a:xfrm>
          <a:prstGeom prst="rect">
            <a:avLst/>
          </a:prstGeom>
        </p:spPr>
        <p:txBody>
          <a:bodyPr vert="horz" lIns="80456" tIns="40228" rIns="80456" bIns="40228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l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ctr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r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804565" rtl="0" eaLnBrk="1" latinLnBrk="0" hangingPunct="1">
        <a:lnSpc>
          <a:spcPct val="90000"/>
        </a:lnSpc>
        <a:spcBef>
          <a:spcPct val="0"/>
        </a:spcBef>
        <a:buNone/>
        <a:defRPr sz="48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01142" indent="-201142" algn="l" defTabSz="804565" rtl="0" eaLnBrk="1" latinLnBrk="0" hangingPunct="1">
        <a:lnSpc>
          <a:spcPct val="90000"/>
        </a:lnSpc>
        <a:spcBef>
          <a:spcPts val="880"/>
        </a:spcBef>
        <a:buFont typeface="Arial" panose="020B0604020202020204" pitchFamily="34" charset="0"/>
        <a:buChar char="•"/>
        <a:defRPr sz="2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03424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005706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407989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810271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212555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14837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17119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19402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282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565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848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131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413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695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5978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8261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oraeducacion30.juntadeandalucia.es/educacion/colabora/web/vivir-y-sentir-la-memoria/inicio" TargetMode="Externa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egundarepublica.com/index.php?opcion=7&amp;id=72" TargetMode="External"/><Relationship Id="rId5" Type="http://schemas.openxmlformats.org/officeDocument/2006/relationships/hyperlink" Target="https://educrea.cl/wp-content/uploads/2017/09/DOC1-laentrevista.pdf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 descr="simbpg10">
            <a:extLst>
              <a:ext uri="{FF2B5EF4-FFF2-40B4-BE49-F238E27FC236}">
                <a16:creationId xmlns:a16="http://schemas.microsoft.com/office/drawing/2014/main" id="{06B0D8F0-EEEA-FA4B-AE31-5C263BDAFD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92"/>
            <a:ext cx="48265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>
            <a:hlinkClick r:id="rId3"/>
            <a:extLst>
              <a:ext uri="{FF2B5EF4-FFF2-40B4-BE49-F238E27FC236}">
                <a16:creationId xmlns:a16="http://schemas.microsoft.com/office/drawing/2014/main" id="{CB96EC50-3125-6043-930C-C70C09366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616" y="2151596"/>
            <a:ext cx="3665508" cy="168647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B43CFF1-48E3-8549-B889-BACDB0235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4420" y="4395485"/>
            <a:ext cx="19939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7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B96EC50-3125-6043-930C-C70C09366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408" y="2184400"/>
            <a:ext cx="2705100" cy="1244600"/>
          </a:xfrm>
          <a:prstGeom prst="rect">
            <a:avLst/>
          </a:prstGeom>
        </p:spPr>
      </p:pic>
      <p:sp>
        <p:nvSpPr>
          <p:cNvPr id="14" name="Rectangle 30">
            <a:extLst>
              <a:ext uri="{FF2B5EF4-FFF2-40B4-BE49-F238E27FC236}">
                <a16:creationId xmlns:a16="http://schemas.microsoft.com/office/drawing/2014/main" id="{62676381-216C-5741-AA5C-71FABE1AA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0"/>
            <a:ext cx="1845945" cy="6858000"/>
          </a:xfrm>
          <a:prstGeom prst="rect">
            <a:avLst/>
          </a:prstGeom>
          <a:solidFill>
            <a:srgbClr val="069049"/>
          </a:solidFill>
          <a:ln>
            <a:noFill/>
          </a:ln>
          <a:extLst>
            <a:ext uri="{91240B29-F687-4f45-9708-019B960494DF}">
              <a14:hiddenLine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endParaRPr lang="es-ES_tradn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79A3179-F3B0-B44F-A043-C7A6CEE385DC}"/>
              </a:ext>
            </a:extLst>
          </p:cNvPr>
          <p:cNvSpPr/>
          <p:nvPr/>
        </p:nvSpPr>
        <p:spPr>
          <a:xfrm rot="16200000">
            <a:off x="-1120287" y="2921168"/>
            <a:ext cx="408990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MUJER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A544593-E9E3-4B42-B18D-08FF9C023B63}"/>
              </a:ext>
            </a:extLst>
          </p:cNvPr>
          <p:cNvSpPr/>
          <p:nvPr/>
        </p:nvSpPr>
        <p:spPr>
          <a:xfrm>
            <a:off x="3154935" y="3598015"/>
            <a:ext cx="50881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BUENOS DÍAS, SEÑORA MINISTRA</a:t>
            </a:r>
          </a:p>
        </p:txBody>
      </p:sp>
    </p:spTree>
    <p:extLst>
      <p:ext uri="{BB962C8B-B14F-4D97-AF65-F5344CB8AC3E}">
        <p14:creationId xmlns:p14="http://schemas.microsoft.com/office/powerpoint/2010/main" val="2319687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9415" y="732264"/>
            <a:ext cx="4342357" cy="56840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5346014" y="747789"/>
            <a:ext cx="4074859" cy="28061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5346014" y="3615261"/>
            <a:ext cx="4074859" cy="28061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 descr="Captura de pantalla 2018-05-05 a las 22.36.4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41" y="725752"/>
            <a:ext cx="675381" cy="6134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99416" y="1293628"/>
            <a:ext cx="434235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Ser ministra en nuestro país no fue nunca fácil. Simplemente el nombramiento por ser mujer suponía romper muchísimas barreras en una sociedad y un mundo, el de la política, ocupado por hombres.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Dos mujeres, </a:t>
            </a:r>
            <a:r>
              <a:rPr lang="es-ES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Federica Montseny 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en 1936 como ministra de Sanidad y Consumo, ya iniciada la Guerra Civil y </a:t>
            </a:r>
            <a:r>
              <a:rPr lang="es-ES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Soledad Becerril 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en 1981 como ministra de Cultura, rompieron estas barreras.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Os aseguramos que no lo tuvieron fácil, sin embargo, su determinación de normalidad permitió abrir paso poco a poco a la mujer en su camino a la política, especialmente si se entiende que es el instrumento principal para cambiar cosas.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Federica Montseny tuvo el hándicap del conflicto bélico que provocó la caída del gobierno democrático republicano y hasta 45 años después no volvería otra mujer al poder.</a:t>
            </a: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346014" y="1283326"/>
            <a:ext cx="4073409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¿Qué significa “</a:t>
            </a:r>
            <a:r>
              <a:rPr lang="es-ES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romper techos de cristal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”?</a:t>
            </a: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¿Por qué crees que la mujer tuvo tan difícil llegar a la vida política de alto nivel?</a:t>
            </a:r>
          </a:p>
          <a:p>
            <a:pPr algn="just"/>
            <a:endParaRPr lang="es-ES" sz="5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5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¿Crees que el acceso de la mujer a la política puede ser un instrumento para cambiar las desigualdades de género?</a:t>
            </a:r>
          </a:p>
          <a:p>
            <a:pPr algn="just"/>
            <a:endParaRPr lang="es-ES" sz="5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5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¿Qué medidas hubieras tomado en primer lugar si fueras elegida como la primera ministra de tu país? 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355040" y="4169556"/>
            <a:ext cx="40658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Buscad información para conocer y localizar quiénes fueron las primeras mujeres que ostentaron el cargo de ministras y algunos datos biográficos de interés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En equipo preparad una batería de preguntas que realizaríais  a una de ellas, seleccionando las que consideréis más importantes y significativas.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Realizad una hipotética entrevista donde se exponga que creen que sintieron ellas con su nombramiento y las dificultades que encontraron.</a:t>
            </a: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5355040" y="3619402"/>
            <a:ext cx="4065833" cy="506397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HACER</a:t>
            </a: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0" y="0"/>
            <a:ext cx="9906000" cy="735821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BUENOS DÍAS, SEÑORA MINISTRA</a:t>
            </a:r>
            <a:endParaRPr lang="es-ES" sz="3200" b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5344564" y="771082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PENSAR</a:t>
            </a: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399416" y="747876"/>
            <a:ext cx="4342356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MIRAR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0" y="6585319"/>
            <a:ext cx="8971472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 descr="Captura de pantalla 2018-05-05 a las 22.36.2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04" y="742506"/>
            <a:ext cx="742153" cy="695331"/>
          </a:xfrm>
          <a:prstGeom prst="rect">
            <a:avLst/>
          </a:prstGeom>
        </p:spPr>
      </p:pic>
      <p:pic>
        <p:nvPicPr>
          <p:cNvPr id="25" name="Imagen 24" descr="Captura de pantalla 2018-05-05 a las 22.36.04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8723">
            <a:off x="5200882" y="3588939"/>
            <a:ext cx="742769" cy="645584"/>
          </a:xfrm>
          <a:prstGeom prst="rect">
            <a:avLst/>
          </a:prstGeom>
        </p:spPr>
      </p:pic>
      <p:graphicFrame>
        <p:nvGraphicFramePr>
          <p:cNvPr id="29" name="2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684430"/>
              </p:ext>
            </p:extLst>
          </p:nvPr>
        </p:nvGraphicFramePr>
        <p:xfrm>
          <a:off x="1400175" y="4747203"/>
          <a:ext cx="2473868" cy="1669122"/>
        </p:xfrm>
        <a:graphic>
          <a:graphicData uri="http://schemas.openxmlformats.org/drawingml/2006/table">
            <a:tbl>
              <a:tblPr/>
              <a:tblGrid>
                <a:gridCol w="1236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6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4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100" dirty="0">
                        <a:solidFill>
                          <a:srgbClr val="0000FF"/>
                        </a:solidFill>
                        <a:latin typeface="Arial Narrow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100" dirty="0">
                        <a:solidFill>
                          <a:srgbClr val="0000FF"/>
                        </a:solidFill>
                        <a:latin typeface="Arial Narrow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ＭＳ 明朝"/>
                          <a:cs typeface="Times New Roman"/>
                        </a:rPr>
                        <a:t>Federica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ＭＳ 明朝"/>
                          <a:cs typeface="Times New Roman"/>
                        </a:rPr>
                        <a:t>MONTSENY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ＭＳ 明朝"/>
                          <a:cs typeface="Times New Roman"/>
                        </a:rPr>
                        <a:t>Soledad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ＭＳ 明朝"/>
                          <a:cs typeface="Times New Roman"/>
                        </a:rPr>
                        <a:t>BECERRIL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Picture 7" descr="C:\Users\tres\Downloads\IMG_456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26246" y="6429395"/>
            <a:ext cx="396000" cy="396000"/>
          </a:xfrm>
          <a:prstGeom prst="rect">
            <a:avLst/>
          </a:prstGeom>
          <a:noFill/>
        </p:spPr>
      </p:pic>
      <p:pic>
        <p:nvPicPr>
          <p:cNvPr id="2" name="Imagen 1" descr="federica_montseny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464" y="4980747"/>
            <a:ext cx="720927" cy="997283"/>
          </a:xfrm>
          <a:prstGeom prst="rect">
            <a:avLst/>
          </a:prstGeom>
        </p:spPr>
      </p:pic>
      <p:pic>
        <p:nvPicPr>
          <p:cNvPr id="3" name="Imagen 2" descr="Soledad Becerril Con Añoveros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3"/>
          <a:stretch/>
        </p:blipFill>
        <p:spPr>
          <a:xfrm>
            <a:off x="2876884" y="4980747"/>
            <a:ext cx="731846" cy="99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65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9415" y="742506"/>
            <a:ext cx="4342357" cy="56840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5346014" y="758031"/>
            <a:ext cx="4074859" cy="28061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5346014" y="3625503"/>
            <a:ext cx="4074859" cy="28061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Captura de pantalla 2018-05-05 a las 22.36.2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04" y="742506"/>
            <a:ext cx="742153" cy="695331"/>
          </a:xfrm>
          <a:prstGeom prst="rect">
            <a:avLst/>
          </a:prstGeom>
        </p:spPr>
      </p:pic>
      <p:pic>
        <p:nvPicPr>
          <p:cNvPr id="10" name="Imagen 9" descr="Captura de pantalla 2018-05-05 a las 22.36.0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8723">
            <a:off x="5200882" y="3599181"/>
            <a:ext cx="742769" cy="645584"/>
          </a:xfrm>
          <a:prstGeom prst="rect">
            <a:avLst/>
          </a:prstGeom>
        </p:spPr>
      </p:pic>
      <p:pic>
        <p:nvPicPr>
          <p:cNvPr id="11" name="Imagen 10" descr="Captura de pantalla 2018-05-05 a las 22.36.4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355" y="749000"/>
            <a:ext cx="675381" cy="6134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99415" y="1096226"/>
            <a:ext cx="43423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OBJETIVOS:</a:t>
            </a:r>
          </a:p>
          <a:p>
            <a:pPr marL="357188" indent="-195263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Conocer las primeras mujeres que alcanzaron el cargo de ministras del gobierno en nuestro país.</a:t>
            </a:r>
          </a:p>
          <a:p>
            <a:pPr marL="357188" indent="-195263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Componer una entrevista como medio de expresión escrita y oral.</a:t>
            </a:r>
          </a:p>
          <a:p>
            <a:pPr marL="161925" algn="just"/>
            <a:endParaRPr lang="es-ES" sz="7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161925" algn="just"/>
            <a:endParaRPr lang="es-ES" sz="7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INFORMACIÓN NECESARIA: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</a:t>
            </a:r>
            <a:r>
              <a:rPr lang="es-ES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Federica Montseny 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fue la primer mujer ministra en España en plena Guerra Civil. Fue ministra de Sanidad y Consumo.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45 años después, sería </a:t>
            </a:r>
            <a:r>
              <a:rPr lang="es-ES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Soledad Becerril 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quien alcanzase el Ministerio de Cultura.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Dos mujeres y un largo periodo donde la mujer pasó a un segundo plano en la vida política.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No lo tuvieron fácil. Ambas rompieron muchos esquemas y lucharon contra los estereotipos que el hombre asociaba a la mujer.</a:t>
            </a:r>
          </a:p>
          <a:p>
            <a:pPr algn="just"/>
            <a:endParaRPr lang="es-ES" sz="7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PARA AMPLIAR:</a:t>
            </a:r>
          </a:p>
          <a:p>
            <a:pPr marL="357188" indent="-195263" algn="just">
              <a:buFont typeface="Arial"/>
              <a:buChar char="•"/>
            </a:pPr>
            <a:r>
              <a:rPr lang="es-ES" sz="1200" b="1" dirty="0">
                <a:solidFill>
                  <a:srgbClr val="0000FF"/>
                </a:solidFill>
                <a:latin typeface="Arial Narrow"/>
                <a:cs typeface="Arial Narr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ENLACE</a:t>
            </a:r>
            <a:r>
              <a:rPr lang="es-ES" sz="1200" b="1" dirty="0">
                <a:solidFill>
                  <a:srgbClr val="0000FF"/>
                </a:solidFill>
                <a:latin typeface="Arial Narrow"/>
                <a:cs typeface="Arial Narrow"/>
              </a:rPr>
              <a:t>. </a:t>
            </a:r>
            <a:r>
              <a:rPr lang="es-ES" sz="1200" b="1" dirty="0">
                <a:solidFill>
                  <a:schemeClr val="bg1"/>
                </a:solidFill>
                <a:latin typeface="Arial Narrow"/>
                <a:cs typeface="Arial Narrow"/>
              </a:rPr>
              <a:t>La entrevista, ¿cómo trabajarla en el aula?</a:t>
            </a:r>
          </a:p>
          <a:p>
            <a:pPr marL="357188" indent="-195263" algn="just">
              <a:buFont typeface="Arial"/>
              <a:buChar char="•"/>
            </a:pPr>
            <a:r>
              <a:rPr lang="es-ES" sz="1200" b="1" dirty="0">
                <a:solidFill>
                  <a:srgbClr val="0000FF"/>
                </a:solidFill>
                <a:latin typeface="Arial Narrow"/>
                <a:cs typeface="Arial Narrow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ENLACE</a:t>
            </a:r>
            <a:r>
              <a:rPr lang="es-ES" sz="1200" b="1" dirty="0">
                <a:solidFill>
                  <a:srgbClr val="0000FF"/>
                </a:solidFill>
                <a:latin typeface="Arial Narrow"/>
                <a:cs typeface="Arial Narrow"/>
              </a:rPr>
              <a:t>. </a:t>
            </a:r>
            <a:r>
              <a:rPr lang="es-ES" sz="1200" b="1" dirty="0">
                <a:solidFill>
                  <a:schemeClr val="bg1"/>
                </a:solidFill>
                <a:latin typeface="Arial Narrow"/>
                <a:cs typeface="Arial Narrow"/>
              </a:rPr>
              <a:t>EL PAÍS: Las pioneras de la política siguen luchando</a:t>
            </a:r>
          </a:p>
          <a:p>
            <a:pPr marL="161925" algn="just"/>
            <a:r>
              <a:rPr lang="es-ES" sz="1200" b="1" dirty="0">
                <a:solidFill>
                  <a:schemeClr val="bg1"/>
                </a:solidFill>
                <a:latin typeface="Arial Narrow"/>
                <a:cs typeface="Arial Narrow"/>
              </a:rPr>
              <a:t>			por la igualdad.</a:t>
            </a:r>
          </a:p>
          <a:p>
            <a:pPr marL="357188" indent="-195263" algn="just"/>
            <a:endParaRPr lang="es-ES" sz="12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357188" indent="-195263" algn="just"/>
            <a:endParaRPr lang="es-ES" sz="2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357188" indent="-195263" algn="just"/>
            <a:endParaRPr lang="es-ES" sz="2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ctr"/>
            <a:r>
              <a:rPr lang="es-ES" sz="1100" b="1" dirty="0">
                <a:solidFill>
                  <a:srgbClr val="007A00"/>
                </a:solidFill>
                <a:latin typeface="Arial Narrow"/>
                <a:cs typeface="Arial Narrow"/>
              </a:rPr>
              <a:t>PRIMARIA – SECUNDARIA - FORMACIÓN PROFESIONAL BÁSICA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346014" y="1320372"/>
            <a:ext cx="40748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Buscar información para conocer y localizar quiénes fueron las primeras mujeres que ostentaron el cargo de ministras y algunos datos biográficos de interés.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Seleccionar algunas de las actividades propuestas en el enlace sobre cómo realizar una entrevista (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  <a:hlinkClick r:id="rId5"/>
              </a:rPr>
              <a:t>enlace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Realizar una hipotética entrevista donde se exponga que creen que sintieron ellas con su nombramiento y las dificultades que encontraron.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346014" y="4461039"/>
            <a:ext cx="40748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El alumnado recreará una hipotética entrevista con Federica Montseny o con Soledad Becerril en la que cuenten qué sintieron cuando fueron nombradas ministras o las dificultades que encontraron en el ejercicio de su labor.</a:t>
            </a: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399416" y="758118"/>
            <a:ext cx="4342356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MIRAR</a:t>
            </a: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5346027" y="781324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DESARROLLO</a:t>
            </a:r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>
            <a:off x="5346014" y="3625503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PRODUCTO FINAL</a:t>
            </a:r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-8468" y="19389"/>
            <a:ext cx="9914468" cy="807149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FICHA PARA EL PROFESORADO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408940" y="6533359"/>
            <a:ext cx="9011946" cy="216938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BUENOS DÍAS, SEÑORA MINISTRA</a:t>
            </a:r>
            <a:endParaRPr lang="es-ES" sz="600" b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" name="Picture 7" descr="C:\Users\tres\Downloads\IMG_456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26246" y="6437369"/>
            <a:ext cx="396000" cy="3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888116"/>
      </p:ext>
    </p:extLst>
  </p:cSld>
  <p:clrMapOvr>
    <a:masterClrMapping/>
  </p:clrMapOvr>
</p:sld>
</file>

<file path=ppt/theme/theme1.xml><?xml version="1.0" encoding="utf-8"?>
<a:theme xmlns:a="http://schemas.openxmlformats.org/drawingml/2006/main" name="tf04033923 (1)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Brisa.thmx</Template>
  <TotalTime>758</TotalTime>
  <Words>262</Words>
  <Application>Microsoft Macintosh PowerPoint</Application>
  <PresentationFormat>A4 (210 x 297 mm)</PresentationFormat>
  <Paragraphs>55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ＭＳ 明朝</vt:lpstr>
      <vt:lpstr>Arial</vt:lpstr>
      <vt:lpstr>Arial Narrow</vt:lpstr>
      <vt:lpstr>Calibri</vt:lpstr>
      <vt:lpstr>Corbel</vt:lpstr>
      <vt:lpstr>Times New Roman</vt:lpstr>
      <vt:lpstr>tf04033923 (1)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ACTIVIDAD</dc:title>
  <dc:creator>Juan Antonio Bascón Calvillo</dc:creator>
  <cp:lastModifiedBy>Juan Antonio Bascón Calvillo</cp:lastModifiedBy>
  <cp:revision>84</cp:revision>
  <dcterms:created xsi:type="dcterms:W3CDTF">2018-05-05T18:47:48Z</dcterms:created>
  <dcterms:modified xsi:type="dcterms:W3CDTF">2019-01-15T17:10:02Z</dcterms:modified>
</cp:coreProperties>
</file>