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02" r:id="rId3"/>
    <p:sldId id="303" r:id="rId4"/>
    <p:sldId id="304"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maps"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2446318" y="3105832"/>
            <a:ext cx="6741974"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LAS CÁRCELES ESPAÑOLAS</a:t>
            </a:r>
          </a:p>
        </p:txBody>
      </p:sp>
      <p:sp>
        <p:nvSpPr>
          <p:cNvPr id="9" name="Rectángulo 8">
            <a:extLst>
              <a:ext uri="{FF2B5EF4-FFF2-40B4-BE49-F238E27FC236}">
                <a16:creationId xmlns:a16="http://schemas.microsoft.com/office/drawing/2014/main" id="{6A544593-E9E3-4B42-B18D-08FF9C023B63}"/>
              </a:ext>
            </a:extLst>
          </p:cNvPr>
          <p:cNvSpPr/>
          <p:nvPr/>
        </p:nvSpPr>
        <p:spPr>
          <a:xfrm>
            <a:off x="3516390" y="3598015"/>
            <a:ext cx="4365169"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CAMPO DE LOS ALMENDROS</a:t>
            </a:r>
          </a:p>
        </p:txBody>
      </p:sp>
    </p:spTree>
    <p:extLst>
      <p:ext uri="{BB962C8B-B14F-4D97-AF65-F5344CB8AC3E}">
        <p14:creationId xmlns:p14="http://schemas.microsoft.com/office/powerpoint/2010/main" val="98505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5" name="CuadroTexto 14"/>
          <p:cNvSpPr txBox="1"/>
          <p:nvPr/>
        </p:nvSpPr>
        <p:spPr>
          <a:xfrm>
            <a:off x="5355027" y="1296935"/>
            <a:ext cx="4073409" cy="1692771"/>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Haced equipos de cuatro.</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_tradnl" sz="1400" b="1" dirty="0">
                <a:solidFill>
                  <a:schemeClr val="bg1"/>
                </a:solidFill>
                <a:latin typeface="Arial Narrow"/>
                <a:cs typeface="Arial Narrow"/>
              </a:rPr>
              <a:t>A continuación</a:t>
            </a:r>
            <a:r>
              <a:rPr lang="es-ES" sz="1400" b="1" dirty="0">
                <a:solidFill>
                  <a:schemeClr val="bg1"/>
                </a:solidFill>
                <a:latin typeface="Arial Narrow"/>
                <a:cs typeface="Arial Narrow"/>
              </a:rPr>
              <a:t> tenéis que </a:t>
            </a:r>
            <a:r>
              <a:rPr lang="es-ES_tradnl" sz="1400" b="1" dirty="0">
                <a:solidFill>
                  <a:schemeClr val="bg1"/>
                </a:solidFill>
                <a:latin typeface="Arial Narrow"/>
                <a:cs typeface="Arial Narrow"/>
              </a:rPr>
              <a:t>reflexionar a partir de las siguientes premisas:</a:t>
            </a:r>
          </a:p>
          <a:p>
            <a:pPr marL="666750" indent="-277813" algn="just">
              <a:buFont typeface="Arial" charset="0"/>
              <a:buChar char="•"/>
            </a:pPr>
            <a:r>
              <a:rPr lang="es-ES" sz="1200" dirty="0">
                <a:solidFill>
                  <a:schemeClr val="bg1"/>
                </a:solidFill>
                <a:latin typeface="Arial Narrow"/>
                <a:cs typeface="Arial Narrow"/>
              </a:rPr>
              <a:t>¿Qué es un campo de concentración?</a:t>
            </a:r>
          </a:p>
          <a:p>
            <a:pPr marL="666750" indent="-277813" algn="just">
              <a:buFont typeface="Arial" charset="0"/>
              <a:buChar char="•"/>
            </a:pPr>
            <a:r>
              <a:rPr lang="es-ES" sz="1200" dirty="0">
                <a:solidFill>
                  <a:schemeClr val="bg1"/>
                </a:solidFill>
                <a:latin typeface="Arial Narrow"/>
                <a:cs typeface="Arial Narrow"/>
              </a:rPr>
              <a:t>¿Por qué crees que fueron encarcelados los perdedores?</a:t>
            </a:r>
          </a:p>
          <a:p>
            <a:pPr marL="666750" indent="-277813" algn="just">
              <a:buFont typeface="Arial" charset="0"/>
              <a:buChar char="•"/>
            </a:pPr>
            <a:r>
              <a:rPr lang="es-ES" sz="1200" dirty="0">
                <a:solidFill>
                  <a:schemeClr val="bg1"/>
                </a:solidFill>
                <a:latin typeface="Arial Narrow"/>
                <a:cs typeface="Arial Narrow"/>
              </a:rPr>
              <a:t>¿Crees que la libertad está amenazada en una dictadura? ¿Por qué?</a:t>
            </a:r>
          </a:p>
        </p:txBody>
      </p:sp>
      <p:sp>
        <p:nvSpPr>
          <p:cNvPr id="16" name="CuadroTexto 15"/>
          <p:cNvSpPr txBox="1"/>
          <p:nvPr/>
        </p:nvSpPr>
        <p:spPr>
          <a:xfrm>
            <a:off x="5355040" y="4158091"/>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Buscad información sobre la vida de los presos en los campos de concentración franquistas.</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Elaborad un mapa con los principales campos de concentración de España. Podéis usar Google </a:t>
            </a:r>
            <a:r>
              <a:rPr lang="es-ES" sz="1400" b="1" dirty="0" err="1">
                <a:solidFill>
                  <a:schemeClr val="bg1"/>
                </a:solidFill>
                <a:latin typeface="Arial Narrow"/>
                <a:cs typeface="Arial Narrow"/>
              </a:rPr>
              <a:t>Maps</a:t>
            </a:r>
            <a:r>
              <a:rPr lang="es-ES" sz="1400" b="1" dirty="0">
                <a:solidFill>
                  <a:schemeClr val="bg1"/>
                </a:solidFill>
                <a:latin typeface="Arial Narrow"/>
                <a:cs typeface="Arial Narrow"/>
              </a:rPr>
              <a:t> (</a:t>
            </a:r>
            <a:r>
              <a:rPr lang="es-ES" sz="1400" b="1" dirty="0">
                <a:solidFill>
                  <a:srgbClr val="0000FF"/>
                </a:solidFill>
                <a:latin typeface="Arial Narrow"/>
                <a:cs typeface="Arial Narrow"/>
                <a:hlinkClick r:id="rId3">
                  <a:extLst>
                    <a:ext uri="{A12FA001-AC4F-418D-AE19-62706E023703}">
                      <ahyp:hlinkClr xmlns:ahyp="http://schemas.microsoft.com/office/drawing/2018/hyperlinkcolor" val="tx"/>
                    </a:ext>
                  </a:extLst>
                </a:hlinkClick>
              </a:rPr>
              <a:t>enlace</a:t>
            </a:r>
            <a:r>
              <a:rPr lang="es-ES" sz="1400" b="1" dirty="0">
                <a:solidFill>
                  <a:schemeClr val="bg1"/>
                </a:solidFill>
                <a:latin typeface="Arial Narrow"/>
                <a:cs typeface="Arial Narrow"/>
              </a:rPr>
              <a:t>) e insertar indicadores con la información que recojáis.</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Estableced similitudes y diferencias con los campos de concentración nazis.</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CAMPO DE LOS ALMENDROS</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4" name="Imagen 23" descr="Captura de pantalla 2018-05-05 a las 22.36.25.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1" name="Picture 7" descr="C:\Users\tres\Downloads\IMG_4560.PNG"/>
          <p:cNvPicPr>
            <a:picLocks noChangeAspect="1" noChangeArrowheads="1"/>
          </p:cNvPicPr>
          <p:nvPr/>
        </p:nvPicPr>
        <p:blipFill>
          <a:blip r:embed="rId6"/>
          <a:srcRect/>
          <a:stretch>
            <a:fillRect/>
          </a:stretch>
        </p:blipFill>
        <p:spPr bwMode="auto">
          <a:xfrm>
            <a:off x="9426246" y="6429395"/>
            <a:ext cx="396000" cy="396000"/>
          </a:xfrm>
          <a:prstGeom prst="rect">
            <a:avLst/>
          </a:prstGeom>
          <a:noFill/>
        </p:spPr>
      </p:pic>
      <p:sp>
        <p:nvSpPr>
          <p:cNvPr id="9" name="AutoShape 6" descr="ablar vendimia mÃºsica antiguo radio grabar micrÃ³fono hablar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sp>
        <p:nvSpPr>
          <p:cNvPr id="21" name="CuadroTexto 20"/>
          <p:cNvSpPr txBox="1"/>
          <p:nvPr/>
        </p:nvSpPr>
        <p:spPr>
          <a:xfrm>
            <a:off x="399416" y="1293628"/>
            <a:ext cx="4342356" cy="2739211"/>
          </a:xfrm>
          <a:prstGeom prst="rect">
            <a:avLst/>
          </a:prstGeom>
          <a:noFill/>
        </p:spPr>
        <p:txBody>
          <a:bodyPr wrap="square" rtlCol="0">
            <a:spAutoFit/>
          </a:bodyPr>
          <a:lstStyle/>
          <a:p>
            <a:pPr algn="just"/>
            <a:r>
              <a:rPr lang="es-ES" sz="1400" b="1" dirty="0">
                <a:solidFill>
                  <a:schemeClr val="bg1"/>
                </a:solidFill>
                <a:latin typeface="Arial Narrow"/>
                <a:cs typeface="Arial Narrow"/>
              </a:rPr>
              <a:t>	La Guerra Civil llegó a su fin cuando las tropas franquistas, el primero de abril de 1939, entraron en el puerto de Alicante, donde miles de republicanos esperaban la llegada, que nunca se produjo, de unos barcos para escapar. Para cientos de detenidos comenzaba una terrible peregrinación por las cárceles y los campos de concentración del régimen franquista.</a:t>
            </a:r>
          </a:p>
          <a:p>
            <a:pPr indent="400050" algn="just"/>
            <a:r>
              <a:rPr lang="es-ES" sz="1400" b="1" dirty="0">
                <a:solidFill>
                  <a:schemeClr val="bg1"/>
                </a:solidFill>
                <a:latin typeface="Arial Narrow"/>
                <a:cs typeface="Arial Narrow"/>
              </a:rPr>
              <a:t>La primera estación fue el Campo de los Almendros, a las afueras de Alicante, en el que miles de republicanos fueron concentrados en pésimas condiciones de higiene y alimentación, hasta que fueron distribuidos por prisiones y campos de todo el país.</a:t>
            </a:r>
          </a:p>
        </p:txBody>
      </p:sp>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569" y="3953187"/>
            <a:ext cx="3681162" cy="241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39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995867"/>
            <a:ext cx="4342356" cy="5539978"/>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la situación de los presos durante el primer franquismo.</a:t>
            </a:r>
          </a:p>
          <a:p>
            <a:pPr marL="357188" indent="-195263" algn="just">
              <a:buFont typeface="+mj-lt"/>
              <a:buAutoNum type="arabicPeriod"/>
            </a:pPr>
            <a:r>
              <a:rPr lang="es-ES" sz="1400" b="1" dirty="0">
                <a:solidFill>
                  <a:schemeClr val="bg1"/>
                </a:solidFill>
                <a:latin typeface="Arial Narrow"/>
                <a:cs typeface="Arial Narrow"/>
              </a:rPr>
              <a:t>Confeccionar un trabajo sobre la situación de los presos basándose en la abundante bibliografía testimonial de los supervivientes.</a:t>
            </a:r>
            <a:endParaRPr lang="es-ES" sz="700" b="1" dirty="0">
              <a:solidFill>
                <a:schemeClr val="bg1"/>
              </a:solidFill>
              <a:latin typeface="Arial Narrow"/>
              <a:cs typeface="Arial Narrow"/>
            </a:endParaRPr>
          </a:p>
          <a:p>
            <a:pPr marL="161925"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Al acabar la guerra unos 250.000 republicanos dieron con sus huesos en cárceles y campos de concentración, muchos de ellos construidos sobre la marcha. Se calcula que unos 50.000 fueron fusilados durante los primeros años del nuevo régimen. </a:t>
            </a:r>
          </a:p>
          <a:p>
            <a:pPr indent="400050" algn="just"/>
            <a:r>
              <a:rPr lang="es-ES" sz="1400" b="1" dirty="0">
                <a:solidFill>
                  <a:schemeClr val="bg1"/>
                </a:solidFill>
                <a:latin typeface="Arial Narrow"/>
                <a:cs typeface="Arial Narrow"/>
              </a:rPr>
              <a:t>Las condiciones de vida en los establecimientos penitenciaros -hacinamiento, falta de higiene, hambre, frío y enfermedades- convirtieron en un verdadero calvario los años de reclusión. </a:t>
            </a:r>
          </a:p>
          <a:p>
            <a:pPr indent="400050" algn="just"/>
            <a:r>
              <a:rPr lang="es-ES" sz="1400" b="1" dirty="0">
                <a:solidFill>
                  <a:schemeClr val="bg1"/>
                </a:solidFill>
                <a:latin typeface="Arial Narrow"/>
                <a:cs typeface="Arial Narrow"/>
              </a:rPr>
              <a:t>Buena parte de esa población carcelaria salió en libertad en los años que siguieron al fin de la Segunda Guerra Mundial, cuando el régimen necesitaba limpiar su imagen de Estado totalitario frente a las potencias vencedoras.</a:t>
            </a:r>
          </a:p>
          <a:p>
            <a:pPr algn="just"/>
            <a:r>
              <a:rPr lang="es-ES" sz="1400" b="1" dirty="0">
                <a:solidFill>
                  <a:schemeClr val="bg1"/>
                </a:solidFill>
                <a:latin typeface="Arial Narrow"/>
                <a:cs typeface="Arial Narrow"/>
              </a:rPr>
              <a:t>PARA AMPLIAR:</a:t>
            </a:r>
          </a:p>
          <a:p>
            <a:pPr marL="357188" indent="-195263" algn="just">
              <a:buFont typeface="Arial"/>
              <a:buChar char="•"/>
            </a:pPr>
            <a:r>
              <a:rPr lang="es-ES" sz="1200" b="1" i="1" dirty="0">
                <a:solidFill>
                  <a:schemeClr val="bg1"/>
                </a:solidFill>
                <a:latin typeface="Arial Narrow"/>
                <a:cs typeface="Arial Narrow"/>
              </a:rPr>
              <a:t>Campo de los Almendros</a:t>
            </a:r>
            <a:r>
              <a:rPr lang="es-ES" sz="1200" b="1" dirty="0">
                <a:solidFill>
                  <a:schemeClr val="bg1"/>
                </a:solidFill>
                <a:latin typeface="Arial Narrow"/>
                <a:cs typeface="Arial Narrow"/>
              </a:rPr>
              <a:t>, de Max </a:t>
            </a:r>
            <a:r>
              <a:rPr lang="es-ES" sz="1200" b="1" dirty="0" err="1">
                <a:solidFill>
                  <a:schemeClr val="bg1"/>
                </a:solidFill>
                <a:latin typeface="Arial Narrow"/>
                <a:cs typeface="Arial Narrow"/>
              </a:rPr>
              <a:t>Aub</a:t>
            </a:r>
            <a:r>
              <a:rPr lang="es-ES" sz="1200" b="1" dirty="0">
                <a:solidFill>
                  <a:schemeClr val="bg1"/>
                </a:solidFill>
                <a:latin typeface="Arial Narrow"/>
                <a:cs typeface="Arial Narrow"/>
              </a:rPr>
              <a:t>.</a:t>
            </a:r>
          </a:p>
          <a:p>
            <a:pPr marL="357188" indent="-195263" algn="just">
              <a:buFont typeface="Arial"/>
              <a:buChar char="•"/>
            </a:pPr>
            <a:r>
              <a:rPr lang="es-ES" sz="1200" b="1" i="1" dirty="0">
                <a:solidFill>
                  <a:schemeClr val="bg1"/>
                </a:solidFill>
                <a:latin typeface="Arial Narrow"/>
                <a:cs typeface="Arial Narrow"/>
              </a:rPr>
              <a:t>La muerte de la esperanza</a:t>
            </a:r>
            <a:r>
              <a:rPr lang="es-ES" sz="1200" b="1" dirty="0">
                <a:solidFill>
                  <a:schemeClr val="bg1"/>
                </a:solidFill>
                <a:latin typeface="Arial Narrow"/>
                <a:cs typeface="Arial Narrow"/>
              </a:rPr>
              <a:t>, de Eduardo de Guzmán.</a:t>
            </a: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100" b="1" dirty="0">
                <a:solidFill>
                  <a:srgbClr val="007A00"/>
                </a:solidFill>
                <a:latin typeface="Arial Narrow"/>
                <a:cs typeface="Arial Narrow"/>
              </a:rPr>
              <a:t>PRIMARIA – SECUNDARIA </a:t>
            </a:r>
            <a:r>
              <a:rPr lang="mr-IN" sz="1100" b="1" dirty="0">
                <a:solidFill>
                  <a:srgbClr val="007A00"/>
                </a:solidFill>
                <a:latin typeface="Arial Narrow"/>
                <a:cs typeface="Arial Narrow"/>
              </a:rPr>
              <a:t>–</a:t>
            </a:r>
            <a:r>
              <a:rPr lang="es-ES" sz="1100" b="1" dirty="0">
                <a:solidFill>
                  <a:srgbClr val="007A00"/>
                </a:solidFill>
                <a:latin typeface="Arial Narrow"/>
                <a:cs typeface="Arial Narrow"/>
              </a:rPr>
              <a:t> F.P. BÁSICA - BACHILLERATO</a:t>
            </a:r>
          </a:p>
        </p:txBody>
      </p:sp>
      <p:sp>
        <p:nvSpPr>
          <p:cNvPr id="15" name="CuadroTexto 14"/>
          <p:cNvSpPr txBox="1"/>
          <p:nvPr/>
        </p:nvSpPr>
        <p:spPr>
          <a:xfrm>
            <a:off x="5346014" y="1320372"/>
            <a:ext cx="4074859" cy="1815882"/>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Buscar información para conocer las condiciones de vida de los presos durante los primeros años de la dictadura.</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Elaborar una bibliografía con obras literarias, memorias y trabajos de investigación sobre las prisiones y los campos de concentración de la posguerra.</a:t>
            </a:r>
          </a:p>
        </p:txBody>
      </p:sp>
      <p:sp>
        <p:nvSpPr>
          <p:cNvPr id="17" name="CuadroTexto 16"/>
          <p:cNvSpPr txBox="1"/>
          <p:nvPr/>
        </p:nvSpPr>
        <p:spPr>
          <a:xfrm>
            <a:off x="5346014" y="4461039"/>
            <a:ext cx="4074859" cy="1384995"/>
          </a:xfrm>
          <a:prstGeom prst="rect">
            <a:avLst/>
          </a:prstGeom>
          <a:noFill/>
        </p:spPr>
        <p:txBody>
          <a:bodyPr wrap="square" rtlCol="0">
            <a:spAutoFit/>
          </a:bodyPr>
          <a:lstStyle/>
          <a:p>
            <a:pPr algn="just"/>
            <a:r>
              <a:rPr lang="es-ES" sz="1400" b="1" dirty="0">
                <a:solidFill>
                  <a:schemeClr val="bg1"/>
                </a:solidFill>
                <a:latin typeface="Arial Narrow"/>
                <a:cs typeface="Arial Narrow"/>
              </a:rPr>
              <a:t>Confeccionar el diario de un preso basándose en los numerosos libros de memorias y testimonio escritos por los supervivientes. </a:t>
            </a:r>
          </a:p>
          <a:p>
            <a:pPr algn="just"/>
            <a:r>
              <a:rPr lang="es-ES" sz="1400" b="1" dirty="0">
                <a:solidFill>
                  <a:schemeClr val="bg1"/>
                </a:solidFill>
                <a:latin typeface="Arial Narrow"/>
                <a:cs typeface="Arial Narrow"/>
              </a:rPr>
              <a:t>A los libros recomendados en la bibliografía se pueden sumar los de Marcos Ana o las colecciones de cartas escritas por presos de la cárcel Modelo de Valencia.</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CAMPO DE LOS ALMENDROS</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251923891"/>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755</TotalTime>
  <Words>257</Words>
  <Application>Microsoft Macintosh PowerPoint</Application>
  <PresentationFormat>A4 (210 x 297 mm)</PresentationFormat>
  <Paragraphs>43</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86</cp:revision>
  <dcterms:created xsi:type="dcterms:W3CDTF">2018-05-05T18:47:48Z</dcterms:created>
  <dcterms:modified xsi:type="dcterms:W3CDTF">2019-01-15T18:56:51Z</dcterms:modified>
</cp:coreProperties>
</file>