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336" r:id="rId3"/>
    <p:sldId id="334" r:id="rId4"/>
    <p:sldId id="335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ucesoscasasviejas1933.es/?page_id=90" TargetMode="External"/><Relationship Id="rId13" Type="http://schemas.openxmlformats.org/officeDocument/2006/relationships/hyperlink" Target="http://www.xtimeline.com/" TargetMode="External"/><Relationship Id="rId18" Type="http://schemas.openxmlformats.org/officeDocument/2006/relationships/hyperlink" Target="http://timeline.knightlab.com/" TargetMode="External"/><Relationship Id="rId3" Type="http://schemas.openxmlformats.org/officeDocument/2006/relationships/hyperlink" Target="https://docs.google.com/presentation/d/1-bx3JpoJ2EzUziDtCUkHVVCSAbMldvghNrFdOUuNNpY/edit?usp=sharing" TargetMode="External"/><Relationship Id="rId21" Type="http://schemas.openxmlformats.org/officeDocument/2006/relationships/hyperlink" Target="http://www.myhistro.com/" TargetMode="External"/><Relationship Id="rId7" Type="http://schemas.openxmlformats.org/officeDocument/2006/relationships/image" Target="../media/image9.jpg"/><Relationship Id="rId12" Type="http://schemas.openxmlformats.org/officeDocument/2006/relationships/hyperlink" Target="http://www.dipity.com/" TargetMode="External"/><Relationship Id="rId17" Type="http://schemas.openxmlformats.org/officeDocument/2006/relationships/hyperlink" Target="http://www.readwritethink.org/files/resources/interactives/timeline_2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www.capzles.com/" TargetMode="External"/><Relationship Id="rId20" Type="http://schemas.openxmlformats.org/officeDocument/2006/relationships/hyperlink" Target="http://timeglider.com/?tab=fre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://www.rememble.com/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://timeglider.com/" TargetMode="External"/><Relationship Id="rId10" Type="http://schemas.openxmlformats.org/officeDocument/2006/relationships/hyperlink" Target="http://www.timetoast.com/" TargetMode="External"/><Relationship Id="rId19" Type="http://schemas.openxmlformats.org/officeDocument/2006/relationships/hyperlink" Target="http://www.tiki-toki.com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hyperlink" Target="http://timerim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iacasasviejas.blogspot.com/2016/10/los-lugares-de-los-sucesos-de-casas.html" TargetMode="External"/><Relationship Id="rId13" Type="http://schemas.openxmlformats.org/officeDocument/2006/relationships/hyperlink" Target="http://historiacasasviejas.blogspot.com/2016/11/los-lugares-de-los-sucesos-de-casas_19.html" TargetMode="External"/><Relationship Id="rId18" Type="http://schemas.openxmlformats.org/officeDocument/2006/relationships/hyperlink" Target="http://www.dipity.com/" TargetMode="External"/><Relationship Id="rId26" Type="http://schemas.openxmlformats.org/officeDocument/2006/relationships/hyperlink" Target="http://timeglider.com/?tab=free" TargetMode="External"/><Relationship Id="rId3" Type="http://schemas.openxmlformats.org/officeDocument/2006/relationships/image" Target="../media/image7.png"/><Relationship Id="rId21" Type="http://schemas.openxmlformats.org/officeDocument/2006/relationships/hyperlink" Target="http://timeglider.com/" TargetMode="External"/><Relationship Id="rId7" Type="http://schemas.openxmlformats.org/officeDocument/2006/relationships/hyperlink" Target="http://historiacasasviejas.blogspot.com/2016/01/itinerario-fotografico-por-los-lugares.html" TargetMode="External"/><Relationship Id="rId12" Type="http://schemas.openxmlformats.org/officeDocument/2006/relationships/hyperlink" Target="http://historiacasasviejas.blogspot.com/2016/11/los-lugares-de-los-sucesos-de-casas_12.html" TargetMode="External"/><Relationship Id="rId17" Type="http://schemas.openxmlformats.org/officeDocument/2006/relationships/hyperlink" Target="http://www.rememble.com/" TargetMode="External"/><Relationship Id="rId25" Type="http://schemas.openxmlformats.org/officeDocument/2006/relationships/hyperlink" Target="http://www.tiki-toki.com/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://www.timetoast.com/" TargetMode="External"/><Relationship Id="rId20" Type="http://schemas.openxmlformats.org/officeDocument/2006/relationships/hyperlink" Target="http://timerime.com/" TargetMode="External"/><Relationship Id="rId29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://historiacasasviejas.blogspot.com/2016/10/los-lugares-de-los-sucesos-de-casas_26.html" TargetMode="External"/><Relationship Id="rId24" Type="http://schemas.openxmlformats.org/officeDocument/2006/relationships/hyperlink" Target="http://timeline.knightlab.com/" TargetMode="External"/><Relationship Id="rId5" Type="http://schemas.openxmlformats.org/officeDocument/2006/relationships/hyperlink" Target="https://docs.google.com/presentation/d/1-bx3JpoJ2EzUziDtCUkHVVCSAbMldvghNrFdOUuNNpY/edit?usp=sharing" TargetMode="External"/><Relationship Id="rId15" Type="http://schemas.openxmlformats.org/officeDocument/2006/relationships/image" Target="../media/image11.tiff"/><Relationship Id="rId23" Type="http://schemas.openxmlformats.org/officeDocument/2006/relationships/hyperlink" Target="http://www.readwritethink.org/files/resources/interactives/timeline_2/" TargetMode="External"/><Relationship Id="rId28" Type="http://schemas.openxmlformats.org/officeDocument/2006/relationships/hyperlink" Target="http://sucesoscasasviejas1933.es/?page_id=90" TargetMode="External"/><Relationship Id="rId10" Type="http://schemas.openxmlformats.org/officeDocument/2006/relationships/hyperlink" Target="http://historiacasasviejas.blogspot.com/2016/10/los-lugares-de-los-sucesos-de-casas_19.html" TargetMode="External"/><Relationship Id="rId19" Type="http://schemas.openxmlformats.org/officeDocument/2006/relationships/hyperlink" Target="http://www.xtimeline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historiacasasviejas.blogspot.com/2016/10/los-lugares-de-los-sucesos-de-casas_17.html" TargetMode="External"/><Relationship Id="rId14" Type="http://schemas.openxmlformats.org/officeDocument/2006/relationships/hyperlink" Target="http://historiacasasviejas.blogspot.com/2016/11/los-lugares-de-los-sucesos-de-casas_26.html" TargetMode="External"/><Relationship Id="rId22" Type="http://schemas.openxmlformats.org/officeDocument/2006/relationships/hyperlink" Target="http://www.capzles.com/" TargetMode="External"/><Relationship Id="rId27" Type="http://schemas.openxmlformats.org/officeDocument/2006/relationships/hyperlink" Target="http://www.myhistr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860431" y="3105832"/>
            <a:ext cx="357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CASAS VIEJAS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210962" y="3598015"/>
            <a:ext cx="4976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LOS SUCESOS DE CASAS VIEJAS</a:t>
            </a:r>
          </a:p>
        </p:txBody>
      </p:sp>
    </p:spTree>
    <p:extLst>
      <p:ext uri="{BB962C8B-B14F-4D97-AF65-F5344CB8AC3E}">
        <p14:creationId xmlns:p14="http://schemas.microsoft.com/office/powerpoint/2010/main" val="121004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7735" y="1266934"/>
            <a:ext cx="43423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/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Entre el 10 y el 12 de enero de 1933 en la pequeña localidad gaditana de Casas Viejas se produjo uno de los hechos más trágicos de la 2ª República.</a:t>
            </a:r>
          </a:p>
          <a:p>
            <a:pPr lvl="0" indent="450850" algn="just"/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Llegaron a tomar tal importancia que tambaleó el primer gobierno de la República, siendo el inicio de la pérdida de apoyos políticos y sociales que provocaría la caída </a:t>
            </a:r>
            <a:r>
              <a:rPr lang="es-ES" sz="1400" b="1" dirty="0">
                <a:solidFill>
                  <a:schemeClr val="dk1"/>
                </a:solidFill>
                <a:latin typeface="Arial Narrow"/>
                <a:cs typeface="Arial Narrow"/>
              </a:rPr>
              <a:t>del gobierno republicano-socialista de Manuel Azaña.</a:t>
            </a:r>
            <a:endParaRPr lang="es-ES" sz="1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indent="450850" algn="just"/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Durante mucho tiempo los sitios o lugares donde ocurrieron los sucesos de Casas Viejas han estado olvidados por la losa de silencio a la que estuvo sometido todo lo relacionado con estos hechos.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4333" y="1386689"/>
            <a:ext cx="40734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tenéis que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reflexionar a partir de las siguientes premisas: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¿Qué pasó en Casas Viejas para que el gobierno cayera?</a:t>
            </a:r>
          </a:p>
          <a:p>
            <a:pPr marL="666750" indent="-277813" algn="just">
              <a:buFont typeface="Arial" charset="0"/>
              <a:buChar char="•"/>
            </a:pPr>
            <a:endParaRPr lang="es-ES" sz="12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¿Qué elementos sociales participaron en los Sucesos?</a:t>
            </a:r>
          </a:p>
          <a:p>
            <a:pPr marL="666750" indent="-277813" algn="just">
              <a:buFont typeface="Arial" charset="0"/>
              <a:buChar char="•"/>
            </a:pPr>
            <a:endParaRPr lang="es-ES" sz="12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666750" indent="-277813" algn="just">
              <a:buFont typeface="Arial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Arial Narrow"/>
                <a:cs typeface="Arial Narrow"/>
              </a:rPr>
              <a:t>¿Crees que esto podría ocurrir en la actualidad?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44564" y="4004047"/>
            <a:ext cx="40658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Haced un equipo de cuatro.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Buscad información sobre los Sucesos.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Realizar una línea del tiempo: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A partir del siguiente enlace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).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A partir de aplicaciones online como: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LOS SUCESOS DE CASAS VIEJAS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A6B3A0-3827-8848-A313-37840A343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1" y="3685801"/>
            <a:ext cx="3660263" cy="2607549"/>
          </a:xfrm>
          <a:prstGeom prst="rect">
            <a:avLst/>
          </a:prstGeom>
        </p:spPr>
      </p:pic>
      <p:pic>
        <p:nvPicPr>
          <p:cNvPr id="27" name="Imagen 26">
            <a:hlinkClick r:id="rId8"/>
            <a:extLst>
              <a:ext uri="{FF2B5EF4-FFF2-40B4-BE49-F238E27FC236}">
                <a16:creationId xmlns:a16="http://schemas.microsoft.com/office/drawing/2014/main" id="{E24A4459-21E3-B24E-B731-4A3BC91D614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99" y="4490716"/>
            <a:ext cx="898525" cy="4699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8432D65-2C26-3744-B569-DA416F3256A3}"/>
              </a:ext>
            </a:extLst>
          </p:cNvPr>
          <p:cNvSpPr/>
          <p:nvPr/>
        </p:nvSpPr>
        <p:spPr>
          <a:xfrm>
            <a:off x="6702424" y="4467944"/>
            <a:ext cx="2670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Cronología de una Tragedia. Cinco Días de Enero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(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4C27F9-7407-8B4D-B08F-EA415C86E1F0}"/>
              </a:ext>
            </a:extLst>
          </p:cNvPr>
          <p:cNvSpPr/>
          <p:nvPr/>
        </p:nvSpPr>
        <p:spPr>
          <a:xfrm>
            <a:off x="5369342" y="5605492"/>
            <a:ext cx="111252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Timetoast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Rememble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Dipity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Xtimeline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515B17-20D4-2245-9608-C8DC8650460A}"/>
              </a:ext>
            </a:extLst>
          </p:cNvPr>
          <p:cNvSpPr/>
          <p:nvPr/>
        </p:nvSpPr>
        <p:spPr>
          <a:xfrm>
            <a:off x="6953262" y="5582503"/>
            <a:ext cx="118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TimeRime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Timeglider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Capzles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389F62-4007-564D-9B37-64230A037730}"/>
              </a:ext>
            </a:extLst>
          </p:cNvPr>
          <p:cNvSpPr/>
          <p:nvPr/>
        </p:nvSpPr>
        <p:spPr>
          <a:xfrm>
            <a:off x="8400864" y="5615171"/>
            <a:ext cx="104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 JS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Tiki-Toki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TimeGlider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MyHistro</a:t>
            </a:r>
            <a:endParaRPr lang="es-ES" sz="1200" b="1" dirty="0">
              <a:solidFill>
                <a:srgbClr val="0000FF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3856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14" y="1124189"/>
            <a:ext cx="4074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equipos de cuatro. </a:t>
            </a:r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 trata de conocer los principales acontecimientos de los Sucesos de Casas Viejas.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dk1"/>
              </a:solidFill>
              <a:latin typeface="Arial Narrow"/>
              <a:cs typeface="Arial Narrow"/>
              <a:sym typeface="Arial Narrow"/>
            </a:endParaRPr>
          </a:p>
          <a:p>
            <a:pPr lvl="0" algn="just"/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PROPUESTA DE USO DE RECURSOS </a:t>
            </a:r>
            <a:r>
              <a:rPr lang="es-ES" sz="1400" b="1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TICs</a:t>
            </a:r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lang="es-ES" sz="1400" dirty="0"/>
          </a:p>
          <a:p>
            <a:pPr marL="285750" lvl="0" indent="-285750" algn="just">
              <a:buClr>
                <a:schemeClr val="dk1"/>
              </a:buClr>
              <a:buSzPts val="1400"/>
              <a:buFont typeface="Arial"/>
              <a:buChar char="•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118155"/>
            <a:ext cx="4074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 trata de crear una línea temporal de los principales hechos que ocurrieron que previamente han sido buscados por el alumnado.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Buscarán información sobre los Sucesos en el siguiente vídeo.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400" b="1" dirty="0">
              <a:solidFill>
                <a:schemeClr val="bg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Realizarán una línea del tiempo: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A partir del siguiente enlace (</a:t>
            </a: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modelos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).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A partir de aplicaciones online señaladas.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LOS SUCESOS DE CASAS VIEJAS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sp>
        <p:nvSpPr>
          <p:cNvPr id="25" name="CuadroTexto 24"/>
          <p:cNvSpPr txBox="1"/>
          <p:nvPr/>
        </p:nvSpPr>
        <p:spPr>
          <a:xfrm>
            <a:off x="399415" y="1096226"/>
            <a:ext cx="43423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OBJETIVOS:</a:t>
            </a:r>
            <a:endParaRPr lang="es-ES" sz="1400" dirty="0"/>
          </a:p>
          <a:p>
            <a:pPr marL="357188" lvl="0" indent="-195263" algn="just">
              <a:buClr>
                <a:schemeClr val="dk1"/>
              </a:buClr>
              <a:buSzPts val="1400"/>
              <a:buFont typeface="Corbel"/>
              <a:buAutoNum type="arabicPeriod"/>
            </a:pPr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Conocer los acontecimientos de los Sucesos de Casas Viejas.</a:t>
            </a:r>
            <a:endParaRPr lang="es-ES" sz="1400" dirty="0"/>
          </a:p>
          <a:p>
            <a:pPr marL="357188" lvl="0" indent="-195263" algn="just">
              <a:buClr>
                <a:schemeClr val="dk1"/>
              </a:buClr>
              <a:buSzPts val="1400"/>
              <a:buFont typeface="Corbel"/>
              <a:buAutoNum type="arabicPeriod"/>
            </a:pPr>
            <a:r>
              <a:rPr lang="es-ES" sz="1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Realizar una línea del tiempo.</a:t>
            </a:r>
            <a:endParaRPr lang="es-ES" sz="1400" dirty="0"/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 continuación se ofrecen enlaces al blog del profesor Salustiano Gutiérrez quien ha ido recogiendo de una manera pormenorizada cada uno de los Sucesos. Te serán de gran ayuda, tanto a ti como a tu alumnado: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Itinerario fotográfico de los acontencimientos</a:t>
            </a: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sindicato de los invencibles.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calle San Juan.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Alameda</a:t>
            </a: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casa cuartel de la Guardia Civil.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pensión San Rafael.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chozas de la calle Nueva</a:t>
            </a:r>
            <a:r>
              <a:rPr lang="es-ES" sz="1200" b="1" u="sng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lang="es-ES" sz="1200" b="1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8032" lvl="1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cementerio</a:t>
            </a:r>
            <a:r>
              <a:rPr lang="es-ES" sz="1200" b="1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>
                <a:solidFill>
                  <a:srgbClr val="007A00"/>
                </a:solidFill>
                <a:latin typeface="Arial Narrow"/>
                <a:cs typeface="Arial Narrow"/>
              </a:rPr>
              <a:t>SECUNDARIA – F.P. BÁSICA - BACHILLERATO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3557BB-BFD8-CA40-A24D-8067054888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3259" y="4780622"/>
            <a:ext cx="1825103" cy="137150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4EC6A097-7272-F745-A05A-814A5FA30EFD}"/>
              </a:ext>
            </a:extLst>
          </p:cNvPr>
          <p:cNvSpPr/>
          <p:nvPr/>
        </p:nvSpPr>
        <p:spPr>
          <a:xfrm>
            <a:off x="5346014" y="2562901"/>
            <a:ext cx="111252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Timetoast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Rememble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Dipity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Xtimeline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D496F6-0B97-034E-92E3-A5D81F82AAB2}"/>
              </a:ext>
            </a:extLst>
          </p:cNvPr>
          <p:cNvSpPr/>
          <p:nvPr/>
        </p:nvSpPr>
        <p:spPr>
          <a:xfrm>
            <a:off x="6758603" y="2532439"/>
            <a:ext cx="118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TimeRime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Timeglider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Capzles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5D0B9D9-6648-0641-82FA-1921B2F681D8}"/>
              </a:ext>
            </a:extLst>
          </p:cNvPr>
          <p:cNvSpPr/>
          <p:nvPr/>
        </p:nvSpPr>
        <p:spPr>
          <a:xfrm>
            <a:off x="8239772" y="2532439"/>
            <a:ext cx="104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 JS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Tiki-Toki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TimeGlider</a:t>
            </a:r>
            <a:endParaRPr lang="es-E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MyHistro</a:t>
            </a:r>
            <a:endParaRPr lang="es-ES" sz="1200" b="1" dirty="0">
              <a:solidFill>
                <a:srgbClr val="0000FF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pic>
        <p:nvPicPr>
          <p:cNvPr id="26" name="Imagen 25">
            <a:hlinkClick r:id="rId28"/>
            <a:extLst>
              <a:ext uri="{FF2B5EF4-FFF2-40B4-BE49-F238E27FC236}">
                <a16:creationId xmlns:a16="http://schemas.microsoft.com/office/drawing/2014/main" id="{31116D84-AB72-D24D-872A-512FDA951256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32" y="5228789"/>
            <a:ext cx="898525" cy="4699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59345CFF-9CA9-564E-8542-DFB60C5F90DE}"/>
              </a:ext>
            </a:extLst>
          </p:cNvPr>
          <p:cNvSpPr/>
          <p:nvPr/>
        </p:nvSpPr>
        <p:spPr>
          <a:xfrm>
            <a:off x="6666257" y="5267802"/>
            <a:ext cx="2670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Cronología de una Tragedia. Cinco Días de Enero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(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1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8826604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745</TotalTime>
  <Words>355</Words>
  <Application>Microsoft Macintosh PowerPoint</Application>
  <PresentationFormat>A4 (210 x 297 mm)</PresentationFormat>
  <Paragraphs>92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Corbel</vt:lpstr>
      <vt:lpstr>Courier New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77</cp:revision>
  <dcterms:created xsi:type="dcterms:W3CDTF">2018-05-05T18:47:48Z</dcterms:created>
  <dcterms:modified xsi:type="dcterms:W3CDTF">2019-01-15T18:46:55Z</dcterms:modified>
</cp:coreProperties>
</file>