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30" r:id="rId3"/>
    <p:sldId id="396" r:id="rId4"/>
    <p:sldId id="397"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890345" y="3105832"/>
            <a:ext cx="3630033"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REPRESIÓN</a:t>
            </a:r>
          </a:p>
        </p:txBody>
      </p:sp>
      <p:sp>
        <p:nvSpPr>
          <p:cNvPr id="9" name="Rectángulo 8">
            <a:extLst>
              <a:ext uri="{FF2B5EF4-FFF2-40B4-BE49-F238E27FC236}">
                <a16:creationId xmlns:a16="http://schemas.microsoft.com/office/drawing/2014/main" id="{6A544593-E9E3-4B42-B18D-08FF9C023B63}"/>
              </a:ext>
            </a:extLst>
          </p:cNvPr>
          <p:cNvSpPr/>
          <p:nvPr/>
        </p:nvSpPr>
        <p:spPr>
          <a:xfrm>
            <a:off x="4737014" y="3598015"/>
            <a:ext cx="1923924"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REPRESIÓN</a:t>
            </a:r>
          </a:p>
        </p:txBody>
      </p:sp>
    </p:spTree>
    <p:extLst>
      <p:ext uri="{BB962C8B-B14F-4D97-AF65-F5344CB8AC3E}">
        <p14:creationId xmlns:p14="http://schemas.microsoft.com/office/powerpoint/2010/main" val="341580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5" name="CuadroTexto 14"/>
          <p:cNvSpPr txBox="1"/>
          <p:nvPr/>
        </p:nvSpPr>
        <p:spPr>
          <a:xfrm>
            <a:off x="5355040" y="1464747"/>
            <a:ext cx="4073409" cy="1815882"/>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Como sabes, la Guerra Civil enfrentó a dos bandos de españoles tanto en el frente como en la retaguardia.</a:t>
            </a:r>
          </a:p>
          <a:p>
            <a:pPr marL="357188" algn="just"/>
            <a:r>
              <a:rPr lang="es-ES" sz="1400" b="1" dirty="0">
                <a:solidFill>
                  <a:schemeClr val="bg1"/>
                </a:solidFill>
                <a:latin typeface="Arial Narrow"/>
                <a:cs typeface="Arial Narrow"/>
              </a:rPr>
              <a:t>Es necesario que identifiquemos:</a:t>
            </a:r>
          </a:p>
          <a:p>
            <a:pPr marL="745182" lvl="1" indent="-342900" algn="just">
              <a:buFont typeface="Arial" panose="020B0604020202020204" pitchFamily="34" charset="0"/>
              <a:buChar char="•"/>
            </a:pPr>
            <a:r>
              <a:rPr lang="es-ES" sz="1400" dirty="0">
                <a:solidFill>
                  <a:schemeClr val="bg1"/>
                </a:solidFill>
                <a:latin typeface="Arial Narrow"/>
                <a:cs typeface="Arial Narrow"/>
              </a:rPr>
              <a:t>¿Quiénes protagonizaron esta represión contra los católicos</a:t>
            </a:r>
          </a:p>
          <a:p>
            <a:pPr marL="745182" lvl="1" indent="-342900" algn="just">
              <a:buFont typeface="Arial" panose="020B0604020202020204" pitchFamily="34" charset="0"/>
              <a:buChar char="•"/>
            </a:pPr>
            <a:r>
              <a:rPr lang="es-ES" sz="1400" dirty="0">
                <a:solidFill>
                  <a:schemeClr val="bg1"/>
                </a:solidFill>
                <a:latin typeface="Arial Narrow"/>
                <a:cs typeface="Arial Narrow"/>
              </a:rPr>
              <a:t>¿Cuándo se produjo?</a:t>
            </a:r>
          </a:p>
          <a:p>
            <a:pPr marL="745182" lvl="1" indent="-342900" algn="just">
              <a:buFont typeface="Arial" panose="020B0604020202020204" pitchFamily="34" charset="0"/>
              <a:buChar char="•"/>
            </a:pPr>
            <a:r>
              <a:rPr lang="es-ES" sz="1400" dirty="0">
                <a:solidFill>
                  <a:schemeClr val="bg1"/>
                </a:solidFill>
                <a:latin typeface="Arial Narrow"/>
                <a:cs typeface="Arial Narrow"/>
              </a:rPr>
              <a:t>¿Por qué tuvo lugar?</a:t>
            </a:r>
          </a:p>
        </p:txBody>
      </p:sp>
      <p:sp>
        <p:nvSpPr>
          <p:cNvPr id="16" name="CuadroTexto 15"/>
          <p:cNvSpPr txBox="1"/>
          <p:nvPr/>
        </p:nvSpPr>
        <p:spPr>
          <a:xfrm>
            <a:off x="5344564" y="4359932"/>
            <a:ext cx="4065846" cy="2056973"/>
          </a:xfrm>
          <a:prstGeom prst="rect">
            <a:avLst/>
          </a:prstGeom>
          <a:noFill/>
        </p:spPr>
        <p:txBody>
          <a:bodyPr wrap="square" rtlCol="0">
            <a:spAutoFit/>
          </a:bodyPr>
          <a:lstStyle/>
          <a:p>
            <a:pPr marL="342900" marR="5080" indent="-342900" algn="just">
              <a:lnSpc>
                <a:spcPct val="100000"/>
              </a:lnSpc>
              <a:spcBef>
                <a:spcPts val="100"/>
              </a:spcBef>
              <a:buFont typeface="+mj-lt"/>
              <a:buAutoNum type="arabicPeriod"/>
            </a:pPr>
            <a:r>
              <a:rPr lang="es-ES" sz="1400" b="1" dirty="0">
                <a:solidFill>
                  <a:schemeClr val="bg1"/>
                </a:solidFill>
                <a:latin typeface="Arial Narrow"/>
                <a:cs typeface="Arial Narrow"/>
              </a:rPr>
              <a:t>Te proponemos que investigues sobre la trayectoria de  algún católico que fuese asesinado durante la Guerra  Civil. Conviene que, además de exponer su trayectoria  personal, indiques cuándo fue asesinado, en qué circunstancias, quiénes fueron los autores. </a:t>
            </a:r>
          </a:p>
          <a:p>
            <a:pPr marL="357188" marR="5080" algn="just">
              <a:lnSpc>
                <a:spcPct val="100000"/>
              </a:lnSpc>
              <a:spcBef>
                <a:spcPts val="100"/>
              </a:spcBef>
            </a:pPr>
            <a:r>
              <a:rPr lang="es-ES" sz="1400" b="1" dirty="0">
                <a:solidFill>
                  <a:schemeClr val="bg1"/>
                </a:solidFill>
                <a:latin typeface="Arial Narrow"/>
                <a:cs typeface="Arial Narrow"/>
              </a:rPr>
              <a:t>		La  investigación se completará indicando qué tipo de  recuerdo o reconocimiento se le ha dado y cuándo se  produjo.</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REPRESIÓN</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sp>
        <p:nvSpPr>
          <p:cNvPr id="29" name="CuadroTexto 28">
            <a:extLst>
              <a:ext uri="{FF2B5EF4-FFF2-40B4-BE49-F238E27FC236}">
                <a16:creationId xmlns:a16="http://schemas.microsoft.com/office/drawing/2014/main" id="{4AC7C986-4330-D64E-8684-ECE78D5A8164}"/>
              </a:ext>
            </a:extLst>
          </p:cNvPr>
          <p:cNvSpPr txBox="1"/>
          <p:nvPr/>
        </p:nvSpPr>
        <p:spPr>
          <a:xfrm>
            <a:off x="399416" y="1310130"/>
            <a:ext cx="4342356" cy="2246769"/>
          </a:xfrm>
          <a:prstGeom prst="rect">
            <a:avLst/>
          </a:prstGeom>
          <a:noFill/>
        </p:spPr>
        <p:txBody>
          <a:bodyPr wrap="square" rtlCol="0">
            <a:spAutoFit/>
          </a:bodyPr>
          <a:lstStyle/>
          <a:p>
            <a:pPr algn="just"/>
            <a:r>
              <a:rPr lang="es-ES" sz="1400" b="1" dirty="0">
                <a:solidFill>
                  <a:schemeClr val="bg1"/>
                </a:solidFill>
                <a:latin typeface="Arial Narrow"/>
                <a:cs typeface="Arial Narrow"/>
              </a:rPr>
              <a:t>	Uno de los episodios más crueles de la Guerra Civil y más tarde durante el Franquismo fue la represión que se ejerció contra las personas de ambos bandos por sus ideas políticas, religiosas o por venganzas personales.</a:t>
            </a:r>
          </a:p>
          <a:p>
            <a:pPr algn="just"/>
            <a:r>
              <a:rPr lang="es-ES" sz="1400" b="1" dirty="0">
                <a:solidFill>
                  <a:schemeClr val="bg1"/>
                </a:solidFill>
                <a:latin typeface="Arial Narrow"/>
                <a:cs typeface="Arial Narrow"/>
              </a:rPr>
              <a:t>	Muchos son los católicos que pagaron con su vida por la intolerancia de los más radicales. </a:t>
            </a:r>
          </a:p>
          <a:p>
            <a:pPr algn="just"/>
            <a:r>
              <a:rPr lang="es-ES" sz="1400" b="1" dirty="0">
                <a:solidFill>
                  <a:schemeClr val="bg1"/>
                </a:solidFill>
                <a:latin typeface="Arial Narrow"/>
                <a:cs typeface="Arial Narrow"/>
              </a:rPr>
              <a:t>	Desde los primeros momentos del Franquismo y hasta la actualidad, la memoria de estos católicos ha sido recordada y dignificada. </a:t>
            </a:r>
          </a:p>
          <a:p>
            <a:pPr algn="just"/>
            <a:r>
              <a:rPr lang="es-ES" sz="1400" b="1" dirty="0">
                <a:solidFill>
                  <a:schemeClr val="bg1"/>
                </a:solidFill>
                <a:latin typeface="Arial Narrow"/>
                <a:cs typeface="Arial Narrow"/>
              </a:rPr>
              <a:t>	No así la de otros muchos represaliados.</a:t>
            </a:r>
          </a:p>
        </p:txBody>
      </p:sp>
      <p:sp>
        <p:nvSpPr>
          <p:cNvPr id="21" name="object 27">
            <a:extLst>
              <a:ext uri="{FF2B5EF4-FFF2-40B4-BE49-F238E27FC236}">
                <a16:creationId xmlns:a16="http://schemas.microsoft.com/office/drawing/2014/main" id="{E297D2FD-3429-7949-9052-5ACBC72D7478}"/>
              </a:ext>
            </a:extLst>
          </p:cNvPr>
          <p:cNvSpPr>
            <a:spLocks noChangeAspect="1"/>
          </p:cNvSpPr>
          <p:nvPr/>
        </p:nvSpPr>
        <p:spPr>
          <a:xfrm>
            <a:off x="472730" y="3881417"/>
            <a:ext cx="4213164" cy="1147783"/>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0540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5" name="CuadroTexto 14"/>
          <p:cNvSpPr txBox="1"/>
          <p:nvPr/>
        </p:nvSpPr>
        <p:spPr>
          <a:xfrm>
            <a:off x="5346014" y="1135619"/>
            <a:ext cx="4074859" cy="2246769"/>
          </a:xfrm>
          <a:prstGeom prst="rect">
            <a:avLst/>
          </a:prstGeom>
          <a:noFill/>
        </p:spPr>
        <p:txBody>
          <a:bodyPr wrap="square" rtlCol="0">
            <a:spAutoFit/>
          </a:bodyPr>
          <a:lstStyle/>
          <a:p>
            <a:pPr algn="just"/>
            <a:endParaRPr lang="es-ES" sz="1400" b="1" dirty="0">
              <a:solidFill>
                <a:schemeClr val="bg1"/>
              </a:solidFill>
              <a:latin typeface="Arial Narrow"/>
              <a:cs typeface="Arial Narrow"/>
            </a:endParaRPr>
          </a:p>
          <a:p>
            <a:pPr marL="342900" indent="-342900" algn="just">
              <a:buAutoNum type="arabicPeriod"/>
            </a:pPr>
            <a:r>
              <a:rPr lang="es-ES" sz="1400" b="1" dirty="0">
                <a:solidFill>
                  <a:schemeClr val="bg1"/>
                </a:solidFill>
                <a:latin typeface="Arial Narrow"/>
                <a:cs typeface="Arial Narrow"/>
              </a:rPr>
              <a:t>Se crearán equipos de 4. Deberán investigar sobre la trayectoria personal, política y condiciones en las que se produjo la muerte de una persona relacionada con los sectores católicos.</a:t>
            </a:r>
          </a:p>
          <a:p>
            <a:pPr marL="342900" indent="-342900" algn="just">
              <a:buAutoNum type="arabicPeriod"/>
            </a:pPr>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La investigación debe incluir qué tipo de reconocimientos públicos ha tenido esa persona desde su asesinato hasta la actualidad.</a:t>
            </a:r>
          </a:p>
          <a:p>
            <a:pPr marL="342900" indent="-342900" algn="just">
              <a:buAutoNum type="arabicPeriod"/>
            </a:pPr>
            <a:endParaRPr lang="es-ES" sz="1400" b="1" dirty="0">
              <a:solidFill>
                <a:schemeClr val="bg1"/>
              </a:solidFill>
              <a:latin typeface="Arial Narrow"/>
              <a:cs typeface="Arial Narrow"/>
            </a:endParaRPr>
          </a:p>
        </p:txBody>
      </p:sp>
      <p:sp>
        <p:nvSpPr>
          <p:cNvPr id="17" name="CuadroTexto 16"/>
          <p:cNvSpPr txBox="1"/>
          <p:nvPr/>
        </p:nvSpPr>
        <p:spPr>
          <a:xfrm>
            <a:off x="5346014" y="4433984"/>
            <a:ext cx="4074859" cy="1384995"/>
          </a:xfrm>
          <a:prstGeom prst="rect">
            <a:avLst/>
          </a:prstGeom>
          <a:noFill/>
        </p:spPr>
        <p:txBody>
          <a:bodyPr wrap="square" rtlCol="0">
            <a:spAutoFit/>
          </a:bodyPr>
          <a:lstStyle/>
          <a:p>
            <a:pPr algn="just"/>
            <a:r>
              <a:rPr lang="es-ES" sz="1400" b="1" dirty="0">
                <a:solidFill>
                  <a:schemeClr val="bg1"/>
                </a:solidFill>
                <a:latin typeface="Arial Narrow"/>
                <a:cs typeface="Arial Narrow"/>
              </a:rPr>
              <a:t>	Puesta en común en que cada equipo compartirá su investigación y de forma consensuada se determinará:  cuándo, autores y en qué condiciones se llevó a cabo  esta represión. </a:t>
            </a:r>
          </a:p>
          <a:p>
            <a:pPr algn="just"/>
            <a:r>
              <a:rPr lang="es-ES" sz="1400" b="1" dirty="0">
                <a:solidFill>
                  <a:schemeClr val="bg1"/>
                </a:solidFill>
                <a:latin typeface="Arial Narrow"/>
                <a:cs typeface="Arial Narrow"/>
              </a:rPr>
              <a:t>	Asimismo, se expondrá qué tipo de reconocimiento han tenido estos personajes</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REPRESIÓN</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
        <p:nvSpPr>
          <p:cNvPr id="22" name="CuadroTexto 21">
            <a:extLst>
              <a:ext uri="{FF2B5EF4-FFF2-40B4-BE49-F238E27FC236}">
                <a16:creationId xmlns:a16="http://schemas.microsoft.com/office/drawing/2014/main" id="{16821E84-D0FD-5E47-AF37-B5DD70E28F83}"/>
              </a:ext>
            </a:extLst>
          </p:cNvPr>
          <p:cNvSpPr txBox="1"/>
          <p:nvPr/>
        </p:nvSpPr>
        <p:spPr>
          <a:xfrm>
            <a:off x="399415" y="1108275"/>
            <a:ext cx="4342356" cy="5447645"/>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Analizar las condiciones en las que fueron asesinados los católicos durante la Guerra Civil.</a:t>
            </a:r>
          </a:p>
          <a:p>
            <a:pPr marL="357188" indent="-195263" algn="just">
              <a:buFont typeface="+mj-lt"/>
              <a:buAutoNum type="arabicPeriod"/>
            </a:pPr>
            <a:r>
              <a:rPr lang="es-ES" sz="1400" b="1" dirty="0">
                <a:solidFill>
                  <a:schemeClr val="bg1"/>
                </a:solidFill>
                <a:latin typeface="Arial Narrow"/>
                <a:cs typeface="Arial Narrow"/>
              </a:rPr>
              <a:t>Reflexionar sobre la necesidad de desarrollar la tolerancia como elemento fundamental de la democracia.</a:t>
            </a:r>
          </a:p>
          <a:p>
            <a:pPr algn="just"/>
            <a:endParaRPr lang="es-ES" sz="6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Uno de los aspectos más controvertidos de la Guerra Civil es determinar la represión en zonas de retaguardia. Sabido es que el bando franquista prolongó la represión incluso después de la guerra. En el bando republicano esta  represión se desarrolló en los primeros meses de guerra y  por grupos incontrolados</a:t>
            </a:r>
            <a:r>
              <a:rPr lang="es-ES_tradnl" sz="1400" b="1" dirty="0">
                <a:solidFill>
                  <a:schemeClr val="bg1"/>
                </a:solidFill>
                <a:latin typeface="Arial Narrow"/>
                <a:cs typeface="Arial Narrow"/>
              </a:rPr>
              <a:t>.</a:t>
            </a:r>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a:t>
            </a:r>
          </a:p>
          <a:p>
            <a:pPr algn="just"/>
            <a:r>
              <a:rPr lang="es-ES" sz="1400" b="1" dirty="0">
                <a:solidFill>
                  <a:schemeClr val="bg1"/>
                </a:solidFill>
                <a:latin typeface="Arial Narrow"/>
                <a:cs typeface="Arial Narrow"/>
              </a:rPr>
              <a:t>  </a:t>
            </a:r>
          </a:p>
          <a:p>
            <a:pPr algn="just"/>
            <a:r>
              <a:rPr lang="es-ES" sz="1400" b="1" dirty="0">
                <a:solidFill>
                  <a:schemeClr val="bg1"/>
                </a:solidFill>
                <a:latin typeface="Arial Narrow"/>
                <a:cs typeface="Arial Narrow"/>
              </a:rPr>
              <a:t>PARA AMPLIAR:</a:t>
            </a:r>
          </a:p>
          <a:p>
            <a:pPr marL="357188" indent="-195263" algn="just">
              <a:buFont typeface="Arial"/>
              <a:buChar char="•"/>
            </a:pPr>
            <a:r>
              <a:rPr lang="es-ES" sz="1400" b="1" spc="-5" dirty="0">
                <a:solidFill>
                  <a:schemeClr val="bg1"/>
                </a:solidFill>
                <a:latin typeface="Arial Narrow"/>
                <a:cs typeface="Arial Narrow"/>
              </a:rPr>
              <a:t>QUIROSA </a:t>
            </a:r>
            <a:r>
              <a:rPr lang="es-ES" sz="1400" b="1" spc="-10" dirty="0">
                <a:solidFill>
                  <a:schemeClr val="bg1"/>
                </a:solidFill>
                <a:latin typeface="Arial Narrow"/>
                <a:cs typeface="Arial Narrow"/>
              </a:rPr>
              <a:t>CHEYROUZE, </a:t>
            </a:r>
            <a:r>
              <a:rPr lang="es-ES" sz="1400" b="1" spc="-5" dirty="0">
                <a:solidFill>
                  <a:schemeClr val="bg1"/>
                </a:solidFill>
                <a:latin typeface="Arial Narrow"/>
                <a:cs typeface="Arial Narrow"/>
              </a:rPr>
              <a:t>R. (1997): </a:t>
            </a:r>
            <a:r>
              <a:rPr lang="es-ES" sz="1400" b="1" i="1" spc="-5" dirty="0">
                <a:solidFill>
                  <a:schemeClr val="bg1"/>
                </a:solidFill>
                <a:latin typeface="Arial Narrow"/>
                <a:cs typeface="Arial Narrow"/>
              </a:rPr>
              <a:t>Represión en</a:t>
            </a:r>
            <a:r>
              <a:rPr lang="es-ES" sz="1400" b="1" i="1" spc="-170" dirty="0">
                <a:solidFill>
                  <a:schemeClr val="bg1"/>
                </a:solidFill>
                <a:latin typeface="Arial Narrow"/>
                <a:cs typeface="Arial Narrow"/>
              </a:rPr>
              <a:t> </a:t>
            </a:r>
            <a:r>
              <a:rPr lang="es-ES" sz="1400" b="1" i="1" dirty="0">
                <a:solidFill>
                  <a:schemeClr val="bg1"/>
                </a:solidFill>
                <a:latin typeface="Arial Narrow"/>
                <a:cs typeface="Arial Narrow"/>
              </a:rPr>
              <a:t>la  </a:t>
            </a:r>
            <a:r>
              <a:rPr lang="es-ES" sz="1400" b="1" i="1" spc="-5" dirty="0">
                <a:solidFill>
                  <a:schemeClr val="bg1"/>
                </a:solidFill>
                <a:latin typeface="Arial Narrow"/>
                <a:cs typeface="Arial Narrow"/>
              </a:rPr>
              <a:t>retaguardia</a:t>
            </a:r>
            <a:r>
              <a:rPr lang="es-ES" sz="1400" b="1" i="1" spc="-55" dirty="0">
                <a:solidFill>
                  <a:schemeClr val="bg1"/>
                </a:solidFill>
                <a:latin typeface="Arial Narrow"/>
                <a:cs typeface="Arial Narrow"/>
              </a:rPr>
              <a:t> </a:t>
            </a:r>
            <a:r>
              <a:rPr lang="es-ES" sz="1400" b="1" i="1" spc="-5" dirty="0">
                <a:solidFill>
                  <a:schemeClr val="bg1"/>
                </a:solidFill>
                <a:latin typeface="Arial Narrow"/>
                <a:cs typeface="Arial Narrow"/>
              </a:rPr>
              <a:t>republicana.</a:t>
            </a:r>
            <a:endParaRPr lang="es-ES" sz="1400"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just"/>
            <a:endParaRPr lang="es-ES" sz="400" b="1" dirty="0">
              <a:solidFill>
                <a:schemeClr val="bg1"/>
              </a:solidFill>
              <a:latin typeface="Arial Narrow"/>
              <a:cs typeface="Arial Narrow"/>
            </a:endParaRPr>
          </a:p>
          <a:p>
            <a:pPr algn="ctr"/>
            <a:r>
              <a:rPr lang="es-ES" sz="1400" b="1" dirty="0">
                <a:solidFill>
                  <a:srgbClr val="108040"/>
                </a:solidFill>
                <a:latin typeface="Arial Narrow"/>
                <a:cs typeface="Arial Narrow"/>
              </a:rPr>
              <a:t>SECUNDARIA - F.P. BÁSICA - BACHILLERATO</a:t>
            </a:r>
          </a:p>
        </p:txBody>
      </p:sp>
    </p:spTree>
    <p:extLst>
      <p:ext uri="{BB962C8B-B14F-4D97-AF65-F5344CB8AC3E}">
        <p14:creationId xmlns:p14="http://schemas.microsoft.com/office/powerpoint/2010/main" val="1813873960"/>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746</TotalTime>
  <Words>190</Words>
  <Application>Microsoft Macintosh PowerPoint</Application>
  <PresentationFormat>A4 (210 x 297 mm)</PresentationFormat>
  <Paragraphs>55</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78</cp:revision>
  <dcterms:created xsi:type="dcterms:W3CDTF">2018-05-05T18:47:48Z</dcterms:created>
  <dcterms:modified xsi:type="dcterms:W3CDTF">2019-01-15T18:48:14Z</dcterms:modified>
</cp:coreProperties>
</file>