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95" r:id="rId3"/>
    <p:sldId id="310" r:id="rId4"/>
    <p:sldId id="311"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rtve.es/alacarta/videos/lorca-muerte-de-un-poeta/lorca-muerte-poeta-guerra-civil-1935-1936/4167838/" TargetMode="Externa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vr.google.com/tourcreator/"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hyperlink" Target="http://www.rtve.es/alacarta/videos/lorca-muerte-de-un-poeta/lorca-muerte-poeta-guerra-civil-1935-1936/4167838/" TargetMode="External"/><Relationship Id="rId3" Type="http://schemas.openxmlformats.org/officeDocument/2006/relationships/image" Target="../media/image7.png"/><Relationship Id="rId7" Type="http://schemas.openxmlformats.org/officeDocument/2006/relationships/hyperlink" Target="http://www.juntadeandalucia.es/presidenciaadministracionlocalymemoriademocratica/mapadefosas/busquedaTumbas.cgj?codigoTumba=1808701&amp;codigoProvincia=4"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www.mapamemoriagranada.es/lugares/guerra-civil/" TargetMode="External"/><Relationship Id="rId5" Type="http://schemas.openxmlformats.org/officeDocument/2006/relationships/hyperlink" Target="https://www.ideal.es/hemerotecadegranada/refugios-guerra-civil-20180522100100-nt.html"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vr.google.com/tourcre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890345" y="3105832"/>
            <a:ext cx="3630033"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REPRESIÓN</a:t>
            </a:r>
          </a:p>
        </p:txBody>
      </p:sp>
      <p:sp>
        <p:nvSpPr>
          <p:cNvPr id="9" name="Rectángulo 8">
            <a:extLst>
              <a:ext uri="{FF2B5EF4-FFF2-40B4-BE49-F238E27FC236}">
                <a16:creationId xmlns:a16="http://schemas.microsoft.com/office/drawing/2014/main" id="{6A544593-E9E3-4B42-B18D-08FF9C023B63}"/>
              </a:ext>
            </a:extLst>
          </p:cNvPr>
          <p:cNvSpPr/>
          <p:nvPr/>
        </p:nvSpPr>
        <p:spPr>
          <a:xfrm>
            <a:off x="2924402" y="3598015"/>
            <a:ext cx="5549148"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REPRESIÓN Y MUERTE EN GRANADA</a:t>
            </a:r>
          </a:p>
        </p:txBody>
      </p:sp>
    </p:spTree>
    <p:extLst>
      <p:ext uri="{BB962C8B-B14F-4D97-AF65-F5344CB8AC3E}">
        <p14:creationId xmlns:p14="http://schemas.microsoft.com/office/powerpoint/2010/main" val="160093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9416" y="1209404"/>
            <a:ext cx="4342356" cy="3754874"/>
          </a:xfrm>
          <a:prstGeom prst="rect">
            <a:avLst/>
          </a:prstGeom>
          <a:noFill/>
        </p:spPr>
        <p:txBody>
          <a:bodyPr wrap="square" rtlCol="0">
            <a:spAutoFit/>
          </a:bodyPr>
          <a:lstStyle/>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Granada no vivió ajena a la Guerra Civil. Si bien es cierto que en la ciudad no se registraron numerosos combates, en los primeros tras el golpe de Estado se produjeron enfrentamientos armados entre los sublevados al gobierno republicano y los defensores del orden constitucional.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Los tiroteos se localizaron sobre todo en el barrio del Albaicín, feudo de la clase trabajadora granadina y sus organizaciones sindicales. Sin embargo, la represión alcanzó todos los rincones de la capital y afectó a personas de muy variada condición.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Para conocer a fondo lo que ocurrió en Granada aquel fatídico verano de 1936, te proponemos que veas el capítulo </a:t>
            </a:r>
            <a:r>
              <a:rPr lang="es-ES" sz="1400" b="1" u="sng" dirty="0">
                <a:solidFill>
                  <a:srgbClr val="0000FF"/>
                </a:solidFill>
                <a:latin typeface="Arial Narrow"/>
                <a:cs typeface="Arial Narrow"/>
                <a:hlinkClick r:id="rId3">
                  <a:extLst>
                    <a:ext uri="{A12FA001-AC4F-418D-AE19-62706E023703}">
                      <ahyp:hlinkClr xmlns:ahyp="http://schemas.microsoft.com/office/drawing/2018/hyperlinkcolor" val="tx"/>
                    </a:ext>
                  </a:extLst>
                </a:hlinkClick>
              </a:rPr>
              <a:t>Una Guerra Civil (1935-1936) (enlace)</a:t>
            </a:r>
            <a:r>
              <a:rPr lang="es-ES" sz="1400" b="1" dirty="0">
                <a:solidFill>
                  <a:srgbClr val="0000FF"/>
                </a:solidFill>
                <a:latin typeface="Arial Narrow"/>
                <a:cs typeface="Arial Narrow"/>
              </a:rPr>
              <a:t> </a:t>
            </a:r>
            <a:r>
              <a:rPr lang="es-ES" sz="1400" b="1" dirty="0">
                <a:solidFill>
                  <a:schemeClr val="bg1"/>
                </a:solidFill>
                <a:latin typeface="Arial Narrow"/>
                <a:cs typeface="Arial Narrow"/>
              </a:rPr>
              <a:t>de la serie </a:t>
            </a:r>
            <a:r>
              <a:rPr lang="es-ES" sz="1400" b="1" i="1" dirty="0">
                <a:solidFill>
                  <a:schemeClr val="bg1"/>
                </a:solidFill>
                <a:latin typeface="Arial Narrow"/>
                <a:cs typeface="Arial Narrow"/>
              </a:rPr>
              <a:t>Lorca, muerte de un poeta</a:t>
            </a:r>
            <a:r>
              <a:rPr lang="es-ES" sz="1400" b="1" dirty="0">
                <a:solidFill>
                  <a:schemeClr val="bg1"/>
                </a:solidFill>
                <a:latin typeface="Arial Narrow"/>
                <a:cs typeface="Arial Narrow"/>
              </a:rPr>
              <a:t>, en concreto entre los minutos 36 y 50.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a:t>
            </a:r>
          </a:p>
        </p:txBody>
      </p:sp>
      <p:sp>
        <p:nvSpPr>
          <p:cNvPr id="15" name="CuadroTexto 14"/>
          <p:cNvSpPr txBox="1"/>
          <p:nvPr/>
        </p:nvSpPr>
        <p:spPr>
          <a:xfrm>
            <a:off x="5346014" y="1310131"/>
            <a:ext cx="4073409" cy="1600438"/>
          </a:xfrm>
          <a:prstGeom prst="rect">
            <a:avLst/>
          </a:prstGeom>
          <a:noFill/>
        </p:spPr>
        <p:txBody>
          <a:bodyPr wrap="square" rtlCol="0">
            <a:spAutoFit/>
          </a:bodyPr>
          <a:lstStyle/>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Reflexiona sobre los horrores de la guerra.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La violencia desatada en Granada fue muy variada, pero en los primeros instantes del golpe ésta se materializa en lugares muy concretos de la ciudad.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A través de estos ejercicios propuestos, podrás conocer en qué sitios de la capital se produjeron los hechos más relevantes la guerra. </a:t>
            </a:r>
          </a:p>
        </p:txBody>
      </p:sp>
      <p:sp>
        <p:nvSpPr>
          <p:cNvPr id="16" name="CuadroTexto 15"/>
          <p:cNvSpPr txBox="1"/>
          <p:nvPr/>
        </p:nvSpPr>
        <p:spPr>
          <a:xfrm>
            <a:off x="5355040" y="3995478"/>
            <a:ext cx="4065846" cy="2677656"/>
          </a:xfrm>
          <a:prstGeom prst="rect">
            <a:avLst/>
          </a:prstGeom>
          <a:noFill/>
        </p:spPr>
        <p:txBody>
          <a:bodyPr wrap="square" rtlCol="0">
            <a:spAutoFit/>
          </a:bodyPr>
          <a:lstStyle/>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Ve el capítulo </a:t>
            </a:r>
            <a:r>
              <a:rPr lang="es-ES" sz="1400" b="1" u="sng" dirty="0">
                <a:solidFill>
                  <a:srgbClr val="0000FF"/>
                </a:solidFill>
                <a:latin typeface="Arial Narrow"/>
                <a:cs typeface="Arial Narrow"/>
                <a:hlinkClick r:id="rId3">
                  <a:extLst>
                    <a:ext uri="{A12FA001-AC4F-418D-AE19-62706E023703}">
                      <ahyp:hlinkClr xmlns:ahyp="http://schemas.microsoft.com/office/drawing/2018/hyperlinkcolor" val="tx"/>
                    </a:ext>
                  </a:extLst>
                </a:hlinkClick>
              </a:rPr>
              <a:t>Una Guerra Civil (1935-1936) (enlace)</a:t>
            </a:r>
            <a:r>
              <a:rPr lang="es-ES" sz="1400" b="1" dirty="0">
                <a:solidFill>
                  <a:srgbClr val="0000FF"/>
                </a:solidFill>
                <a:latin typeface="Arial Narrow"/>
                <a:cs typeface="Arial Narrow"/>
              </a:rPr>
              <a:t> </a:t>
            </a:r>
            <a:r>
              <a:rPr lang="es-ES" sz="1400" b="1" dirty="0">
                <a:solidFill>
                  <a:schemeClr val="bg1"/>
                </a:solidFill>
                <a:latin typeface="Arial Narrow"/>
                <a:cs typeface="Arial Narrow"/>
              </a:rPr>
              <a:t>de la serie </a:t>
            </a:r>
            <a:r>
              <a:rPr lang="es-ES" sz="1400" b="1" i="1" dirty="0">
                <a:solidFill>
                  <a:schemeClr val="bg1"/>
                </a:solidFill>
                <a:latin typeface="Arial Narrow"/>
                <a:cs typeface="Arial Narrow"/>
              </a:rPr>
              <a:t>Lorca, muerte de un poeta</a:t>
            </a:r>
            <a:r>
              <a:rPr lang="es-ES" sz="1400" b="1" dirty="0">
                <a:solidFill>
                  <a:schemeClr val="bg1"/>
                </a:solidFill>
                <a:latin typeface="Arial Narrow"/>
                <a:cs typeface="Arial Narrow"/>
              </a:rPr>
              <a:t>, en concreto entre los minutos 36 y 50.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Visto el capítulo, elabora un informe donde contestes qué zonas de la ciudad fueron más importantes en los inicios de la guerra, cuáles fueron las instituciones que participaron de manera directa o indirecta en el golpe y qué edificios actuales se vieron inmersos en el trajín del conflicto.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Puedes usar la aplicación on-line Tour </a:t>
            </a:r>
            <a:r>
              <a:rPr lang="es-ES" sz="1400" b="1" dirty="0" err="1">
                <a:solidFill>
                  <a:schemeClr val="bg1"/>
                </a:solidFill>
                <a:latin typeface="Arial Narrow"/>
                <a:cs typeface="Arial Narrow"/>
              </a:rPr>
              <a:t>Creator</a:t>
            </a:r>
            <a:r>
              <a:rPr lang="es-ES" sz="1400" b="1" dirty="0">
                <a:solidFill>
                  <a:schemeClr val="bg1"/>
                </a:solidFill>
                <a:latin typeface="Arial Narrow"/>
                <a:cs typeface="Arial Narrow"/>
              </a:rPr>
              <a:t> (</a:t>
            </a:r>
            <a:r>
              <a:rPr lang="es-ES" sz="1400" b="1" dirty="0">
                <a:solidFill>
                  <a:schemeClr val="bg1"/>
                </a:solidFill>
                <a:latin typeface="Arial Narrow"/>
                <a:cs typeface="Arial Narrow"/>
                <a:hlinkClick r:id="rId4"/>
              </a:rPr>
              <a:t>enlace</a:t>
            </a:r>
            <a:r>
              <a:rPr lang="es-ES" sz="1400" b="1" dirty="0">
                <a:solidFill>
                  <a:schemeClr val="bg1"/>
                </a:solidFill>
                <a:latin typeface="Arial Narrow"/>
                <a:cs typeface="Arial Narrow"/>
              </a:rPr>
              <a:t>).</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800" b="1" spc="0" dirty="0">
                <a:ln w="11430"/>
                <a:solidFill>
                  <a:schemeClr val="accent5">
                    <a:lumMod val="75000"/>
                  </a:schemeClr>
                </a:solidFill>
                <a:effectLst>
                  <a:outerShdw blurRad="80000" dist="40000" dir="5040000" algn="tl">
                    <a:srgbClr val="000000">
                      <a:alpha val="30000"/>
                    </a:srgbClr>
                  </a:outerShdw>
                </a:effectLst>
              </a:rPr>
              <a:t>REPRESIÓN Y MUERTE EN GRANADA</a:t>
            </a: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7"/>
          <a:srcRect/>
          <a:stretch>
            <a:fillRect/>
          </a:stretch>
        </p:blipFill>
        <p:spPr bwMode="auto">
          <a:xfrm>
            <a:off x="9426246" y="6429395"/>
            <a:ext cx="396000" cy="396000"/>
          </a:xfrm>
          <a:prstGeom prst="rect">
            <a:avLst/>
          </a:prstGeom>
          <a:noFill/>
        </p:spPr>
      </p:pic>
      <p:pic>
        <p:nvPicPr>
          <p:cNvPr id="21" name="officeArt object">
            <a:extLst>
              <a:ext uri="{FF2B5EF4-FFF2-40B4-BE49-F238E27FC236}">
                <a16:creationId xmlns:a16="http://schemas.microsoft.com/office/drawing/2014/main" id="{087545A9-61A9-E247-B064-4CD6885939A1}"/>
              </a:ext>
            </a:extLst>
          </p:cNvPr>
          <p:cNvPicPr>
            <a:picLocks noChangeAspect="1"/>
          </p:cNvPicPr>
          <p:nvPr/>
        </p:nvPicPr>
        <p:blipFill>
          <a:blip r:embed="rId8">
            <a:extLst>
              <a:ext uri="{28A0092B-C50C-407E-A947-70E740481C1C}">
                <a14:useLocalDpi xmlns:a14="http://schemas.microsoft.com/office/drawing/2010/main" val="0"/>
              </a:ext>
            </a:extLst>
          </a:blip>
          <a:srcRect b="83187"/>
          <a:stretch>
            <a:fillRect/>
          </a:stretch>
        </p:blipFill>
        <p:spPr>
          <a:xfrm>
            <a:off x="1677004" y="5128152"/>
            <a:ext cx="2955154" cy="709094"/>
          </a:xfrm>
          <a:prstGeom prst="rect">
            <a:avLst/>
          </a:prstGeom>
          <a:ln w="12700" cap="flat">
            <a:noFill/>
            <a:miter lim="400000"/>
          </a:ln>
          <a:effectLst/>
        </p:spPr>
      </p:pic>
      <p:pic>
        <p:nvPicPr>
          <p:cNvPr id="26" name="Imagen 25" descr="Macintosh HD:private:var:folders:d5:zs6_3v7x4f16dl_t0xnm4_p40000gn:T:TemporaryItems:download.jpg">
            <a:extLst>
              <a:ext uri="{FF2B5EF4-FFF2-40B4-BE49-F238E27FC236}">
                <a16:creationId xmlns:a16="http://schemas.microsoft.com/office/drawing/2014/main" id="{B56A14F2-B62F-F44E-96FE-8991F49FC6EC}"/>
              </a:ext>
            </a:extLst>
          </p:cNvPr>
          <p:cNvPicPr/>
          <p:nvPr/>
        </p:nvPicPr>
        <p:blipFill rotWithShape="1">
          <a:blip r:embed="rId9">
            <a:extLst>
              <a:ext uri="{28A0092B-C50C-407E-A947-70E740481C1C}">
                <a14:useLocalDpi xmlns:a14="http://schemas.microsoft.com/office/drawing/2010/main" val="0"/>
              </a:ext>
            </a:extLst>
          </a:blip>
          <a:srcRect l="51852"/>
          <a:stretch/>
        </p:blipFill>
        <p:spPr bwMode="auto">
          <a:xfrm>
            <a:off x="457820" y="4717749"/>
            <a:ext cx="1160780" cy="161798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395631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5"/>
            <a:ext cx="4342356" cy="5324535"/>
          </a:xfrm>
          <a:prstGeom prst="rect">
            <a:avLst/>
          </a:prstGeom>
          <a:noFill/>
        </p:spPr>
        <p:txBody>
          <a:bodyPr wrap="square" rtlCol="0">
            <a:spAutoFit/>
          </a:bodyPr>
          <a:lstStyle/>
          <a:p>
            <a:pPr algn="just">
              <a:defRPr sz="1400" b="1">
                <a:latin typeface="Arial Narrow"/>
                <a:ea typeface="Arial Narrow"/>
                <a:cs typeface="Arial Narrow"/>
                <a:sym typeface="Arial Narrow"/>
              </a:defRPr>
            </a:pPr>
            <a:r>
              <a:rPr lang="es-ES" dirty="0">
                <a:solidFill>
                  <a:schemeClr val="bg1"/>
                </a:solidFill>
              </a:rPr>
              <a:t>OBJETIVOS:</a:t>
            </a:r>
          </a:p>
          <a:p>
            <a:pPr marL="357188" indent="-195263" algn="just">
              <a:buSzPct val="100000"/>
              <a:buAutoNum type="arabicPeriod"/>
              <a:defRPr sz="1400" b="1">
                <a:latin typeface="Arial Narrow"/>
                <a:ea typeface="Arial Narrow"/>
                <a:cs typeface="Arial Narrow"/>
                <a:sym typeface="Arial Narrow"/>
              </a:defRPr>
            </a:pPr>
            <a:r>
              <a:rPr lang="es-ES" dirty="0">
                <a:solidFill>
                  <a:schemeClr val="bg1"/>
                </a:solidFill>
              </a:rPr>
              <a:t>Conocer el desarrollo del golpe de Estado en Granada. </a:t>
            </a:r>
          </a:p>
          <a:p>
            <a:pPr marL="357188" indent="-195263" algn="just">
              <a:buSzPct val="100000"/>
              <a:buAutoNum type="arabicPeriod"/>
              <a:defRPr sz="1400" b="1">
                <a:latin typeface="Arial Narrow"/>
                <a:ea typeface="Arial Narrow"/>
                <a:cs typeface="Arial Narrow"/>
                <a:sym typeface="Arial Narrow"/>
              </a:defRPr>
            </a:pPr>
            <a:r>
              <a:rPr lang="es-ES" dirty="0">
                <a:solidFill>
                  <a:schemeClr val="bg1"/>
                </a:solidFill>
              </a:rPr>
              <a:t>Reflexionar sobre la violencia desatada en la ciudad.</a:t>
            </a:r>
          </a:p>
          <a:p>
            <a:pPr indent="161925" algn="just">
              <a:defRPr sz="1400" b="1">
                <a:latin typeface="Arial Narrow"/>
                <a:ea typeface="Arial Narrow"/>
                <a:cs typeface="Arial Narrow"/>
                <a:sym typeface="Arial Narrow"/>
              </a:defRPr>
            </a:pPr>
            <a:endParaRPr lang="es-ES" dirty="0">
              <a:solidFill>
                <a:schemeClr val="bg1"/>
              </a:solidFill>
            </a:endParaRPr>
          </a:p>
          <a:p>
            <a:pPr algn="just">
              <a:defRPr sz="1400" b="1">
                <a:latin typeface="Arial Narrow"/>
                <a:ea typeface="Arial Narrow"/>
                <a:cs typeface="Arial Narrow"/>
                <a:sym typeface="Arial Narrow"/>
              </a:defRPr>
            </a:pPr>
            <a:endParaRPr lang="es-ES" dirty="0">
              <a:solidFill>
                <a:schemeClr val="bg1"/>
              </a:solidFill>
            </a:endParaRPr>
          </a:p>
          <a:p>
            <a:pPr algn="just">
              <a:defRPr sz="1400" b="1">
                <a:latin typeface="Arial Narrow"/>
                <a:ea typeface="Arial Narrow"/>
                <a:cs typeface="Arial Narrow"/>
                <a:sym typeface="Arial Narrow"/>
              </a:defRPr>
            </a:pPr>
            <a:r>
              <a:rPr lang="es-ES" dirty="0">
                <a:solidFill>
                  <a:schemeClr val="bg1"/>
                </a:solidFill>
              </a:rPr>
              <a:t>INFORMACIÓN NECESARIA:</a:t>
            </a:r>
          </a:p>
          <a:p>
            <a:pPr marL="140368" indent="-140368" algn="just">
              <a:buSzPct val="100000"/>
              <a:buChar char="•"/>
              <a:defRPr sz="1400" b="1">
                <a:latin typeface="Arial Narrow"/>
                <a:ea typeface="Arial Narrow"/>
                <a:cs typeface="Arial Narrow"/>
                <a:sym typeface="Arial Narrow"/>
              </a:defRPr>
            </a:pPr>
            <a:r>
              <a:rPr lang="es-ES" dirty="0">
                <a:solidFill>
                  <a:schemeClr val="bg1"/>
                </a:solidFill>
              </a:rPr>
              <a:t>Motivaciones del Golpe de Estado.</a:t>
            </a:r>
          </a:p>
          <a:p>
            <a:pPr marL="140368" indent="-140368" algn="just">
              <a:buSzPct val="100000"/>
              <a:buChar char="•"/>
              <a:defRPr sz="1400" b="1">
                <a:latin typeface="Arial Narrow"/>
                <a:ea typeface="Arial Narrow"/>
                <a:cs typeface="Arial Narrow"/>
                <a:sym typeface="Arial Narrow"/>
              </a:defRPr>
            </a:pPr>
            <a:r>
              <a:rPr lang="es-ES" dirty="0">
                <a:solidFill>
                  <a:schemeClr val="bg1"/>
                </a:solidFill>
              </a:rPr>
              <a:t>Instituciones, organizaciones y personas de Granada que participaron en la rebelión.</a:t>
            </a:r>
          </a:p>
          <a:p>
            <a:pPr marL="140368" indent="-140368" algn="just">
              <a:buSzPct val="100000"/>
              <a:buChar char="•"/>
              <a:defRPr sz="1400" b="1">
                <a:latin typeface="Arial Narrow"/>
                <a:ea typeface="Arial Narrow"/>
                <a:cs typeface="Arial Narrow"/>
                <a:sym typeface="Arial Narrow"/>
              </a:defRPr>
            </a:pPr>
            <a:r>
              <a:rPr lang="es-ES" dirty="0">
                <a:solidFill>
                  <a:schemeClr val="bg1"/>
                </a:solidFill>
              </a:rPr>
              <a:t>Instituciones, organizaciones y personas que rechazaron el Golpe de Estado. </a:t>
            </a:r>
          </a:p>
          <a:p>
            <a:pPr marL="140368" indent="-140368" algn="just">
              <a:buSzPct val="100000"/>
              <a:buChar char="•"/>
              <a:defRPr sz="1400" b="1">
                <a:latin typeface="Arial Narrow"/>
                <a:ea typeface="Arial Narrow"/>
                <a:cs typeface="Arial Narrow"/>
                <a:sym typeface="Arial Narrow"/>
              </a:defRPr>
            </a:pPr>
            <a:r>
              <a:rPr lang="es-ES" dirty="0">
                <a:solidFill>
                  <a:schemeClr val="bg1"/>
                </a:solidFill>
              </a:rPr>
              <a:t>Consecuencias de la Guerra Civil en la capital granadina, especialmente la represión en forma de fusilamientos que se desató. </a:t>
            </a:r>
          </a:p>
          <a:p>
            <a:pPr algn="just">
              <a:defRPr sz="1400" b="1">
                <a:latin typeface="Arial Narrow"/>
                <a:ea typeface="Arial Narrow"/>
                <a:cs typeface="Arial Narrow"/>
                <a:sym typeface="Arial Narrow"/>
              </a:defRPr>
            </a:pPr>
            <a:endParaRPr lang="es-ES" dirty="0">
              <a:solidFill>
                <a:schemeClr val="bg1"/>
              </a:solidFill>
            </a:endParaRPr>
          </a:p>
          <a:p>
            <a:pPr algn="just">
              <a:defRPr sz="1400" b="1">
                <a:latin typeface="Arial Narrow"/>
                <a:ea typeface="Arial Narrow"/>
                <a:cs typeface="Arial Narrow"/>
                <a:sym typeface="Arial Narrow"/>
              </a:defRPr>
            </a:pPr>
            <a:r>
              <a:rPr lang="es-ES" dirty="0">
                <a:solidFill>
                  <a:schemeClr val="bg1"/>
                </a:solidFill>
              </a:rPr>
              <a:t>PARA AMPLIAR:</a:t>
            </a:r>
          </a:p>
          <a:p>
            <a:pPr marL="357188" indent="-195263" algn="just">
              <a:buSzPct val="100000"/>
              <a:buFont typeface="Arial"/>
              <a:buChar char="•"/>
              <a:defRPr sz="1400" b="1">
                <a:latin typeface="Arial Narrow"/>
                <a:ea typeface="Arial Narrow"/>
                <a:cs typeface="Arial Narrow"/>
                <a:sym typeface="Arial Narrow"/>
              </a:defRPr>
            </a:pPr>
            <a:r>
              <a:rPr lang="es-ES" dirty="0">
                <a:solidFill>
                  <a:schemeClr val="bg1"/>
                </a:solidFill>
                <a:uFill>
                  <a:solidFill>
                    <a:srgbClr val="FBCA98"/>
                  </a:solidFill>
                </a:uFill>
                <a:hlinkClick r:id="rId5">
                  <a:extLst>
                    <a:ext uri="{A12FA001-AC4F-418D-AE19-62706E023703}">
                      <ahyp:hlinkClr xmlns:ahyp="http://schemas.microsoft.com/office/drawing/2018/hyperlinkcolor" val="tx"/>
                    </a:ext>
                  </a:extLst>
                </a:hlinkClick>
              </a:rPr>
              <a:t>NOTICIA.- Refugios de la Guerra Civil en Granada (</a:t>
            </a:r>
            <a:r>
              <a:rPr lang="es-ES" dirty="0">
                <a:solidFill>
                  <a:srgbClr val="0000FF"/>
                </a:solidFill>
                <a:uFill>
                  <a:solidFill>
                    <a:srgbClr val="FBCA98"/>
                  </a:solidFill>
                </a:uFill>
                <a:hlinkClick r:id="rId5">
                  <a:extLst>
                    <a:ext uri="{A12FA001-AC4F-418D-AE19-62706E023703}">
                      <ahyp:hlinkClr xmlns:ahyp="http://schemas.microsoft.com/office/drawing/2018/hyperlinkcolor" val="tx"/>
                    </a:ext>
                  </a:extLst>
                </a:hlinkClick>
              </a:rPr>
              <a:t>hemeroteca</a:t>
            </a:r>
            <a:r>
              <a:rPr lang="es-ES" dirty="0">
                <a:solidFill>
                  <a:schemeClr val="bg1"/>
                </a:solidFill>
                <a:uFill>
                  <a:solidFill>
                    <a:srgbClr val="FBCA98"/>
                  </a:solidFill>
                </a:uFill>
                <a:hlinkClick r:id="rId5">
                  <a:extLst>
                    <a:ext uri="{A12FA001-AC4F-418D-AE19-62706E023703}">
                      <ahyp:hlinkClr xmlns:ahyp="http://schemas.microsoft.com/office/drawing/2018/hyperlinkcolor" val="tx"/>
                    </a:ext>
                  </a:extLst>
                </a:hlinkClick>
              </a:rPr>
              <a:t>)</a:t>
            </a:r>
            <a:endParaRPr lang="es-ES" dirty="0">
              <a:solidFill>
                <a:schemeClr val="bg1"/>
              </a:solidFill>
              <a:uFill>
                <a:solidFill>
                  <a:srgbClr val="FBCA98"/>
                </a:solidFill>
              </a:uFill>
              <a:hlinkClick r:id="" action="ppaction://noaction">
                <a:extLst>
                  <a:ext uri="{A12FA001-AC4F-418D-AE19-62706E023703}">
                    <ahyp:hlinkClr xmlns:ahyp="http://schemas.microsoft.com/office/drawing/2018/hyperlinkcolor" val="tx"/>
                  </a:ext>
                </a:extLst>
              </a:hlinkClick>
            </a:endParaRPr>
          </a:p>
          <a:p>
            <a:pPr marL="357188" indent="-195263" algn="just">
              <a:buSzPct val="100000"/>
              <a:buFont typeface="Arial"/>
              <a:buChar char="•"/>
              <a:defRPr sz="1400" b="1">
                <a:latin typeface="Arial Narrow"/>
                <a:ea typeface="Arial Narrow"/>
                <a:cs typeface="Arial Narrow"/>
                <a:sym typeface="Arial Narrow"/>
              </a:defRPr>
            </a:pPr>
            <a:r>
              <a:rPr lang="es-ES" dirty="0">
                <a:solidFill>
                  <a:schemeClr val="bg1"/>
                </a:solidFill>
                <a:uFill>
                  <a:solidFill>
                    <a:srgbClr val="FBCA98"/>
                  </a:solidFill>
                </a:uFill>
                <a:hlinkClick r:id="" action="ppaction://noaction">
                  <a:extLst>
                    <a:ext uri="{A12FA001-AC4F-418D-AE19-62706E023703}">
                      <ahyp:hlinkClr xmlns:ahyp="http://schemas.microsoft.com/office/drawing/2018/hyperlinkcolor" val="tx"/>
                    </a:ext>
                  </a:extLst>
                </a:hlinkClick>
              </a:rPr>
              <a:t>Mapa de la Memoria de Granada (</a:t>
            </a:r>
            <a:r>
              <a:rPr lang="es-ES" dirty="0">
                <a:solidFill>
                  <a:srgbClr val="0000FF"/>
                </a:solidFill>
                <a:uFill>
                  <a:solidFill>
                    <a:srgbClr val="FBCA98"/>
                  </a:solidFill>
                </a:uFill>
                <a:hlinkClick r:id="rId6">
                  <a:extLst>
                    <a:ext uri="{A12FA001-AC4F-418D-AE19-62706E023703}">
                      <ahyp:hlinkClr xmlns:ahyp="http://schemas.microsoft.com/office/drawing/2018/hyperlinkcolor" val="tx"/>
                    </a:ext>
                  </a:extLst>
                </a:hlinkClick>
              </a:rPr>
              <a:t>enlace</a:t>
            </a:r>
            <a:r>
              <a:rPr lang="es-ES" dirty="0">
                <a:solidFill>
                  <a:schemeClr val="bg1"/>
                </a:solidFill>
                <a:uFill>
                  <a:solidFill>
                    <a:srgbClr val="FBCA98"/>
                  </a:solidFill>
                </a:uFill>
                <a:hlinkClick r:id="rId6">
                  <a:extLst>
                    <a:ext uri="{A12FA001-AC4F-418D-AE19-62706E023703}">
                      <ahyp:hlinkClr xmlns:ahyp="http://schemas.microsoft.com/office/drawing/2018/hyperlinkcolor" val="tx"/>
                    </a:ext>
                  </a:extLst>
                </a:hlinkClick>
              </a:rPr>
              <a:t>)</a:t>
            </a:r>
          </a:p>
          <a:p>
            <a:pPr marL="357188" indent="-195263" algn="just">
              <a:buSzPct val="100000"/>
              <a:buFont typeface="Arial"/>
              <a:buChar char="•"/>
              <a:defRPr sz="1400" b="1">
                <a:latin typeface="Arial Narrow"/>
                <a:ea typeface="Arial Narrow"/>
                <a:cs typeface="Arial Narrow"/>
                <a:sym typeface="Arial Narrow"/>
              </a:defRPr>
            </a:pPr>
            <a:r>
              <a:rPr lang="es-ES" dirty="0">
                <a:solidFill>
                  <a:schemeClr val="bg1"/>
                </a:solidFill>
                <a:uFill>
                  <a:solidFill>
                    <a:srgbClr val="FBCA98"/>
                  </a:solidFill>
                </a:uFill>
                <a:hlinkClick r:id="rId7">
                  <a:extLst>
                    <a:ext uri="{A12FA001-AC4F-418D-AE19-62706E023703}">
                      <ahyp:hlinkClr xmlns:ahyp="http://schemas.microsoft.com/office/drawing/2018/hyperlinkcolor" val="tx"/>
                    </a:ext>
                  </a:extLst>
                </a:hlinkClick>
              </a:rPr>
              <a:t>Mapa de fosas de Andalucía (</a:t>
            </a:r>
            <a:r>
              <a:rPr lang="es-ES" dirty="0">
                <a:solidFill>
                  <a:srgbClr val="0000FF"/>
                </a:solidFill>
                <a:uFill>
                  <a:solidFill>
                    <a:srgbClr val="FBCA98"/>
                  </a:solidFill>
                </a:uFill>
                <a:hlinkClick r:id="rId7">
                  <a:extLst>
                    <a:ext uri="{A12FA001-AC4F-418D-AE19-62706E023703}">
                      <ahyp:hlinkClr xmlns:ahyp="http://schemas.microsoft.com/office/drawing/2018/hyperlinkcolor" val="tx"/>
                    </a:ext>
                  </a:extLst>
                </a:hlinkClick>
              </a:rPr>
              <a:t>enlace web</a:t>
            </a:r>
            <a:r>
              <a:rPr lang="es-ES" dirty="0">
                <a:solidFill>
                  <a:schemeClr val="bg1"/>
                </a:solidFill>
                <a:uFill>
                  <a:solidFill>
                    <a:srgbClr val="FBCA98"/>
                  </a:solidFill>
                </a:uFill>
                <a:hlinkClick r:id="rId7">
                  <a:extLst>
                    <a:ext uri="{A12FA001-AC4F-418D-AE19-62706E023703}">
                      <ahyp:hlinkClr xmlns:ahyp="http://schemas.microsoft.com/office/drawing/2018/hyperlinkcolor" val="tx"/>
                    </a:ext>
                  </a:extLst>
                </a:hlinkClick>
              </a:rPr>
              <a:t>)</a:t>
            </a:r>
            <a:endParaRPr lang="es-ES" sz="14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endParaRPr lang="es-ES" sz="1400" b="1" dirty="0">
              <a:solidFill>
                <a:srgbClr val="007A00"/>
              </a:solidFill>
              <a:latin typeface="Arial Narrow"/>
              <a:cs typeface="Arial Narrow"/>
            </a:endParaRPr>
          </a:p>
          <a:p>
            <a:pPr algn="ctr"/>
            <a:endParaRPr lang="es-ES" sz="1400" b="1" dirty="0">
              <a:solidFill>
                <a:srgbClr val="007A00"/>
              </a:solidFill>
              <a:latin typeface="Arial Narrow"/>
              <a:cs typeface="Arial Narrow"/>
            </a:endParaRPr>
          </a:p>
          <a:p>
            <a:pPr algn="ctr"/>
            <a:r>
              <a:rPr lang="es-ES" sz="1400" b="1" dirty="0">
                <a:solidFill>
                  <a:srgbClr val="007A00"/>
                </a:solidFill>
                <a:latin typeface="Arial Narrow"/>
                <a:cs typeface="Arial Narrow"/>
              </a:rPr>
              <a:t>SECUNDARIA – F.P. BÁSICA - BACHILLERATO</a:t>
            </a:r>
            <a:endParaRPr lang="es-ES" sz="1100" b="1" dirty="0">
              <a:solidFill>
                <a:srgbClr val="007A00"/>
              </a:solidFill>
              <a:latin typeface="Arial Narrow"/>
              <a:cs typeface="Arial Narrow"/>
            </a:endParaRPr>
          </a:p>
        </p:txBody>
      </p:sp>
      <p:sp>
        <p:nvSpPr>
          <p:cNvPr id="15" name="CuadroTexto 14"/>
          <p:cNvSpPr txBox="1"/>
          <p:nvPr/>
        </p:nvSpPr>
        <p:spPr>
          <a:xfrm>
            <a:off x="5346001" y="1292585"/>
            <a:ext cx="4074859" cy="2246769"/>
          </a:xfrm>
          <a:prstGeom prst="rect">
            <a:avLst/>
          </a:prstGeom>
          <a:noFill/>
        </p:spPr>
        <p:txBody>
          <a:bodyPr wrap="square" rtlCol="0">
            <a:spAutoFit/>
          </a:bodyPr>
          <a:lstStyle/>
          <a:p>
            <a:pPr algn="just">
              <a:buSzPct val="100000"/>
              <a:defRPr sz="1400" b="1">
                <a:latin typeface="Arial Narrow"/>
                <a:ea typeface="Arial Narrow"/>
                <a:cs typeface="Arial Narrow"/>
                <a:sym typeface="Arial Narrow"/>
              </a:defRPr>
            </a:pPr>
            <a:r>
              <a:rPr lang="es-ES" sz="1400" b="1" dirty="0">
                <a:solidFill>
                  <a:schemeClr val="bg1"/>
                </a:solidFill>
                <a:latin typeface="Arial Narrow"/>
                <a:cs typeface="Arial Narrow"/>
              </a:rPr>
              <a:t>1ª sesión: proyección del capítulo y búsqueda inicial de información. </a:t>
            </a:r>
          </a:p>
          <a:p>
            <a:pPr marL="454025" lvl="1" indent="-287338" algn="just">
              <a:buSzPct val="100000"/>
              <a:buFont typeface="Arial" panose="020B0604020202020204" pitchFamily="34" charset="0"/>
              <a:buChar char="•"/>
              <a:defRPr sz="1400" b="1">
                <a:latin typeface="Arial Narrow"/>
                <a:ea typeface="Arial Narrow"/>
                <a:cs typeface="Arial Narrow"/>
                <a:sym typeface="Arial Narrow"/>
              </a:defRPr>
            </a:pPr>
            <a:r>
              <a:rPr lang="es-ES" sz="1400" b="1" u="sng" dirty="0">
                <a:solidFill>
                  <a:srgbClr val="0000FF"/>
                </a:solidFill>
                <a:latin typeface="Arial Narrow"/>
                <a:cs typeface="Arial Narrow"/>
                <a:hlinkClick r:id="rId8">
                  <a:extLst>
                    <a:ext uri="{A12FA001-AC4F-418D-AE19-62706E023703}">
                      <ahyp:hlinkClr xmlns:ahyp="http://schemas.microsoft.com/office/drawing/2018/hyperlinkcolor" val="tx"/>
                    </a:ext>
                  </a:extLst>
                </a:hlinkClick>
              </a:rPr>
              <a:t>PROYECCIÓN: Una Guerra Civil (1935-1936) (enlace)</a:t>
            </a:r>
            <a:r>
              <a:rPr lang="es-ES" sz="1400" b="1" dirty="0">
                <a:solidFill>
                  <a:schemeClr val="bg1"/>
                </a:solidFill>
                <a:latin typeface="Arial Narrow"/>
                <a:cs typeface="Arial Narrow"/>
              </a:rPr>
              <a:t> de la serie </a:t>
            </a:r>
            <a:r>
              <a:rPr lang="es-ES" sz="1400" b="1" i="1" dirty="0">
                <a:solidFill>
                  <a:schemeClr val="bg1"/>
                </a:solidFill>
                <a:latin typeface="Arial Narrow"/>
                <a:cs typeface="Arial Narrow"/>
              </a:rPr>
              <a:t>Lorca, muerte de un poeta.</a:t>
            </a:r>
            <a:endParaRPr lang="es-ES" sz="1400" b="1" dirty="0">
              <a:solidFill>
                <a:schemeClr val="bg1"/>
              </a:solidFill>
              <a:latin typeface="Arial Narrow"/>
              <a:cs typeface="Arial Narrow"/>
            </a:endParaRPr>
          </a:p>
          <a:p>
            <a:pPr algn="just">
              <a:buSzPct val="100000"/>
              <a:defRPr sz="1400" b="1">
                <a:latin typeface="Arial Narrow"/>
                <a:ea typeface="Arial Narrow"/>
                <a:cs typeface="Arial Narrow"/>
                <a:sym typeface="Arial Narrow"/>
              </a:defRPr>
            </a:pPr>
            <a:r>
              <a:rPr lang="es-ES" sz="1400" b="1" dirty="0">
                <a:solidFill>
                  <a:schemeClr val="bg1"/>
                </a:solidFill>
                <a:latin typeface="Arial Narrow"/>
                <a:cs typeface="Arial Narrow"/>
              </a:rPr>
              <a:t>2ª sesión: recopilación y tratamiento de la información; elaboración del informe y presentación. </a:t>
            </a:r>
          </a:p>
          <a:p>
            <a:pPr marL="454025" lvl="1" indent="-287338" algn="just">
              <a:buSzPct val="100000"/>
              <a:buFont typeface="Arial" panose="020B0604020202020204" pitchFamily="34" charset="0"/>
              <a:buChar char="•"/>
              <a:defRPr sz="1400" b="1">
                <a:latin typeface="Arial Narrow"/>
                <a:ea typeface="Arial Narrow"/>
                <a:cs typeface="Arial Narrow"/>
                <a:sym typeface="Arial Narrow"/>
              </a:defRPr>
            </a:pPr>
            <a:r>
              <a:rPr lang="es-ES" sz="1400" b="1" dirty="0">
                <a:solidFill>
                  <a:schemeClr val="bg1"/>
                </a:solidFill>
                <a:latin typeface="Arial Narrow"/>
                <a:cs typeface="Arial Narrow"/>
              </a:rPr>
              <a:t>Procesador de texto (Word, </a:t>
            </a:r>
            <a:r>
              <a:rPr lang="es-ES" sz="1400" b="1" dirty="0" err="1">
                <a:solidFill>
                  <a:schemeClr val="bg1"/>
                </a:solidFill>
                <a:latin typeface="Arial Narrow"/>
                <a:cs typeface="Arial Narrow"/>
              </a:rPr>
              <a:t>Pages</a:t>
            </a:r>
            <a:r>
              <a:rPr lang="es-ES" sz="1400" b="1" dirty="0">
                <a:solidFill>
                  <a:schemeClr val="bg1"/>
                </a:solidFill>
                <a:latin typeface="Arial Narrow"/>
                <a:cs typeface="Arial Narrow"/>
              </a:rPr>
              <a:t>, etc…).</a:t>
            </a:r>
            <a:endParaRPr lang="es-ES" sz="700" b="1" dirty="0">
              <a:solidFill>
                <a:schemeClr val="bg1"/>
              </a:solidFill>
              <a:latin typeface="Arial Narrow"/>
              <a:cs typeface="Arial Narrow"/>
            </a:endParaRPr>
          </a:p>
          <a:p>
            <a:pPr algn="just">
              <a:buSzPct val="100000"/>
              <a:defRPr sz="1400" b="1">
                <a:latin typeface="Arial Narrow"/>
                <a:ea typeface="Arial Narrow"/>
                <a:cs typeface="Arial Narrow"/>
                <a:sym typeface="Arial Narrow"/>
              </a:defRPr>
            </a:pPr>
            <a:r>
              <a:rPr lang="es-ES" sz="1400" b="1" dirty="0">
                <a:solidFill>
                  <a:schemeClr val="bg1"/>
                </a:solidFill>
                <a:latin typeface="Arial Narrow"/>
                <a:cs typeface="Arial Narrow"/>
              </a:rPr>
              <a:t>3ª sesión: realización de la presentación. </a:t>
            </a:r>
          </a:p>
          <a:p>
            <a:pPr marL="285750" indent="-285750" algn="just">
              <a:buSzPct val="100000"/>
              <a:buFont typeface="Arial" panose="020B0604020202020204" pitchFamily="34" charset="0"/>
              <a:buChar char="•"/>
              <a:defRPr sz="1100" b="1">
                <a:latin typeface="Arial Narrow"/>
                <a:ea typeface="Arial Narrow"/>
                <a:cs typeface="Arial Narrow"/>
                <a:sym typeface="Arial Narrow"/>
              </a:defRPr>
            </a:pPr>
            <a:r>
              <a:rPr lang="es-ES" sz="1400" b="1" dirty="0">
                <a:solidFill>
                  <a:schemeClr val="bg1"/>
                </a:solidFill>
                <a:latin typeface="Arial Narrow"/>
                <a:cs typeface="Arial Narrow"/>
              </a:rPr>
              <a:t>	Elaboración de tour virtual usando la aplicación on-line Tour </a:t>
            </a:r>
            <a:r>
              <a:rPr lang="es-ES" sz="1400" b="1" dirty="0" err="1">
                <a:solidFill>
                  <a:schemeClr val="bg1"/>
                </a:solidFill>
                <a:latin typeface="Arial Narrow"/>
                <a:cs typeface="Arial Narrow"/>
              </a:rPr>
              <a:t>Creator</a:t>
            </a:r>
            <a:r>
              <a:rPr lang="es-ES" sz="1400" b="1" dirty="0">
                <a:solidFill>
                  <a:schemeClr val="bg1"/>
                </a:solidFill>
                <a:latin typeface="Arial Narrow"/>
                <a:cs typeface="Arial Narrow"/>
              </a:rPr>
              <a:t> (</a:t>
            </a:r>
            <a:r>
              <a:rPr lang="es-ES" sz="1400" b="1" dirty="0">
                <a:solidFill>
                  <a:srgbClr val="0000FF"/>
                </a:solidFill>
                <a:latin typeface="Arial Narrow"/>
                <a:cs typeface="Arial Narrow"/>
                <a:hlinkClick r:id="rId9">
                  <a:extLst>
                    <a:ext uri="{A12FA001-AC4F-418D-AE19-62706E023703}">
                      <ahyp:hlinkClr xmlns:ahyp="http://schemas.microsoft.com/office/drawing/2018/hyperlinkcolor" val="tx"/>
                    </a:ext>
                  </a:extLst>
                </a:hlinkClick>
              </a:rPr>
              <a:t>enlace</a:t>
            </a:r>
            <a:r>
              <a:rPr lang="es-ES" sz="1400" b="1" dirty="0">
                <a:solidFill>
                  <a:schemeClr val="bg1"/>
                </a:solidFill>
                <a:latin typeface="Arial Narrow"/>
                <a:cs typeface="Arial Narrow"/>
              </a:rPr>
              <a:t>)</a:t>
            </a:r>
          </a:p>
        </p:txBody>
      </p:sp>
      <p:sp>
        <p:nvSpPr>
          <p:cNvPr id="17" name="CuadroTexto 16"/>
          <p:cNvSpPr txBox="1"/>
          <p:nvPr/>
        </p:nvSpPr>
        <p:spPr>
          <a:xfrm>
            <a:off x="5346014" y="4217826"/>
            <a:ext cx="4074859" cy="1815882"/>
          </a:xfrm>
          <a:prstGeom prst="rect">
            <a:avLst/>
          </a:prstGeom>
          <a:noFill/>
        </p:spPr>
        <p:txBody>
          <a:bodyPr wrap="square" rtlCol="0">
            <a:spAutoFit/>
          </a:bodyPr>
          <a:lstStyle/>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Visto el capítulo, elabora un informe donde contestes qué zonas de la ciudad fueron más importantes en los inicios de la guerra, cuáles fueron las instituciones que participaron de manera directa o indirecta en el golpe y qué edificios actuales se vieron inmersos en el trajín del conflicto.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Realiza un tour virtual usando la aplicación on-line Tour </a:t>
            </a:r>
            <a:r>
              <a:rPr lang="es-ES" sz="1400" b="1" dirty="0" err="1">
                <a:solidFill>
                  <a:schemeClr val="bg1"/>
                </a:solidFill>
                <a:latin typeface="Arial Narrow"/>
                <a:cs typeface="Arial Narrow"/>
              </a:rPr>
              <a:t>Creator</a:t>
            </a:r>
            <a:r>
              <a:rPr lang="es-ES" sz="1400" b="1" dirty="0">
                <a:solidFill>
                  <a:schemeClr val="bg1"/>
                </a:solidFill>
                <a:latin typeface="Arial Narrow"/>
                <a:cs typeface="Arial Narrow"/>
              </a:rPr>
              <a:t> (</a:t>
            </a:r>
            <a:r>
              <a:rPr lang="es-ES" sz="1400" b="1" dirty="0">
                <a:solidFill>
                  <a:srgbClr val="0000FF"/>
                </a:solidFill>
                <a:latin typeface="Arial Narrow"/>
                <a:cs typeface="Arial Narrow"/>
                <a:hlinkClick r:id="rId9">
                  <a:extLst>
                    <a:ext uri="{A12FA001-AC4F-418D-AE19-62706E023703}">
                      <ahyp:hlinkClr xmlns:ahyp="http://schemas.microsoft.com/office/drawing/2018/hyperlinkcolor" val="tx"/>
                    </a:ext>
                  </a:extLst>
                </a:hlinkClick>
              </a:rPr>
              <a:t>enlace</a:t>
            </a:r>
            <a:r>
              <a:rPr lang="es-ES" sz="1400" b="1" dirty="0">
                <a:solidFill>
                  <a:schemeClr val="bg1"/>
                </a:solidFill>
                <a:latin typeface="Arial Narrow"/>
                <a:cs typeface="Arial Narrow"/>
              </a:rPr>
              <a:t>).</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REPRESIÓN Y MUERTE EN GRANADA</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10"/>
          <a:srcRect/>
          <a:stretch>
            <a:fillRect/>
          </a:stretch>
        </p:blipFill>
        <p:spPr bwMode="auto">
          <a:xfrm>
            <a:off x="9426246" y="6437369"/>
            <a:ext cx="396000" cy="396000"/>
          </a:xfrm>
          <a:prstGeom prst="rect">
            <a:avLst/>
          </a:prstGeom>
          <a:noFill/>
        </p:spPr>
      </p:pic>
    </p:spTree>
    <p:extLst>
      <p:ext uri="{BB962C8B-B14F-4D97-AF65-F5344CB8AC3E}">
        <p14:creationId xmlns:p14="http://schemas.microsoft.com/office/powerpoint/2010/main" val="2490840679"/>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747</TotalTime>
  <Words>213</Words>
  <Application>Microsoft Macintosh PowerPoint</Application>
  <PresentationFormat>A4 (210 x 297 mm)</PresentationFormat>
  <Paragraphs>50</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79</cp:revision>
  <dcterms:created xsi:type="dcterms:W3CDTF">2018-05-05T18:47:48Z</dcterms:created>
  <dcterms:modified xsi:type="dcterms:W3CDTF">2019-01-15T18:49:13Z</dcterms:modified>
</cp:coreProperties>
</file>