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"/>
  </p:notesMasterIdLst>
  <p:sldIdLst>
    <p:sldId id="260" r:id="rId2"/>
    <p:sldId id="427" r:id="rId3"/>
    <p:sldId id="425" r:id="rId4"/>
    <p:sldId id="426" r:id="rId5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e.es/alacarta/videos/imprescindibles/imprescindibles-sin-sombrero/3318136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hyperlink" Target="http://www.rtve.es/alacarta/videos/imprescindibles/imprescindibles-sin-sombrero/3318136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lassinsombrero.com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4179988" y="3598015"/>
            <a:ext cx="30380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LAS SINSOMBRERO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550496A-1E90-354C-B753-F1B8D2999506}"/>
              </a:ext>
            </a:extLst>
          </p:cNvPr>
          <p:cNvSpPr/>
          <p:nvPr/>
        </p:nvSpPr>
        <p:spPr>
          <a:xfrm rot="16200000">
            <a:off x="-1326578" y="3105832"/>
            <a:ext cx="4502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ARTES Y CIENCIAS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4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09404"/>
            <a:ext cx="43423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 Con el nombre de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Las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Sinsombrero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conoce a un grupo de mujeres pintoras, poetas, novelistas, ilustradoras, escultoras y pensadoras pertenecientes a la Generación del 27.</a:t>
            </a: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Estas mujeres desafiaron los cánones de la época y gozaron de éxito dentro y fuera de nuestras fronteras. </a:t>
            </a: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Su figura ha sido eclipsada por la de sus colegas masculinos, pero no su talento, como aquí damos a conocer.</a:t>
            </a: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Observa el siguiente documental de RTVE de la serie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Imprescindibles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de 2015 y hazte una idea de la capacidad creativa de las mismas.</a:t>
            </a: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lvl="0" algn="ctr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rgbClr val="0000FF"/>
                </a:solidFill>
                <a:latin typeface="Arial Narrow"/>
                <a:cs typeface="Arial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endParaRPr lang="es-ES" sz="1400" b="1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418419"/>
            <a:ext cx="4073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Piensa y di el nombre de tres escritoras, pintoras, escultoras y pensadoras. A continuación, responde:</a:t>
            </a:r>
          </a:p>
          <a:p>
            <a:pPr marL="342900" lvl="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¿Por qué crees que son desconocidas las escritoras en la historia de la literatura?</a:t>
            </a:r>
          </a:p>
          <a:p>
            <a:pPr marL="342900" lvl="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¿Sucede lo mismo en otras facetas del arte? ¿En cuáles? ¿Te parece justo? ¿Por qué?</a:t>
            </a:r>
          </a:p>
          <a:p>
            <a:pPr marL="342900" lvl="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dirty="0">
                <a:solidFill>
                  <a:schemeClr val="bg1"/>
                </a:solidFill>
                <a:latin typeface="Arial Narrow"/>
                <a:cs typeface="Arial Narrow"/>
              </a:rPr>
              <a:t>¿Crees que es importante reivindicar su figura? ¿Por qué?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296272"/>
            <a:ext cx="4065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equipos de tres o cuatro, y con ordenadores con conexión a internet, debéis investigar la vida y obra de la artista de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Las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Sinsombrero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que os facilite vuestro profesor.</a:t>
            </a:r>
          </a:p>
          <a:p>
            <a:pPr marL="34290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continuación, preparad un mural sobre vuestra artista (con fotos, dibujos, poemas, texto...) que formará parte de un gran mural colectivo sobre todas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Las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Sinsombrero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800" b="1" spc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 SINSOMBRERO</a:t>
            </a:r>
            <a:endParaRPr lang="es-ES" sz="38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3" name="Imagen 2">
            <a:hlinkClick r:id="rId3"/>
            <a:extLst>
              <a:ext uri="{FF2B5EF4-FFF2-40B4-BE49-F238E27FC236}">
                <a16:creationId xmlns:a16="http://schemas.microsoft.com/office/drawing/2014/main" id="{9326385D-B6BF-1E43-B51E-AA752F6019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591" y="3872875"/>
            <a:ext cx="4005377" cy="22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5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408939" y="1096225"/>
            <a:ext cx="4332831" cy="55245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dirty="0">
                <a:solidFill>
                  <a:schemeClr val="bg1"/>
                </a:solidFill>
              </a:rPr>
              <a:t>OBJETIVOS</a:t>
            </a:r>
          </a:p>
          <a:p>
            <a:pPr marL="213894" indent="-213894" algn="just">
              <a:buSzPct val="100000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Reivindicar el papel de las mujeres en la literatura y el arte, en general.</a:t>
            </a:r>
          </a:p>
          <a:p>
            <a:pPr marL="213894" indent="-213894" algn="just">
              <a:buSzPct val="100000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Dar a conocer la labor de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Las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Sinsombrero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  <a:p>
            <a:pPr marL="213894" indent="-213894" algn="just">
              <a:buSzPct val="100000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la creación artística como instrumento para transformar el mundo.</a:t>
            </a:r>
          </a:p>
          <a:p>
            <a:pPr marL="162000" lvl="0" algn="just"/>
            <a:endParaRPr lang="es-ES" sz="700" b="1" dirty="0">
              <a:solidFill>
                <a:srgbClr val="FFFFFF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marL="162000" lvl="0" algn="just"/>
            <a:endParaRPr lang="es-ES" sz="700" b="1" dirty="0">
              <a:solidFill>
                <a:srgbClr val="FFFFFF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just"/>
            <a:r>
              <a:rPr lang="es-ES" sz="1400" b="1" dirty="0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INFORMACIÓN NECESARIA:</a:t>
            </a:r>
          </a:p>
          <a:p>
            <a:pPr lvl="0" algn="just"/>
            <a:r>
              <a:rPr lang="es-ES" sz="1400" b="1" dirty="0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	Con el nombre de </a:t>
            </a:r>
            <a:r>
              <a:rPr lang="es-ES" sz="1400" b="1" i="1" dirty="0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Las S</a:t>
            </a:r>
            <a:r>
              <a:rPr lang="es-ES" sz="1400" b="1" i="1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insombrero</a:t>
            </a:r>
            <a:r>
              <a:rPr lang="es-ES" sz="1400" b="1" i="1" dirty="0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se conoce a un grupo de mujeres pintoras, poetas, novelistas, ilustradoras, escultoras y pensadoras pertenecientes a la generación del 27.</a:t>
            </a:r>
          </a:p>
          <a:p>
            <a:pPr lvl="0" algn="just"/>
            <a:r>
              <a:rPr lang="es-ES" sz="1400" b="1" dirty="0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	Estas mujeres desafiaron los cánones de la época y gozaron de éxito dentro y fuera de nuestras fronteras. Su figura ha sido eclipsada por la de sus colegas masculinos, pero no su talento, como aquí damos a conocer.</a:t>
            </a:r>
          </a:p>
          <a:p>
            <a:pPr algn="just"/>
            <a:endParaRPr lang="es-ES" sz="1200" b="1" dirty="0">
              <a:solidFill>
                <a:schemeClr val="bg1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 pitchFamily="18"/>
                <a:ea typeface="Microsoft YaHei" pitchFamily="2"/>
                <a:cs typeface="Arial Narrow" pitchFamily="2"/>
              </a:rPr>
              <a:t>PARA AMPLIAR: </a:t>
            </a:r>
            <a:r>
              <a:rPr lang="es-ES" sz="1400" b="1" dirty="0">
                <a:solidFill>
                  <a:srgbClr val="0000FF"/>
                </a:solidFill>
                <a:latin typeface="Arial Narrow" pitchFamily="18"/>
                <a:ea typeface="Microsoft YaHei" pitchFamily="2"/>
                <a:cs typeface="Arial Narrow" pitchFamily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www.lassinsombrero.com</a:t>
            </a:r>
            <a:r>
              <a:rPr lang="es-ES" sz="1400" b="1" dirty="0">
                <a:solidFill>
                  <a:srgbClr val="0000FF"/>
                </a:solidFill>
                <a:latin typeface="Arial Narrow" pitchFamily="18"/>
                <a:ea typeface="Microsoft YaHei" pitchFamily="2"/>
                <a:cs typeface="Arial Narrow" pitchFamily="2"/>
              </a:rPr>
              <a:t> </a:t>
            </a:r>
          </a:p>
          <a:p>
            <a:pPr lvl="0" algn="just"/>
            <a:endParaRPr lang="es-ES" sz="1400" b="1" dirty="0">
              <a:solidFill>
                <a:schemeClr val="bg1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just"/>
            <a:endParaRPr lang="es-ES" sz="1400" b="1" dirty="0">
              <a:solidFill>
                <a:schemeClr val="bg1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just"/>
            <a:endParaRPr lang="es-ES" sz="400" b="1" dirty="0">
              <a:solidFill>
                <a:schemeClr val="bg1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just"/>
            <a:endParaRPr lang="es-ES" sz="1400" b="1" dirty="0">
              <a:solidFill>
                <a:schemeClr val="bg1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just"/>
            <a:endParaRPr lang="es-ES" sz="1100" b="1" dirty="0">
              <a:solidFill>
                <a:srgbClr val="0000FF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just"/>
            <a:endParaRPr lang="es-ES" sz="1100" b="1" dirty="0">
              <a:solidFill>
                <a:srgbClr val="0000FF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just"/>
            <a:endParaRPr lang="es-ES" sz="1050" b="1" dirty="0">
              <a:solidFill>
                <a:srgbClr val="0000FF"/>
              </a:solidFill>
              <a:latin typeface="Arial Narrow" pitchFamily="18"/>
              <a:ea typeface="Microsoft YaHei" pitchFamily="2"/>
              <a:cs typeface="Arial Narrow" pitchFamily="2"/>
            </a:endParaRPr>
          </a:p>
          <a:p>
            <a:pPr lvl="0"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- SECUNDARIA – F.P. BÁSICA - BACHILLERATO</a:t>
            </a:r>
            <a:endParaRPr lang="es-ES" sz="1100" b="1" dirty="0">
              <a:solidFill>
                <a:srgbClr val="007A00"/>
              </a:solidFill>
              <a:latin typeface="Arial Narrow"/>
              <a:cs typeface="Arial Narrow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46001" y="1388841"/>
            <a:ext cx="40748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El alumnado se dividirá en equipos cuatro miembros y usarán ordenadores con conexión.</a:t>
            </a:r>
          </a:p>
          <a:p>
            <a:pPr marL="34290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continuación, el profesorado le proporcionará a cada equipo el nombre de una artista destacada del grupo de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Las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Sinsombrero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 investigarán sobre su vida y obra.</a:t>
            </a:r>
          </a:p>
          <a:p>
            <a:pPr marL="342900" indent="-342900" algn="just">
              <a:buFont typeface="+mj-lt"/>
              <a:buAutoNum type="arabicPeriod"/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Finalmente, prepararán un mural sobre su artista, que formará parte de un gran mural colectivo sobre todas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Las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Sinsombrero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0641" y="4391176"/>
            <a:ext cx="4074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El alumnado elaborará un mural que se colgará formando un gran póster sobre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Las </a:t>
            </a:r>
            <a:r>
              <a:rPr lang="es-ES" sz="1400" b="1" i="1" dirty="0" err="1">
                <a:solidFill>
                  <a:schemeClr val="bg1"/>
                </a:solidFill>
                <a:latin typeface="Arial Narrow"/>
                <a:cs typeface="Arial Narrow"/>
              </a:rPr>
              <a:t>Sinsombrero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 imágenes, texto, poemas o cuadros ilustrativos.</a:t>
            </a:r>
          </a:p>
          <a:p>
            <a:pPr algn="just">
              <a:defRPr sz="1400"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Se reflexionará sobre los motivos por los cuales no han sido conocidas o han sido relegadas a un segundo plano frente a otros </a:t>
            </a:r>
            <a:r>
              <a:rPr lang="es-ES" sz="1400" b="1">
                <a:solidFill>
                  <a:schemeClr val="bg1"/>
                </a:solidFill>
                <a:latin typeface="Arial Narrow"/>
                <a:cs typeface="Arial Narrow"/>
              </a:rPr>
              <a:t>artistas masculinos.</a:t>
            </a:r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LAS SINSOMBRERO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  <p:pic>
        <p:nvPicPr>
          <p:cNvPr id="19" name="Imagen 18">
            <a:hlinkClick r:id="rId7"/>
            <a:extLst>
              <a:ext uri="{FF2B5EF4-FFF2-40B4-BE49-F238E27FC236}">
                <a16:creationId xmlns:a16="http://schemas.microsoft.com/office/drawing/2014/main" id="{615A7211-F5B7-1B4F-B8D8-8DF25DD168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7812" y="5082506"/>
            <a:ext cx="1947391" cy="109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17107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772</TotalTime>
  <Words>262</Words>
  <Application>Microsoft Macintosh PowerPoint</Application>
  <PresentationFormat>A4 (210 x 297 mm)</PresentationFormat>
  <Paragraphs>57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Microsoft YaHei</vt:lpstr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109</cp:revision>
  <dcterms:created xsi:type="dcterms:W3CDTF">2018-05-05T18:47:48Z</dcterms:created>
  <dcterms:modified xsi:type="dcterms:W3CDTF">2019-01-15T19:13:58Z</dcterms:modified>
</cp:coreProperties>
</file>