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60" r:id="rId2"/>
    <p:sldId id="338" r:id="rId3"/>
    <p:sldId id="365" r:id="rId4"/>
    <p:sldId id="366" r:id="rId5"/>
    <p:sldId id="367" r:id="rId6"/>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753669" y="3105832"/>
            <a:ext cx="3356688"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EL GUERNICA</a:t>
            </a:r>
            <a:endPar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6A544593-E9E3-4B42-B18D-08FF9C023B63}"/>
              </a:ext>
            </a:extLst>
          </p:cNvPr>
          <p:cNvSpPr/>
          <p:nvPr/>
        </p:nvSpPr>
        <p:spPr>
          <a:xfrm>
            <a:off x="5172236" y="3598015"/>
            <a:ext cx="1053494"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AIDEZ</a:t>
            </a:r>
          </a:p>
        </p:txBody>
      </p:sp>
    </p:spTree>
    <p:extLst>
      <p:ext uri="{BB962C8B-B14F-4D97-AF65-F5344CB8AC3E}">
        <p14:creationId xmlns:p14="http://schemas.microsoft.com/office/powerpoint/2010/main" val="34291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a:spLocks noChangeAspect="1"/>
          </p:cNvSpPr>
          <p:nvPr/>
        </p:nvSpPr>
        <p:spPr>
          <a:xfrm>
            <a:off x="386866" y="4084183"/>
            <a:ext cx="4342356" cy="2369880"/>
          </a:xfrm>
          <a:prstGeom prst="rect">
            <a:avLst/>
          </a:prstGeom>
          <a:noFill/>
        </p:spPr>
        <p:txBody>
          <a:bodyPr wrap="square" rtlCol="0">
            <a:spAutoFit/>
          </a:bodyPr>
          <a:lstStyle/>
          <a:p>
            <a:pPr algn="just"/>
            <a:r>
              <a:rPr lang="es-ES" sz="1400" b="1" dirty="0">
                <a:solidFill>
                  <a:schemeClr val="bg1"/>
                </a:solidFill>
                <a:latin typeface="Arial Narrow"/>
                <a:cs typeface="Arial Narrow"/>
              </a:rPr>
              <a:t>	Esta imagen fue creada por Joan Miró en 1937. Su destino fue ser un sello que se vendió en el Pabellón español de París en 1937. Con su  venta se pretendía ayudar a la República española. Su precio  era de 1 franco. </a:t>
            </a:r>
          </a:p>
          <a:p>
            <a:pPr algn="just"/>
            <a:r>
              <a:rPr lang="es-ES" sz="1400" b="1" dirty="0">
                <a:solidFill>
                  <a:schemeClr val="bg1"/>
                </a:solidFill>
                <a:latin typeface="Arial Narrow"/>
                <a:cs typeface="Arial Narrow"/>
              </a:rPr>
              <a:t>	La imagen era tan poderosa que se usó también como cartel. En el formato de cartel se le añadió un texto que dice: </a:t>
            </a:r>
          </a:p>
          <a:p>
            <a:pPr algn="just"/>
            <a:endParaRPr lang="es-ES" sz="1400" b="1" dirty="0">
              <a:solidFill>
                <a:schemeClr val="bg1"/>
              </a:solidFill>
              <a:latin typeface="Arial Narrow"/>
              <a:cs typeface="Arial Narrow"/>
            </a:endParaRPr>
          </a:p>
          <a:p>
            <a:pPr algn="just"/>
            <a:r>
              <a:rPr lang="es-ES" sz="1200" dirty="0">
                <a:solidFill>
                  <a:schemeClr val="bg1"/>
                </a:solidFill>
                <a:latin typeface="Arial Narrow"/>
                <a:cs typeface="Arial Narrow"/>
              </a:rPr>
              <a:t>“</a:t>
            </a:r>
            <a:r>
              <a:rPr lang="es-ES" sz="1200" i="1" dirty="0">
                <a:solidFill>
                  <a:schemeClr val="bg1"/>
                </a:solidFill>
                <a:latin typeface="Arial Narrow"/>
                <a:cs typeface="Arial Narrow"/>
              </a:rPr>
              <a:t>En la lucha  actual, veo del lado fascista las fuerzas obsoletas, y del otro lado  el pueblo español, cuyos inmensos recursos creadores  darán a España un impulso que asombrará al mundo.”</a:t>
            </a:r>
          </a:p>
        </p:txBody>
      </p:sp>
      <p:sp>
        <p:nvSpPr>
          <p:cNvPr id="15" name="CuadroTexto 14"/>
          <p:cNvSpPr txBox="1"/>
          <p:nvPr/>
        </p:nvSpPr>
        <p:spPr>
          <a:xfrm>
            <a:off x="5346014" y="1310131"/>
            <a:ext cx="4073409" cy="2031325"/>
          </a:xfrm>
          <a:prstGeom prst="rect">
            <a:avLst/>
          </a:prstGeom>
          <a:noFill/>
        </p:spPr>
        <p:txBody>
          <a:bodyPr wrap="square" rtlCol="0">
            <a:spAutoFit/>
          </a:bodyPr>
          <a:lstStyle/>
          <a:p>
            <a:pPr algn="just"/>
            <a:r>
              <a:rPr lang="es-ES" sz="1400" b="1" i="1" dirty="0">
                <a:solidFill>
                  <a:schemeClr val="bg1"/>
                </a:solidFill>
                <a:latin typeface="Arial Narrow"/>
                <a:cs typeface="Arial Narrow"/>
              </a:rPr>
              <a:t>	El Guernica </a:t>
            </a:r>
            <a:r>
              <a:rPr lang="es-ES" sz="1400" b="1" dirty="0">
                <a:solidFill>
                  <a:schemeClr val="bg1"/>
                </a:solidFill>
                <a:latin typeface="Arial Narrow"/>
                <a:cs typeface="Arial Narrow"/>
              </a:rPr>
              <a:t>no fue la única obra expuesta en la Exposición de París. Picasso expuso con otros artistas españoles como: Miró, Julio González, Josep </a:t>
            </a:r>
            <a:r>
              <a:rPr lang="es-ES" sz="1400" b="1" dirty="0" err="1">
                <a:solidFill>
                  <a:schemeClr val="bg1"/>
                </a:solidFill>
                <a:latin typeface="Arial Narrow"/>
                <a:cs typeface="Arial Narrow"/>
              </a:rPr>
              <a:t>Pernau</a:t>
            </a:r>
            <a:r>
              <a:rPr lang="es-ES" sz="1400" b="1" dirty="0">
                <a:solidFill>
                  <a:schemeClr val="bg1"/>
                </a:solidFill>
                <a:latin typeface="Arial Narrow"/>
                <a:cs typeface="Arial Narrow"/>
              </a:rPr>
              <a:t>. </a:t>
            </a:r>
          </a:p>
          <a:p>
            <a:pPr algn="just"/>
            <a:r>
              <a:rPr lang="es-ES" sz="1400" b="1" dirty="0">
                <a:solidFill>
                  <a:schemeClr val="bg1"/>
                </a:solidFill>
                <a:latin typeface="Arial Narrow"/>
                <a:cs typeface="Arial Narrow"/>
              </a:rPr>
              <a:t>	La vanguardia artística española estuvo representada en ese Pabellón, mostró su compromiso político con la República.  Miró llevó un gran mural, hoy desaparecido, y este cartel. </a:t>
            </a:r>
          </a:p>
          <a:p>
            <a:pPr algn="just"/>
            <a:endParaRPr lang="es-ES" sz="1400" b="1" dirty="0">
              <a:solidFill>
                <a:schemeClr val="bg1"/>
              </a:solidFill>
              <a:latin typeface="Arial Narrow"/>
              <a:cs typeface="Arial Narrow"/>
            </a:endParaRPr>
          </a:p>
          <a:p>
            <a:pPr algn="ctr"/>
            <a:r>
              <a:rPr lang="es-ES" sz="1400" b="1" dirty="0">
                <a:solidFill>
                  <a:schemeClr val="bg1"/>
                </a:solidFill>
                <a:latin typeface="Arial Narrow"/>
                <a:cs typeface="Arial Narrow"/>
              </a:rPr>
              <a:t>¿Qué llevó a Miró a colaborar de esta forma?</a:t>
            </a:r>
          </a:p>
        </p:txBody>
      </p:sp>
      <p:sp>
        <p:nvSpPr>
          <p:cNvPr id="16" name="CuadroTexto 15"/>
          <p:cNvSpPr txBox="1"/>
          <p:nvPr/>
        </p:nvSpPr>
        <p:spPr>
          <a:xfrm>
            <a:off x="5355040" y="4043604"/>
            <a:ext cx="4065846" cy="2369880"/>
          </a:xfrm>
          <a:prstGeom prst="rect">
            <a:avLst/>
          </a:prstGeom>
          <a:noFill/>
        </p:spPr>
        <p:txBody>
          <a:bodyPr wrap="square" rtlCol="0">
            <a:spAutoFit/>
          </a:bodyPr>
          <a:lstStyle/>
          <a:p>
            <a:pPr marL="342900" lvl="0" indent="-342900">
              <a:buFont typeface="+mj-lt"/>
              <a:buAutoNum type="arabicPeriod"/>
            </a:pPr>
            <a:r>
              <a:rPr lang="es-ES" sz="1400" b="1" dirty="0">
                <a:solidFill>
                  <a:schemeClr val="bg1"/>
                </a:solidFill>
                <a:latin typeface="Arial Narrow"/>
                <a:cs typeface="Arial Narrow"/>
              </a:rPr>
              <a:t>Analicemos este cartel. </a:t>
            </a:r>
          </a:p>
          <a:p>
            <a:pPr marL="688032" lvl="1" indent="-285750" algn="just">
              <a:buFont typeface="Arial" panose="020B0604020202020204" pitchFamily="34" charset="0"/>
              <a:buChar char="•"/>
            </a:pPr>
            <a:r>
              <a:rPr lang="es-ES" sz="1400" dirty="0">
                <a:solidFill>
                  <a:schemeClr val="bg1"/>
                </a:solidFill>
                <a:latin typeface="Arial Narrow"/>
                <a:cs typeface="Arial Narrow"/>
              </a:rPr>
              <a:t>Colores que utiliza:  ¿se parecen  a las banderas españolas y catalanas?</a:t>
            </a:r>
          </a:p>
          <a:p>
            <a:pPr marL="688032" lvl="1" indent="-285750" algn="just">
              <a:buFont typeface="Arial" panose="020B0604020202020204" pitchFamily="34" charset="0"/>
              <a:buChar char="•"/>
            </a:pPr>
            <a:r>
              <a:rPr lang="es-ES" sz="1400" dirty="0">
                <a:solidFill>
                  <a:schemeClr val="bg1"/>
                </a:solidFill>
                <a:latin typeface="Arial Narrow"/>
                <a:cs typeface="Arial Narrow"/>
              </a:rPr>
              <a:t>¿Qué representa?, ¿qué significa  el puño cerrado?</a:t>
            </a:r>
          </a:p>
          <a:p>
            <a:pPr marL="342900" indent="-342900">
              <a:buFont typeface="+mj-lt"/>
              <a:buAutoNum type="arabicPeriod"/>
            </a:pPr>
            <a:r>
              <a:rPr lang="es-ES" sz="1400" b="1" dirty="0">
                <a:solidFill>
                  <a:schemeClr val="bg1"/>
                </a:solidFill>
                <a:latin typeface="Arial Narrow"/>
                <a:cs typeface="Arial Narrow"/>
              </a:rPr>
              <a:t>Lee estas palabras de Miró, nos servirán de punto de partida:</a:t>
            </a:r>
          </a:p>
          <a:p>
            <a:pPr lvl="0" algn="just"/>
            <a:r>
              <a:rPr lang="es-ES" sz="1200" dirty="0">
                <a:solidFill>
                  <a:schemeClr val="bg1"/>
                </a:solidFill>
                <a:latin typeface="Arial Narrow"/>
                <a:cs typeface="Arial Narrow"/>
              </a:rPr>
              <a:t>“Entiendo que un artista es alguien que entre el silencio de otros utiliza su voz para decir alguna cosa, y que tiene la obligación de que esta cosa no sea algo baldío sino algo útil a los hombres”. </a:t>
            </a:r>
          </a:p>
          <a:p>
            <a:r>
              <a:rPr lang="es-ES" sz="1400" b="1" dirty="0">
                <a:solidFill>
                  <a:schemeClr val="bg1"/>
                </a:solidFill>
                <a:latin typeface="Arial Narrow"/>
                <a:cs typeface="Arial Narrow"/>
              </a:rPr>
              <a:t>3.     ¿Qué llevó a Miró a colaborar de esta forma?</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800" b="1" spc="0" dirty="0">
                <a:ln w="11430"/>
                <a:solidFill>
                  <a:schemeClr val="accent5">
                    <a:lumMod val="75000"/>
                  </a:schemeClr>
                </a:solidFill>
                <a:effectLst>
                  <a:outerShdw blurRad="80000" dist="40000" dir="5040000" algn="tl">
                    <a:srgbClr val="000000">
                      <a:alpha val="30000"/>
                    </a:srgbClr>
                  </a:outerShdw>
                </a:effectLst>
              </a:rPr>
              <a:t>AIDEZ</a:t>
            </a: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5"/>
          <a:srcRect/>
          <a:stretch>
            <a:fillRect/>
          </a:stretch>
        </p:blipFill>
        <p:spPr bwMode="auto">
          <a:xfrm>
            <a:off x="9426246" y="6429395"/>
            <a:ext cx="396000" cy="396000"/>
          </a:xfrm>
          <a:prstGeom prst="rect">
            <a:avLst/>
          </a:prstGeom>
          <a:noFill/>
        </p:spPr>
      </p:pic>
      <p:pic>
        <p:nvPicPr>
          <p:cNvPr id="21" name="26 Imagen" descr="https://i1.wp.com/www.cromacultura.com/wp-content/uploads/2013/04/Aidez-a-l%C2%B4Espagne-Joan-Mir%C3%B3-1937.-Museo-Nacional-Centro-de-Arte-Reina-Sof%C3%ADa.jpg">
            <a:extLst>
              <a:ext uri="{FF2B5EF4-FFF2-40B4-BE49-F238E27FC236}">
                <a16:creationId xmlns:a16="http://schemas.microsoft.com/office/drawing/2014/main" id="{98413D62-65E8-BA47-8061-F38864DEA130}"/>
              </a:ext>
            </a:extLst>
          </p:cNvPr>
          <p:cNvPicPr>
            <a:picLocks noChangeAspect="1"/>
          </p:cNvPicPr>
          <p:nvPr/>
        </p:nvPicPr>
        <p:blipFill>
          <a:blip r:embed="rId6"/>
          <a:srcRect/>
          <a:stretch>
            <a:fillRect/>
          </a:stretch>
        </p:blipFill>
        <p:spPr bwMode="auto">
          <a:xfrm>
            <a:off x="1091336" y="1278242"/>
            <a:ext cx="2881215" cy="2788042"/>
          </a:xfrm>
          <a:prstGeom prst="rect">
            <a:avLst/>
          </a:prstGeom>
          <a:noFill/>
          <a:ln w="9525">
            <a:noFill/>
            <a:miter lim="800000"/>
            <a:headEnd/>
            <a:tailEnd/>
          </a:ln>
        </p:spPr>
      </p:pic>
    </p:spTree>
    <p:extLst>
      <p:ext uri="{BB962C8B-B14F-4D97-AF65-F5344CB8AC3E}">
        <p14:creationId xmlns:p14="http://schemas.microsoft.com/office/powerpoint/2010/main" val="372046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a:spLocks noChangeAspect="1"/>
          </p:cNvSpPr>
          <p:nvPr/>
        </p:nvSpPr>
        <p:spPr>
          <a:xfrm>
            <a:off x="386866" y="4084183"/>
            <a:ext cx="4342356" cy="2154436"/>
          </a:xfrm>
          <a:prstGeom prst="rect">
            <a:avLst/>
          </a:prstGeom>
          <a:noFill/>
        </p:spPr>
        <p:txBody>
          <a:bodyPr wrap="square" rtlCol="0">
            <a:spAutoFit/>
          </a:bodyPr>
          <a:lstStyle/>
          <a:p>
            <a:pPr algn="just"/>
            <a:r>
              <a:rPr lang="en-US" sz="1400" b="1" dirty="0">
                <a:solidFill>
                  <a:schemeClr val="bg1"/>
                </a:solidFill>
                <a:latin typeface="Arial Narrow"/>
                <a:cs typeface="Arial Narrow"/>
              </a:rPr>
              <a:t>	This image was created by Joan Miró in 1937. It was made to be a stamp to be sold in the Spanish Pavilion from the 1937 International Exhibition in Paris. Through its sale, it was intended to help the Spanish Republic. Its price was one franc. 	</a:t>
            </a:r>
          </a:p>
          <a:p>
            <a:pPr algn="just"/>
            <a:r>
              <a:rPr lang="en-US" sz="1400" b="1" dirty="0">
                <a:solidFill>
                  <a:schemeClr val="bg1"/>
                </a:solidFill>
                <a:latin typeface="Arial Narrow"/>
                <a:cs typeface="Arial Narrow"/>
              </a:rPr>
              <a:t>	The image was so powerful that it was also used as a poster. In the poster format, a text was added saying: </a:t>
            </a:r>
            <a:r>
              <a:rPr lang="en-US" sz="1200" dirty="0">
                <a:solidFill>
                  <a:schemeClr val="bg1"/>
                </a:solidFill>
                <a:latin typeface="Arial Narrow"/>
                <a:cs typeface="Arial Narrow"/>
              </a:rPr>
              <a:t>“In the current struggle, I see the obsolete forces on the fascist side, and on the other side the Spanish people, whose immense creative resources will give Spain an impulse that will astonish the world.”</a:t>
            </a:r>
            <a:endParaRPr lang="es-ES" sz="1200" dirty="0">
              <a:solidFill>
                <a:schemeClr val="bg1"/>
              </a:solidFill>
              <a:latin typeface="Arial Narrow"/>
              <a:cs typeface="Arial Narrow"/>
            </a:endParaRPr>
          </a:p>
        </p:txBody>
      </p:sp>
      <p:sp>
        <p:nvSpPr>
          <p:cNvPr id="15" name="CuadroTexto 14"/>
          <p:cNvSpPr txBox="1"/>
          <p:nvPr/>
        </p:nvSpPr>
        <p:spPr>
          <a:xfrm>
            <a:off x="5346014" y="1310131"/>
            <a:ext cx="4073409" cy="2031325"/>
          </a:xfrm>
          <a:prstGeom prst="rect">
            <a:avLst/>
          </a:prstGeom>
          <a:noFill/>
        </p:spPr>
        <p:txBody>
          <a:bodyPr wrap="square" rtlCol="0">
            <a:spAutoFit/>
          </a:bodyPr>
          <a:lstStyle/>
          <a:p>
            <a:pPr algn="just"/>
            <a:r>
              <a:rPr lang="es-ES" sz="1400" b="1" i="1" dirty="0">
                <a:solidFill>
                  <a:schemeClr val="bg1"/>
                </a:solidFill>
                <a:latin typeface="Arial Narrow"/>
                <a:cs typeface="Arial Narrow"/>
              </a:rPr>
              <a:t>	</a:t>
            </a:r>
            <a:r>
              <a:rPr lang="en-US" sz="1400" b="1" i="1" dirty="0">
                <a:solidFill>
                  <a:schemeClr val="bg1"/>
                </a:solidFill>
                <a:latin typeface="Arial Narrow"/>
                <a:cs typeface="Arial Narrow"/>
              </a:rPr>
              <a:t>Guernica</a:t>
            </a:r>
            <a:r>
              <a:rPr lang="en-US" sz="1400" b="1" dirty="0">
                <a:solidFill>
                  <a:schemeClr val="bg1"/>
                </a:solidFill>
                <a:latin typeface="Arial Narrow"/>
                <a:cs typeface="Arial Narrow"/>
              </a:rPr>
              <a:t> was not the only work exhibited at the Paris Exhibition. Picasso exhibited with other Spanish artists such as Miró, Julio González or </a:t>
            </a:r>
            <a:r>
              <a:rPr lang="en-US" sz="1400" b="1" dirty="0" err="1">
                <a:solidFill>
                  <a:schemeClr val="bg1"/>
                </a:solidFill>
                <a:latin typeface="Arial Narrow"/>
                <a:cs typeface="Arial Narrow"/>
              </a:rPr>
              <a:t>Josep</a:t>
            </a:r>
            <a:r>
              <a:rPr lang="en-US" sz="1400" b="1" dirty="0">
                <a:solidFill>
                  <a:schemeClr val="bg1"/>
                </a:solidFill>
                <a:latin typeface="Arial Narrow"/>
                <a:cs typeface="Arial Narrow"/>
              </a:rPr>
              <a:t> </a:t>
            </a:r>
            <a:r>
              <a:rPr lang="en-US" sz="1400" b="1" dirty="0" err="1">
                <a:solidFill>
                  <a:schemeClr val="bg1"/>
                </a:solidFill>
                <a:latin typeface="Arial Narrow"/>
                <a:cs typeface="Arial Narrow"/>
              </a:rPr>
              <a:t>Pernau</a:t>
            </a:r>
            <a:r>
              <a:rPr lang="en-US" sz="1400" b="1" dirty="0">
                <a:solidFill>
                  <a:schemeClr val="bg1"/>
                </a:solidFill>
                <a:latin typeface="Arial Narrow"/>
                <a:cs typeface="Arial Narrow"/>
              </a:rPr>
              <a:t>.</a:t>
            </a:r>
          </a:p>
          <a:p>
            <a:pPr algn="just"/>
            <a:r>
              <a:rPr lang="en-US" sz="1400" b="1" dirty="0">
                <a:solidFill>
                  <a:schemeClr val="bg1"/>
                </a:solidFill>
                <a:latin typeface="Arial Narrow"/>
                <a:cs typeface="Arial Narrow"/>
              </a:rPr>
              <a:t>	The Spanish artistic avant-garde was represented in that Pavilion, and showed its political commitment with the Spanish Republic. Miró presented a large mural, now disappeared, and this poster.</a:t>
            </a:r>
            <a:endParaRPr lang="es-ES" sz="1400" b="1" dirty="0">
              <a:solidFill>
                <a:schemeClr val="bg1"/>
              </a:solidFill>
              <a:latin typeface="Arial Narrow"/>
              <a:cs typeface="Arial Narrow"/>
            </a:endParaRPr>
          </a:p>
          <a:p>
            <a:pPr algn="ctr"/>
            <a:br>
              <a:rPr lang="es-ES" sz="1400" b="1" dirty="0">
                <a:solidFill>
                  <a:schemeClr val="bg1"/>
                </a:solidFill>
                <a:latin typeface="Arial Narrow"/>
                <a:cs typeface="Arial Narrow"/>
              </a:rPr>
            </a:br>
            <a:r>
              <a:rPr lang="es-ES" sz="1400" b="1" dirty="0" err="1">
                <a:solidFill>
                  <a:schemeClr val="bg1"/>
                </a:solidFill>
                <a:latin typeface="Arial Narrow"/>
                <a:cs typeface="Arial Narrow"/>
              </a:rPr>
              <a:t>What</a:t>
            </a:r>
            <a:r>
              <a:rPr lang="es-ES" sz="1400" b="1" dirty="0">
                <a:solidFill>
                  <a:schemeClr val="bg1"/>
                </a:solidFill>
                <a:latin typeface="Arial Narrow"/>
                <a:cs typeface="Arial Narrow"/>
              </a:rPr>
              <a:t> led Miró to </a:t>
            </a:r>
            <a:r>
              <a:rPr lang="es-ES" sz="1400" b="1" dirty="0" err="1">
                <a:solidFill>
                  <a:schemeClr val="bg1"/>
                </a:solidFill>
                <a:latin typeface="Arial Narrow"/>
                <a:cs typeface="Arial Narrow"/>
              </a:rPr>
              <a:t>collaborate</a:t>
            </a:r>
            <a:r>
              <a:rPr lang="es-ES" sz="1400" b="1" dirty="0">
                <a:solidFill>
                  <a:schemeClr val="bg1"/>
                </a:solidFill>
                <a:latin typeface="Arial Narrow"/>
                <a:cs typeface="Arial Narrow"/>
              </a:rPr>
              <a:t> in </a:t>
            </a:r>
            <a:r>
              <a:rPr lang="es-ES" sz="1400" b="1" dirty="0" err="1">
                <a:solidFill>
                  <a:schemeClr val="bg1"/>
                </a:solidFill>
                <a:latin typeface="Arial Narrow"/>
                <a:cs typeface="Arial Narrow"/>
              </a:rPr>
              <a:t>this</a:t>
            </a:r>
            <a:r>
              <a:rPr lang="es-ES" sz="1400" b="1" dirty="0">
                <a:solidFill>
                  <a:schemeClr val="bg1"/>
                </a:solidFill>
                <a:latin typeface="Arial Narrow"/>
                <a:cs typeface="Arial Narrow"/>
              </a:rPr>
              <a:t> </a:t>
            </a:r>
            <a:r>
              <a:rPr lang="es-ES" sz="1400" b="1" dirty="0" err="1">
                <a:solidFill>
                  <a:schemeClr val="bg1"/>
                </a:solidFill>
                <a:latin typeface="Arial Narrow"/>
                <a:cs typeface="Arial Narrow"/>
              </a:rPr>
              <a:t>way</a:t>
            </a:r>
            <a:r>
              <a:rPr lang="es-ES" sz="1400" b="1" dirty="0">
                <a:solidFill>
                  <a:schemeClr val="bg1"/>
                </a:solidFill>
                <a:latin typeface="Arial Narrow"/>
                <a:cs typeface="Arial Narrow"/>
              </a:rPr>
              <a:t>?</a:t>
            </a:r>
          </a:p>
        </p:txBody>
      </p:sp>
      <p:sp>
        <p:nvSpPr>
          <p:cNvPr id="16" name="CuadroTexto 15"/>
          <p:cNvSpPr txBox="1"/>
          <p:nvPr/>
        </p:nvSpPr>
        <p:spPr>
          <a:xfrm>
            <a:off x="5355040" y="3995476"/>
            <a:ext cx="4065846" cy="2246769"/>
          </a:xfrm>
          <a:prstGeom prst="rect">
            <a:avLst/>
          </a:prstGeom>
          <a:noFill/>
        </p:spPr>
        <p:txBody>
          <a:bodyPr wrap="square" rtlCol="0">
            <a:spAutoFit/>
          </a:bodyPr>
          <a:lstStyle/>
          <a:p>
            <a:pPr marL="342900" indent="-342900">
              <a:buFont typeface="+mj-lt"/>
              <a:buAutoNum type="arabicPeriod"/>
            </a:pPr>
            <a:r>
              <a:rPr lang="en-US" sz="1400" b="1" dirty="0">
                <a:solidFill>
                  <a:schemeClr val="bg1"/>
                </a:solidFill>
                <a:latin typeface="Arial Narrow"/>
                <a:cs typeface="Arial Narrow"/>
              </a:rPr>
              <a:t>Let's get closer to this poster.</a:t>
            </a:r>
          </a:p>
          <a:p>
            <a:pPr marL="585788" lvl="1" indent="-227013" algn="just">
              <a:buFont typeface="Arial" panose="020B0604020202020204" pitchFamily="34" charset="0"/>
              <a:buChar char="•"/>
            </a:pPr>
            <a:r>
              <a:rPr lang="en-US" sz="1200" dirty="0">
                <a:solidFill>
                  <a:schemeClr val="bg1"/>
                </a:solidFill>
                <a:latin typeface="Arial Narrow"/>
                <a:cs typeface="Arial Narrow"/>
              </a:rPr>
              <a:t>What colors does it have? Do they look like the Spanish and Catalan flags?</a:t>
            </a:r>
          </a:p>
          <a:p>
            <a:pPr marL="585788" lvl="1" indent="-227013" algn="just">
              <a:buFont typeface="Arial" panose="020B0604020202020204" pitchFamily="34" charset="0"/>
              <a:buChar char="•"/>
            </a:pPr>
            <a:r>
              <a:rPr lang="en-US" sz="1200" dirty="0">
                <a:solidFill>
                  <a:schemeClr val="bg1"/>
                </a:solidFill>
                <a:latin typeface="Arial Narrow"/>
                <a:cs typeface="Arial Narrow"/>
              </a:rPr>
              <a:t>What does it represent? What does the closed fist mean?</a:t>
            </a:r>
          </a:p>
          <a:p>
            <a:pPr marL="342900" lvl="0" indent="-342900">
              <a:buFont typeface="+mj-lt"/>
              <a:buAutoNum type="arabicPeriod"/>
            </a:pPr>
            <a:r>
              <a:rPr lang="en-US" sz="1400" b="1" dirty="0">
                <a:solidFill>
                  <a:schemeClr val="bg1"/>
                </a:solidFill>
                <a:latin typeface="Arial Narrow"/>
                <a:cs typeface="Arial Narrow"/>
              </a:rPr>
              <a:t>Read these words of Miró, they will serve us as a starting point:</a:t>
            </a:r>
          </a:p>
          <a:p>
            <a:pPr algn="just"/>
            <a:r>
              <a:rPr lang="en-US" sz="1200" dirty="0">
                <a:solidFill>
                  <a:schemeClr val="bg1"/>
                </a:solidFill>
                <a:latin typeface="Arial Narrow"/>
                <a:cs typeface="Arial Narrow"/>
              </a:rPr>
              <a:t>"I understand that an artist is someone who, between the silence of others, uses his voice to say something, and that he has the obligation that this thing should not be a waste but something useful to men".</a:t>
            </a:r>
            <a:endParaRPr lang="en-US" sz="1400" b="1" dirty="0">
              <a:solidFill>
                <a:schemeClr val="bg1"/>
              </a:solidFill>
              <a:latin typeface="Arial Narrow"/>
              <a:cs typeface="Arial Narrow"/>
            </a:endParaRPr>
          </a:p>
          <a:p>
            <a:pPr lvl="0"/>
            <a:r>
              <a:rPr lang="es-ES" sz="1400" b="1" dirty="0">
                <a:solidFill>
                  <a:schemeClr val="bg1"/>
                </a:solidFill>
                <a:latin typeface="Arial Narrow"/>
                <a:cs typeface="Arial Narrow"/>
              </a:rPr>
              <a:t>3.      </a:t>
            </a:r>
            <a:r>
              <a:rPr lang="es-ES" sz="1400" b="1" dirty="0" err="1">
                <a:solidFill>
                  <a:schemeClr val="bg1"/>
                </a:solidFill>
                <a:latin typeface="Arial Narrow"/>
                <a:cs typeface="Arial Narrow"/>
              </a:rPr>
              <a:t>What</a:t>
            </a:r>
            <a:r>
              <a:rPr lang="es-ES" sz="1400" b="1" dirty="0">
                <a:solidFill>
                  <a:schemeClr val="bg1"/>
                </a:solidFill>
                <a:latin typeface="Arial Narrow"/>
                <a:cs typeface="Arial Narrow"/>
              </a:rPr>
              <a:t> led Miró to </a:t>
            </a:r>
            <a:r>
              <a:rPr lang="es-ES" sz="1400" b="1" dirty="0" err="1">
                <a:solidFill>
                  <a:schemeClr val="bg1"/>
                </a:solidFill>
                <a:latin typeface="Arial Narrow"/>
                <a:cs typeface="Arial Narrow"/>
              </a:rPr>
              <a:t>collaborate</a:t>
            </a:r>
            <a:r>
              <a:rPr lang="es-ES" sz="1400" b="1" dirty="0">
                <a:solidFill>
                  <a:schemeClr val="bg1"/>
                </a:solidFill>
                <a:latin typeface="Arial Narrow"/>
                <a:cs typeface="Arial Narrow"/>
              </a:rPr>
              <a:t> in </a:t>
            </a:r>
            <a:r>
              <a:rPr lang="es-ES" sz="1400" b="1" dirty="0" err="1">
                <a:solidFill>
                  <a:schemeClr val="bg1"/>
                </a:solidFill>
                <a:latin typeface="Arial Narrow"/>
                <a:cs typeface="Arial Narrow"/>
              </a:rPr>
              <a:t>this</a:t>
            </a:r>
            <a:r>
              <a:rPr lang="es-ES" sz="1400" b="1" dirty="0">
                <a:solidFill>
                  <a:schemeClr val="bg1"/>
                </a:solidFill>
                <a:latin typeface="Arial Narrow"/>
                <a:cs typeface="Arial Narrow"/>
              </a:rPr>
              <a:t> </a:t>
            </a:r>
            <a:r>
              <a:rPr lang="es-ES" sz="1400" b="1" dirty="0" err="1">
                <a:solidFill>
                  <a:schemeClr val="bg1"/>
                </a:solidFill>
                <a:latin typeface="Arial Narrow"/>
                <a:cs typeface="Arial Narrow"/>
              </a:rPr>
              <a:t>way</a:t>
            </a:r>
            <a:r>
              <a:rPr lang="es-ES" sz="1400" b="1" dirty="0">
                <a:solidFill>
                  <a:schemeClr val="bg1"/>
                </a:solidFill>
                <a:latin typeface="Arial Narrow"/>
                <a:cs typeface="Arial Narrow"/>
              </a:rPr>
              <a:t>?</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DO</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800" b="1" spc="0" dirty="0">
                <a:ln w="11430"/>
                <a:solidFill>
                  <a:schemeClr val="accent5">
                    <a:lumMod val="75000"/>
                  </a:schemeClr>
                </a:solidFill>
                <a:effectLst>
                  <a:outerShdw blurRad="80000" dist="40000" dir="5040000" algn="tl">
                    <a:srgbClr val="000000">
                      <a:alpha val="30000"/>
                    </a:srgbClr>
                  </a:outerShdw>
                </a:effectLst>
              </a:rPr>
              <a:t>AIDEZ</a:t>
            </a: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THINK</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LOOK</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5"/>
          <a:srcRect/>
          <a:stretch>
            <a:fillRect/>
          </a:stretch>
        </p:blipFill>
        <p:spPr bwMode="auto">
          <a:xfrm>
            <a:off x="9426246" y="6429395"/>
            <a:ext cx="396000" cy="396000"/>
          </a:xfrm>
          <a:prstGeom prst="rect">
            <a:avLst/>
          </a:prstGeom>
          <a:noFill/>
        </p:spPr>
      </p:pic>
      <p:pic>
        <p:nvPicPr>
          <p:cNvPr id="21" name="26 Imagen" descr="https://i1.wp.com/www.cromacultura.com/wp-content/uploads/2013/04/Aidez-a-l%C2%B4Espagne-Joan-Mir%C3%B3-1937.-Museo-Nacional-Centro-de-Arte-Reina-Sof%C3%ADa.jpg">
            <a:extLst>
              <a:ext uri="{FF2B5EF4-FFF2-40B4-BE49-F238E27FC236}">
                <a16:creationId xmlns:a16="http://schemas.microsoft.com/office/drawing/2014/main" id="{98413D62-65E8-BA47-8061-F38864DEA130}"/>
              </a:ext>
            </a:extLst>
          </p:cNvPr>
          <p:cNvPicPr>
            <a:picLocks noChangeAspect="1"/>
          </p:cNvPicPr>
          <p:nvPr/>
        </p:nvPicPr>
        <p:blipFill>
          <a:blip r:embed="rId6"/>
          <a:srcRect/>
          <a:stretch>
            <a:fillRect/>
          </a:stretch>
        </p:blipFill>
        <p:spPr bwMode="auto">
          <a:xfrm>
            <a:off x="1091336" y="1278242"/>
            <a:ext cx="2881215" cy="2788042"/>
          </a:xfrm>
          <a:prstGeom prst="rect">
            <a:avLst/>
          </a:prstGeom>
          <a:noFill/>
          <a:ln w="9525">
            <a:noFill/>
            <a:miter lim="800000"/>
            <a:headEnd/>
            <a:tailEnd/>
          </a:ln>
        </p:spPr>
      </p:pic>
    </p:spTree>
    <p:extLst>
      <p:ext uri="{BB962C8B-B14F-4D97-AF65-F5344CB8AC3E}">
        <p14:creationId xmlns:p14="http://schemas.microsoft.com/office/powerpoint/2010/main" val="65171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5"/>
            <a:ext cx="4342356" cy="5539978"/>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Aprender a observar.</a:t>
            </a:r>
          </a:p>
          <a:p>
            <a:pPr marL="357188" indent="-195263" algn="just">
              <a:buFont typeface="+mj-lt"/>
              <a:buAutoNum type="arabicPeriod"/>
            </a:pPr>
            <a:r>
              <a:rPr lang="es-ES" sz="1400" b="1" dirty="0">
                <a:solidFill>
                  <a:schemeClr val="bg1"/>
                </a:solidFill>
                <a:latin typeface="Arial Narrow"/>
                <a:cs typeface="Arial Narrow"/>
              </a:rPr>
              <a:t>Tomar conciencia de la importancia del arte en sociedad.</a:t>
            </a:r>
          </a:p>
          <a:p>
            <a:pPr marL="357188" indent="-195263" algn="just">
              <a:buFont typeface="+mj-lt"/>
              <a:buAutoNum type="arabicPeriod"/>
            </a:pPr>
            <a:r>
              <a:rPr lang="es-ES" sz="1400" b="1" dirty="0">
                <a:solidFill>
                  <a:schemeClr val="bg1"/>
                </a:solidFill>
                <a:latin typeface="Arial Narrow"/>
                <a:cs typeface="Arial Narrow"/>
              </a:rPr>
              <a:t>Aprender a expresar su punto de vista.</a:t>
            </a:r>
          </a:p>
          <a:p>
            <a:pPr marL="161925"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 </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El gobierno republicano pidió una imagen a Miró  para editar un sello. Con su venta se obtendrían fondos para la República. A la imagen se le añadió un texto y se hizo una edición como cartel.</a:t>
            </a:r>
          </a:p>
          <a:p>
            <a:pPr algn="just"/>
            <a:r>
              <a:rPr lang="es-ES" sz="1400" b="1" dirty="0">
                <a:solidFill>
                  <a:schemeClr val="bg1"/>
                </a:solidFill>
                <a:latin typeface="Arial Narrow"/>
                <a:cs typeface="Arial Narrow"/>
              </a:rPr>
              <a:t>	Representa a un campesino catalán con el puño levantado y con los colores de las banderas de España y de Cataluña.</a:t>
            </a:r>
          </a:p>
          <a:p>
            <a:pPr algn="just"/>
            <a:r>
              <a:rPr lang="es-ES" sz="1400" b="1" dirty="0">
                <a:solidFill>
                  <a:schemeClr val="bg1"/>
                </a:solidFill>
                <a:latin typeface="Arial Narrow"/>
                <a:cs typeface="Arial Narrow"/>
              </a:rPr>
              <a:t>	La actividad que planteamos es una reflexión sobre el papel de los intelectuales y artistas en la sociedad, su compromiso con determinadas causas.</a:t>
            </a: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400" b="1" dirty="0">
                <a:solidFill>
                  <a:srgbClr val="007A00"/>
                </a:solidFill>
                <a:latin typeface="Arial Narrow"/>
                <a:cs typeface="Arial Narrow"/>
              </a:rPr>
              <a:t>SECUNDARIA – F.P. BÁSICA - BACHILLERATO</a:t>
            </a:r>
            <a:endParaRPr lang="es-ES" sz="1100" b="1" dirty="0">
              <a:solidFill>
                <a:srgbClr val="007A00"/>
              </a:solidFill>
              <a:latin typeface="Arial Narrow"/>
              <a:cs typeface="Arial Narrow"/>
            </a:endParaRPr>
          </a:p>
        </p:txBody>
      </p:sp>
      <p:sp>
        <p:nvSpPr>
          <p:cNvPr id="15" name="CuadroTexto 14"/>
          <p:cNvSpPr txBox="1"/>
          <p:nvPr/>
        </p:nvSpPr>
        <p:spPr>
          <a:xfrm>
            <a:off x="5351387" y="1561786"/>
            <a:ext cx="4074859" cy="1815882"/>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Dividimos la clase en equipos de cuatro.</a:t>
            </a:r>
          </a:p>
          <a:p>
            <a:pPr marL="342900" indent="-342900" algn="just">
              <a:buFont typeface="+mj-lt"/>
              <a:buAutoNum type="arabicPeriod"/>
            </a:pPr>
            <a:r>
              <a:rPr lang="es-ES" sz="1400" b="1" dirty="0">
                <a:solidFill>
                  <a:schemeClr val="bg1"/>
                </a:solidFill>
                <a:latin typeface="Arial Narrow"/>
                <a:cs typeface="Arial Narrow"/>
              </a:rPr>
              <a:t>Se procede a la observación y análisis de la obra (colores y el texto).</a:t>
            </a:r>
          </a:p>
          <a:p>
            <a:pPr marL="342900" indent="-342900" algn="just">
              <a:buFont typeface="+mj-lt"/>
              <a:buAutoNum type="arabicPeriod"/>
            </a:pPr>
            <a:r>
              <a:rPr lang="es-ES" sz="1400" b="1" dirty="0">
                <a:solidFill>
                  <a:schemeClr val="bg1"/>
                </a:solidFill>
                <a:latin typeface="Arial Narrow"/>
                <a:cs typeface="Arial Narrow"/>
              </a:rPr>
              <a:t>Leemos las palabras de Miró sobre el papel de los artistas. Sus palabras nos servirán para plantear un debate sobre el compromiso de los artistas y personalidades famosas con determinadas causas.  </a:t>
            </a:r>
          </a:p>
        </p:txBody>
      </p:sp>
      <p:sp>
        <p:nvSpPr>
          <p:cNvPr id="17" name="CuadroTexto 16"/>
          <p:cNvSpPr txBox="1"/>
          <p:nvPr/>
        </p:nvSpPr>
        <p:spPr>
          <a:xfrm>
            <a:off x="5346014" y="4217826"/>
            <a:ext cx="4074859" cy="2031325"/>
          </a:xfrm>
          <a:prstGeom prst="rect">
            <a:avLst/>
          </a:prstGeom>
          <a:noFill/>
        </p:spPr>
        <p:txBody>
          <a:bodyPr wrap="square" rtlCol="0">
            <a:spAutoFit/>
          </a:bodyPr>
          <a:lstStyle/>
          <a:p>
            <a:pPr algn="just"/>
            <a:r>
              <a:rPr lang="es-ES" sz="1400" b="1" dirty="0">
                <a:solidFill>
                  <a:schemeClr val="bg1"/>
                </a:solidFill>
                <a:latin typeface="Arial Narrow"/>
                <a:cs typeface="Arial Narrow"/>
              </a:rPr>
              <a:t>MESA REDONDA:</a:t>
            </a:r>
          </a:p>
          <a:p>
            <a:pPr algn="just"/>
            <a:r>
              <a:rPr lang="es-ES" sz="1400" b="1" dirty="0">
                <a:solidFill>
                  <a:schemeClr val="bg1"/>
                </a:solidFill>
                <a:latin typeface="Arial Narrow"/>
                <a:cs typeface="Arial Narrow"/>
              </a:rPr>
              <a:t>Realización de un  pequeño debate sobre el papel de los artistas e intelectuales en la sociedad: </a:t>
            </a:r>
          </a:p>
          <a:p>
            <a:pPr marL="585788" lvl="1" indent="-287338" algn="just">
              <a:buFont typeface="Arial" panose="020B0604020202020204" pitchFamily="34" charset="0"/>
              <a:buChar char="•"/>
            </a:pPr>
            <a:r>
              <a:rPr lang="es-ES" sz="1400" dirty="0">
                <a:solidFill>
                  <a:schemeClr val="bg1"/>
                </a:solidFill>
                <a:latin typeface="Arial Narrow"/>
                <a:cs typeface="Arial Narrow"/>
              </a:rPr>
              <a:t>¿Deben expresarse, posicionarse y hacer denuncias de las situaciones injustas o deben estar en silencio? </a:t>
            </a:r>
          </a:p>
          <a:p>
            <a:pPr marL="585788" lvl="1" indent="-287338" algn="just">
              <a:buFont typeface="Arial" panose="020B0604020202020204" pitchFamily="34" charset="0"/>
              <a:buChar char="•"/>
            </a:pPr>
            <a:r>
              <a:rPr lang="es-ES" sz="1400" dirty="0">
                <a:solidFill>
                  <a:schemeClr val="bg1"/>
                </a:solidFill>
                <a:latin typeface="Arial Narrow"/>
                <a:cs typeface="Arial Narrow"/>
              </a:rPr>
              <a:t>¿Su ejemplo mueve a otras personas a imitarlos?</a:t>
            </a:r>
          </a:p>
          <a:p>
            <a:pPr marL="585788" lvl="1" indent="-287338" algn="just">
              <a:buFont typeface="Arial" panose="020B0604020202020204" pitchFamily="34" charset="0"/>
              <a:buChar char="•"/>
            </a:pPr>
            <a:r>
              <a:rPr lang="es-ES" sz="1400" dirty="0">
                <a:solidFill>
                  <a:schemeClr val="bg1"/>
                </a:solidFill>
                <a:latin typeface="Arial Narrow"/>
                <a:cs typeface="Arial Narrow"/>
              </a:rPr>
              <a:t>¿Cómo puedes expresar artísticamente tu compromiso con la democracia en una guerra?</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AIDEZ</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5"/>
          <a:srcRect/>
          <a:stretch>
            <a:fillRect/>
          </a:stretch>
        </p:blipFill>
        <p:spPr bwMode="auto">
          <a:xfrm>
            <a:off x="9426246" y="6437369"/>
            <a:ext cx="396000" cy="396000"/>
          </a:xfrm>
          <a:prstGeom prst="rect">
            <a:avLst/>
          </a:prstGeom>
          <a:noFill/>
        </p:spPr>
      </p:pic>
    </p:spTree>
    <p:extLst>
      <p:ext uri="{BB962C8B-B14F-4D97-AF65-F5344CB8AC3E}">
        <p14:creationId xmlns:p14="http://schemas.microsoft.com/office/powerpoint/2010/main" val="3999284204"/>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745</TotalTime>
  <Words>366</Words>
  <Application>Microsoft Macintosh PowerPoint</Application>
  <PresentationFormat>A4 (210 x 297 mm)</PresentationFormat>
  <Paragraphs>67</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Arial Narrow</vt:lpstr>
      <vt:lpstr>Calibri</vt:lpstr>
      <vt:lpstr>Corbel</vt:lpstr>
      <vt:lpstr>tf04033923 (1)</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77</cp:revision>
  <dcterms:created xsi:type="dcterms:W3CDTF">2018-05-05T18:47:48Z</dcterms:created>
  <dcterms:modified xsi:type="dcterms:W3CDTF">2019-01-15T19:17:09Z</dcterms:modified>
</cp:coreProperties>
</file>