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375" r:id="rId3"/>
    <p:sldId id="373" r:id="rId4"/>
    <p:sldId id="374"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guernica.museoreinasofia.es/relato/bombardeos"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guernica.museoreinasofia.es/relato/bombardeos"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753669" y="3105832"/>
            <a:ext cx="3356688" cy="646331"/>
          </a:xfrm>
          <a:prstGeom prst="rect">
            <a:avLst/>
          </a:prstGeom>
          <a:noFill/>
        </p:spPr>
        <p:txBody>
          <a:bodyPr wrap="none" lIns="91440" tIns="45720" rIns="91440" bIns="45720">
            <a:spAutoFit/>
          </a:bodyPr>
          <a:lstStyle/>
          <a:p>
            <a:pPr algn="ctr"/>
            <a:r>
              <a:rPr lang="es-ES" sz="36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EL GUERNICA</a:t>
            </a:r>
            <a:endParaRPr lang="es-ES" sz="36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6A544593-E9E3-4B42-B18D-08FF9C023B63}"/>
              </a:ext>
            </a:extLst>
          </p:cNvPr>
          <p:cNvSpPr/>
          <p:nvPr/>
        </p:nvSpPr>
        <p:spPr>
          <a:xfrm>
            <a:off x="3814062" y="3598015"/>
            <a:ext cx="3769879"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GUERNICA, ¿QUÉ PASÓ?</a:t>
            </a:r>
          </a:p>
        </p:txBody>
      </p:sp>
    </p:spTree>
    <p:extLst>
      <p:ext uri="{BB962C8B-B14F-4D97-AF65-F5344CB8AC3E}">
        <p14:creationId xmlns:p14="http://schemas.microsoft.com/office/powerpoint/2010/main" val="335366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7464" y="74533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a:spLocks noChangeAspect="1"/>
          </p:cNvSpPr>
          <p:nvPr/>
        </p:nvSpPr>
        <p:spPr>
          <a:xfrm>
            <a:off x="378765" y="1315921"/>
            <a:ext cx="4342356" cy="3108543"/>
          </a:xfrm>
          <a:prstGeom prst="rect">
            <a:avLst/>
          </a:prstGeom>
          <a:noFill/>
        </p:spPr>
        <p:txBody>
          <a:bodyPr wrap="square" rtlCol="0">
            <a:spAutoFit/>
          </a:bodyPr>
          <a:lstStyle/>
          <a:p>
            <a:pPr algn="just"/>
            <a:r>
              <a:rPr lang="es-ES_tradnl" sz="1400" b="1" dirty="0">
                <a:solidFill>
                  <a:schemeClr val="bg1"/>
                </a:solidFill>
                <a:latin typeface="Arial Narrow"/>
                <a:cs typeface="Arial Narrow"/>
              </a:rPr>
              <a:t>	Al mismo tiempo que el artista recibe el encargo para realizar un cuadro para </a:t>
            </a:r>
            <a:r>
              <a:rPr lang="es-ES_tradnl" sz="1400" b="1">
                <a:solidFill>
                  <a:schemeClr val="bg1"/>
                </a:solidFill>
                <a:latin typeface="Arial Narrow"/>
                <a:cs typeface="Arial Narrow"/>
              </a:rPr>
              <a:t>la Exposición </a:t>
            </a:r>
            <a:r>
              <a:rPr lang="es-ES_tradnl" sz="1400" b="1" dirty="0">
                <a:solidFill>
                  <a:schemeClr val="bg1"/>
                </a:solidFill>
                <a:latin typeface="Arial Narrow"/>
                <a:cs typeface="Arial Narrow"/>
              </a:rPr>
              <a:t>de París en 1937, la ciudad vasca de Guernica es bombardeada. </a:t>
            </a:r>
          </a:p>
          <a:p>
            <a:pPr algn="just"/>
            <a:r>
              <a:rPr lang="es-ES_tradnl" sz="1400" b="1" dirty="0">
                <a:solidFill>
                  <a:schemeClr val="bg1"/>
                </a:solidFill>
                <a:latin typeface="Arial Narrow"/>
                <a:cs typeface="Arial Narrow"/>
              </a:rPr>
              <a:t>	Aviones alemanes asolan la zona. La población es acribillada. Picasso recoge lo que la prensa y fotos reflejan. Gracias a la labor de un periodista que trabaja para </a:t>
            </a:r>
            <a:r>
              <a:rPr lang="es-ES_tradnl" sz="1400" b="1" i="1" dirty="0" err="1">
                <a:solidFill>
                  <a:schemeClr val="bg1"/>
                </a:solidFill>
                <a:latin typeface="Arial Narrow"/>
                <a:cs typeface="Arial Narrow"/>
              </a:rPr>
              <a:t>The</a:t>
            </a:r>
            <a:r>
              <a:rPr lang="es-ES_tradnl" sz="1400" b="1" i="1" dirty="0">
                <a:solidFill>
                  <a:schemeClr val="bg1"/>
                </a:solidFill>
                <a:latin typeface="Arial Narrow"/>
                <a:cs typeface="Arial Narrow"/>
              </a:rPr>
              <a:t> Times </a:t>
            </a:r>
            <a:r>
              <a:rPr lang="es-ES_tradnl" sz="1400" b="1" dirty="0">
                <a:solidFill>
                  <a:schemeClr val="bg1"/>
                </a:solidFill>
                <a:latin typeface="Arial Narrow"/>
                <a:cs typeface="Arial Narrow"/>
              </a:rPr>
              <a:t>y el </a:t>
            </a:r>
            <a:r>
              <a:rPr lang="es-ES_tradnl" sz="1400" b="1" i="1" dirty="0">
                <a:solidFill>
                  <a:schemeClr val="bg1"/>
                </a:solidFill>
                <a:latin typeface="Arial Narrow"/>
                <a:cs typeface="Arial Narrow"/>
              </a:rPr>
              <a:t>New York Times </a:t>
            </a:r>
            <a:r>
              <a:rPr lang="es-ES_tradnl" sz="1400" b="1" dirty="0">
                <a:solidFill>
                  <a:schemeClr val="bg1"/>
                </a:solidFill>
                <a:latin typeface="Arial Narrow"/>
                <a:cs typeface="Arial Narrow"/>
              </a:rPr>
              <a:t>este acontecimiento tiene reconocimiento internacional. </a:t>
            </a:r>
            <a:endParaRPr lang="es-ES" sz="1400" b="1" dirty="0">
              <a:solidFill>
                <a:schemeClr val="bg1"/>
              </a:solidFill>
              <a:latin typeface="Arial Narrow"/>
              <a:cs typeface="Arial Narrow"/>
            </a:endParaRPr>
          </a:p>
          <a:p>
            <a:pPr algn="just"/>
            <a:r>
              <a:rPr lang="es-ES_tradnl" sz="1400" b="1" dirty="0">
                <a:solidFill>
                  <a:schemeClr val="bg1"/>
                </a:solidFill>
                <a:latin typeface="Arial Narrow"/>
                <a:cs typeface="Arial Narrow"/>
              </a:rPr>
              <a:t>	En plena labor interpretativa Picasso, que intentaba reflejar los bombardeos y asedio a la ciudad de Madrid, conoce estos hechos y ya todo fue fluir en menos de un mes y medio.</a:t>
            </a:r>
            <a:endParaRPr lang="es-ES" sz="1400" b="1" dirty="0">
              <a:solidFill>
                <a:schemeClr val="bg1"/>
              </a:solidFill>
              <a:latin typeface="Arial Narrow"/>
              <a:cs typeface="Arial Narrow"/>
            </a:endParaRPr>
          </a:p>
          <a:p>
            <a:pPr algn="just"/>
            <a:r>
              <a:rPr lang="es-ES_tradnl" sz="1400" b="1" dirty="0">
                <a:solidFill>
                  <a:schemeClr val="bg1"/>
                </a:solidFill>
                <a:latin typeface="Arial Narrow"/>
                <a:cs typeface="Arial Narrow"/>
              </a:rPr>
              <a:t>	Picasso era consciente de la importancia de los hechos que rodeaban cada obra, por eso dijo:</a:t>
            </a:r>
          </a:p>
        </p:txBody>
      </p:sp>
      <p:sp>
        <p:nvSpPr>
          <p:cNvPr id="15" name="CuadroTexto 14"/>
          <p:cNvSpPr txBox="1"/>
          <p:nvPr/>
        </p:nvSpPr>
        <p:spPr>
          <a:xfrm>
            <a:off x="5346014" y="1310131"/>
            <a:ext cx="4073409" cy="1815882"/>
          </a:xfrm>
          <a:prstGeom prst="rect">
            <a:avLst/>
          </a:prstGeom>
          <a:noFill/>
        </p:spPr>
        <p:txBody>
          <a:bodyPr wrap="square" rtlCol="0">
            <a:spAutoFit/>
          </a:bodyPr>
          <a:lstStyle/>
          <a:p>
            <a:pPr algn="just"/>
            <a:r>
              <a:rPr lang="es-ES" sz="1400" b="1" i="1" dirty="0">
                <a:solidFill>
                  <a:schemeClr val="bg1"/>
                </a:solidFill>
                <a:latin typeface="Arial Narrow"/>
                <a:cs typeface="Arial Narrow"/>
              </a:rPr>
              <a:t>	</a:t>
            </a:r>
            <a:r>
              <a:rPr lang="es-ES" sz="1400" b="1" dirty="0">
                <a:solidFill>
                  <a:schemeClr val="bg1"/>
                </a:solidFill>
                <a:latin typeface="Arial Narrow"/>
                <a:cs typeface="Arial Narrow"/>
              </a:rPr>
              <a:t>Picasso vivía en París cuando se enteró de los acontecimientos de Guernica. En poco más de un mes y medio culminó la gran obra de enormes dimensiones.</a:t>
            </a:r>
          </a:p>
          <a:p>
            <a:pPr marL="285750" indent="-285750" algn="just">
              <a:buFont typeface="Arial" panose="020B0604020202020204" pitchFamily="34" charset="0"/>
              <a:buChar char="•"/>
            </a:pPr>
            <a:r>
              <a:rPr lang="es-ES" sz="1400" b="1" dirty="0">
                <a:solidFill>
                  <a:schemeClr val="bg1"/>
                </a:solidFill>
                <a:latin typeface="Arial Narrow"/>
                <a:cs typeface="Arial Narrow"/>
              </a:rPr>
              <a:t>¿Qué crees que le pasó por la cabeza para expresar lo que hoy día es una de las obras más importantes del artista malagueño?</a:t>
            </a:r>
          </a:p>
          <a:p>
            <a:pPr marL="285750" indent="-285750" algn="just">
              <a:buFont typeface="Arial" panose="020B0604020202020204" pitchFamily="34" charset="0"/>
              <a:buChar char="•"/>
            </a:pPr>
            <a:r>
              <a:rPr lang="es-ES" sz="1400" b="1" dirty="0">
                <a:solidFill>
                  <a:schemeClr val="bg1"/>
                </a:solidFill>
                <a:latin typeface="Arial Narrow"/>
                <a:cs typeface="Arial Narrow"/>
              </a:rPr>
              <a:t>¿Cómo expresarías tú lo sucedido en la localidad vizcaína de Guernica?</a:t>
            </a:r>
          </a:p>
        </p:txBody>
      </p:sp>
      <p:sp>
        <p:nvSpPr>
          <p:cNvPr id="16" name="CuadroTexto 15"/>
          <p:cNvSpPr txBox="1"/>
          <p:nvPr/>
        </p:nvSpPr>
        <p:spPr>
          <a:xfrm>
            <a:off x="5355040" y="4043604"/>
            <a:ext cx="4065846" cy="2616101"/>
          </a:xfrm>
          <a:prstGeom prst="rect">
            <a:avLst/>
          </a:prstGeom>
          <a:noFill/>
        </p:spPr>
        <p:txBody>
          <a:bodyPr wrap="square" rtlCol="0">
            <a:spAutoFit/>
          </a:bodyPr>
          <a:lstStyle/>
          <a:p>
            <a:pPr marL="342900" indent="-342900" algn="just">
              <a:buFont typeface="+mj-lt"/>
              <a:buAutoNum type="arabicPeriod"/>
            </a:pPr>
            <a:r>
              <a:rPr lang="es-ES_tradnl" sz="1400" b="1" dirty="0">
                <a:solidFill>
                  <a:schemeClr val="bg1"/>
                </a:solidFill>
                <a:latin typeface="Arial Narrow"/>
                <a:cs typeface="Arial Narrow"/>
              </a:rPr>
              <a:t>Te proponemos crear un dossier informativo. Para contextualizar la obra debes realizar un reportaje periodístico sobre los hechos de Guernica en 1937. Para realizarlo, puedes guiarte por el modelo de creación de una noticia (6W) y las características propias del género periodístico:</a:t>
            </a:r>
            <a:endParaRPr lang="es-ES" sz="1400" b="1"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¿Qué? 		(¿Qué ocurrió?)</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¿Quién? 	(¿Quién lo hizo?)</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¿Cómo? 	(¿De qué forma lo hizo?)</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¿Dónde? 	(¿Dónde ocurrió?)</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¿Cuándo? 	(¿En qué momento ocurrió?)</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¿Por qué? 	(¿Por qué razón ocurrió?)</a:t>
            </a:r>
            <a:endParaRPr lang="es-ES" sz="1100" dirty="0">
              <a:solidFill>
                <a:schemeClr val="bg1"/>
              </a:solidFill>
              <a:latin typeface="Arial Narrow"/>
              <a:cs typeface="Arial Narrow"/>
            </a:endParaRPr>
          </a:p>
          <a:p>
            <a:pPr marL="342900" lvl="0" indent="-342900">
              <a:buFont typeface="+mj-lt"/>
              <a:buAutoNum type="arabicPeriod"/>
            </a:pPr>
            <a:endParaRPr lang="es-ES" sz="1400" b="1" dirty="0">
              <a:solidFill>
                <a:schemeClr val="bg1"/>
              </a:solidFill>
              <a:latin typeface="Arial Narrow"/>
              <a:cs typeface="Arial Narrow"/>
            </a:endParaRP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800" b="1" spc="0" dirty="0">
                <a:ln w="11430"/>
                <a:solidFill>
                  <a:schemeClr val="accent5">
                    <a:lumMod val="75000"/>
                  </a:schemeClr>
                </a:solidFill>
                <a:effectLst>
                  <a:outerShdw blurRad="80000" dist="40000" dir="5040000" algn="tl">
                    <a:srgbClr val="000000">
                      <a:alpha val="30000"/>
                    </a:srgbClr>
                  </a:outerShdw>
                </a:effectLst>
              </a:rPr>
              <a:t>GUERNICA, ¿QUÉ PASÓ?</a:t>
            </a: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pic>
        <p:nvPicPr>
          <p:cNvPr id="2" name="Imagen 1">
            <a:extLst>
              <a:ext uri="{FF2B5EF4-FFF2-40B4-BE49-F238E27FC236}">
                <a16:creationId xmlns:a16="http://schemas.microsoft.com/office/drawing/2014/main" id="{6B35C1CC-9C51-D043-883C-B1F3C0913CEA}"/>
              </a:ext>
            </a:extLst>
          </p:cNvPr>
          <p:cNvPicPr>
            <a:picLocks noChangeAspect="1"/>
          </p:cNvPicPr>
          <p:nvPr/>
        </p:nvPicPr>
        <p:blipFill rotWithShape="1">
          <a:blip r:embed="rId6"/>
          <a:srcRect l="23740" t="4772" r="20415" b="42101"/>
          <a:stretch/>
        </p:blipFill>
        <p:spPr>
          <a:xfrm>
            <a:off x="485114" y="4449467"/>
            <a:ext cx="1409714" cy="1806954"/>
          </a:xfrm>
          <a:prstGeom prst="rect">
            <a:avLst/>
          </a:prstGeom>
        </p:spPr>
      </p:pic>
      <p:sp>
        <p:nvSpPr>
          <p:cNvPr id="3" name="Rectángulo 2">
            <a:extLst>
              <a:ext uri="{FF2B5EF4-FFF2-40B4-BE49-F238E27FC236}">
                <a16:creationId xmlns:a16="http://schemas.microsoft.com/office/drawing/2014/main" id="{F2E3A08A-3C2B-C946-9F4F-5FAA19E5CD75}"/>
              </a:ext>
            </a:extLst>
          </p:cNvPr>
          <p:cNvSpPr/>
          <p:nvPr/>
        </p:nvSpPr>
        <p:spPr>
          <a:xfrm>
            <a:off x="1903854" y="4440720"/>
            <a:ext cx="2636816" cy="1815882"/>
          </a:xfrm>
          <a:prstGeom prst="rect">
            <a:avLst/>
          </a:prstGeom>
        </p:spPr>
        <p:txBody>
          <a:bodyPr wrap="square">
            <a:spAutoFit/>
          </a:bodyPr>
          <a:lstStyle/>
          <a:p>
            <a:pPr algn="just"/>
            <a:r>
              <a:rPr lang="es-ES_tradnl" sz="1400" i="1" dirty="0">
                <a:solidFill>
                  <a:schemeClr val="bg1"/>
                </a:solidFill>
                <a:latin typeface="Arial Narrow"/>
                <a:cs typeface="Arial Narrow"/>
              </a:rPr>
              <a:t>«No basta con conocer las obras de un artista. También hay que saber cuándo las hacía, por qué, cómo, en qué circunstancias. Procuro dejar para la posteridad una documentación tan completa como sea posible. Por esto fecho todo lo que hago.»</a:t>
            </a:r>
            <a:endParaRPr lang="es-ES" sz="1400" i="1" dirty="0">
              <a:solidFill>
                <a:schemeClr val="bg1"/>
              </a:solidFill>
              <a:latin typeface="Arial Narrow"/>
              <a:cs typeface="Arial Narrow"/>
            </a:endParaRPr>
          </a:p>
        </p:txBody>
      </p:sp>
      <p:pic>
        <p:nvPicPr>
          <p:cNvPr id="1025" name="Imagen 127" descr="Macintosh HD:Users:Trabajo:Desktop:Captura de pantalla 2018-07-27 a las 14.48.29.png">
            <a:extLst>
              <a:ext uri="{FF2B5EF4-FFF2-40B4-BE49-F238E27FC236}">
                <a16:creationId xmlns:a16="http://schemas.microsoft.com/office/drawing/2014/main" id="{8F6B35B0-E1E4-AF4A-A3D4-E87A3BB312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4526" y="5534378"/>
            <a:ext cx="1028700" cy="266700"/>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3CC08285-D197-9749-830B-7F17C27C6987}"/>
              </a:ext>
            </a:extLst>
          </p:cNvPr>
          <p:cNvSpPr/>
          <p:nvPr/>
        </p:nvSpPr>
        <p:spPr>
          <a:xfrm>
            <a:off x="8480396" y="5779141"/>
            <a:ext cx="836960" cy="307777"/>
          </a:xfrm>
          <a:prstGeom prst="rect">
            <a:avLst/>
          </a:prstGeom>
        </p:spPr>
        <p:txBody>
          <a:bodyPr wrap="none">
            <a:spAutoFit/>
          </a:bodyPr>
          <a:lstStyle/>
          <a:p>
            <a:pPr>
              <a:spcAft>
                <a:spcPts val="0"/>
              </a:spcAft>
            </a:pPr>
            <a:r>
              <a:rPr lang="es-ES_tradnl" sz="1400" b="1" dirty="0">
                <a:solidFill>
                  <a:srgbClr val="0000FF"/>
                </a:solidFill>
                <a:hlinkClick r:id="rId8">
                  <a:extLst>
                    <a:ext uri="{A12FA001-AC4F-418D-AE19-62706E023703}">
                      <ahyp:hlinkClr xmlns:ahyp="http://schemas.microsoft.com/office/drawing/2018/hyperlinkcolor" val="tx"/>
                    </a:ext>
                  </a:extLst>
                </a:hlinkClick>
              </a:rPr>
              <a:t>ENLACE</a:t>
            </a:r>
            <a:endParaRPr lang="es-ES" b="1" dirty="0">
              <a:solidFill>
                <a:srgbClr val="0000FF"/>
              </a:solidFill>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2269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386090"/>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Buscar y seleccionar fuentes de información.</a:t>
            </a:r>
          </a:p>
          <a:p>
            <a:pPr marL="357188" indent="-195263" algn="just">
              <a:buFont typeface="+mj-lt"/>
              <a:buAutoNum type="arabicPeriod"/>
            </a:pPr>
            <a:r>
              <a:rPr lang="es-ES" sz="1400" b="1" dirty="0">
                <a:solidFill>
                  <a:schemeClr val="bg1"/>
                </a:solidFill>
                <a:latin typeface="Arial Narrow"/>
                <a:cs typeface="Arial Narrow"/>
              </a:rPr>
              <a:t>Aprender a expresar por escrito y oralmente una noticia. </a:t>
            </a:r>
          </a:p>
          <a:p>
            <a:pPr marL="357188" indent="-195263" algn="just">
              <a:buFont typeface="+mj-lt"/>
              <a:buAutoNum type="arabicPeriod"/>
            </a:pPr>
            <a:r>
              <a:rPr lang="es-ES" sz="1400" b="1" dirty="0">
                <a:solidFill>
                  <a:schemeClr val="bg1"/>
                </a:solidFill>
                <a:latin typeface="Arial Narrow"/>
                <a:cs typeface="Arial Narrow"/>
              </a:rPr>
              <a:t>Tomar conciencia tomar conciencia de la importancia del arte como arma de lucha.</a:t>
            </a:r>
          </a:p>
          <a:p>
            <a:pPr marL="357188" indent="-195263" algn="just">
              <a:buFont typeface="+mj-lt"/>
              <a:buAutoNum type="arabicPeriod"/>
            </a:pPr>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 </a:t>
            </a:r>
          </a:p>
          <a:p>
            <a:pPr algn="just"/>
            <a:r>
              <a:rPr lang="es-ES" sz="1400" b="1" dirty="0">
                <a:solidFill>
                  <a:schemeClr val="bg1"/>
                </a:solidFill>
                <a:latin typeface="Arial Narrow"/>
                <a:cs typeface="Arial Narrow"/>
              </a:rPr>
              <a:t>	El 26 de abril de 1937, una parte de la Legión Cóndor participó en el bombardeo de la localidad vizcaína de Guernica en plena hora del mercado.</a:t>
            </a:r>
          </a:p>
          <a:p>
            <a:pPr algn="just"/>
            <a:r>
              <a:rPr lang="es-ES" sz="1400" b="1" dirty="0">
                <a:solidFill>
                  <a:schemeClr val="bg1"/>
                </a:solidFill>
                <a:latin typeface="Arial Narrow"/>
                <a:cs typeface="Arial Narrow"/>
              </a:rPr>
              <a:t>	La población civil fue la gran damnificada junto a los edificios centrales de la localidad. Curiosamente, ninguna vivienda de las familias más acaudaladas y defensoras del Golpe de Estado de Franco, sufrieron las consecuencias.  Más de cien víctimas inocentes.</a:t>
            </a:r>
          </a:p>
          <a:p>
            <a:pPr algn="just"/>
            <a:r>
              <a:rPr lang="es-ES" sz="1400" b="1" dirty="0">
                <a:solidFill>
                  <a:schemeClr val="bg1"/>
                </a:solidFill>
                <a:latin typeface="Arial Narrow"/>
                <a:cs typeface="Arial Narrow"/>
              </a:rPr>
              <a:t>	En París, Picasso se encontraba intentando reflejar en una obra artística la resistencia de Madrid a los ataques de las tropas sublevadas; sin embargo, al tener conocimiento de los acontecimientos, solo fue necesario mes y medio para la producción de esta obra de enormes dimensiones y de incalculable valor artístico y moral.</a:t>
            </a:r>
          </a:p>
          <a:p>
            <a:pPr algn="just"/>
            <a:r>
              <a:rPr lang="es-ES" sz="1400" b="1" dirty="0">
                <a:solidFill>
                  <a:schemeClr val="bg1"/>
                </a:solidFill>
                <a:latin typeface="Arial Narrow"/>
                <a:cs typeface="Arial Narrow"/>
              </a:rPr>
              <a:t> </a:t>
            </a:r>
          </a:p>
          <a:p>
            <a:pPr marL="357188" indent="-195263" algn="just"/>
            <a:endParaRPr lang="es-ES" sz="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400" b="1" dirty="0">
                <a:solidFill>
                  <a:srgbClr val="007A00"/>
                </a:solidFill>
                <a:latin typeface="Arial Narrow"/>
                <a:cs typeface="Arial Narrow"/>
              </a:rPr>
              <a:t>SECUNDARIA – F.P. BÁSICA - BACHILLERATO</a:t>
            </a:r>
            <a:endParaRPr lang="es-ES" sz="1100" b="1" dirty="0">
              <a:solidFill>
                <a:srgbClr val="007A00"/>
              </a:solidFill>
              <a:latin typeface="Arial Narrow"/>
              <a:cs typeface="Arial Narrow"/>
            </a:endParaRPr>
          </a:p>
        </p:txBody>
      </p:sp>
      <p:sp>
        <p:nvSpPr>
          <p:cNvPr id="15" name="CuadroTexto 14"/>
          <p:cNvSpPr txBox="1"/>
          <p:nvPr/>
        </p:nvSpPr>
        <p:spPr>
          <a:xfrm>
            <a:off x="5346001" y="1355719"/>
            <a:ext cx="4074859"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Dividimos la clase en equipos de cuatro.</a:t>
            </a:r>
          </a:p>
          <a:p>
            <a:pPr marL="342900" indent="-342900" algn="just">
              <a:buFont typeface="+mj-lt"/>
              <a:buAutoNum type="arabicPeriod"/>
            </a:pPr>
            <a:r>
              <a:rPr lang="es-ES" sz="1400" b="1" dirty="0">
                <a:solidFill>
                  <a:schemeClr val="bg1"/>
                </a:solidFill>
                <a:latin typeface="Arial Narrow"/>
                <a:cs typeface="Arial Narrow"/>
              </a:rPr>
              <a:t>Tras la observación de la obra, proponemos una lluvia de ideas para saber el punto de partida y de conocimientos previos que tienen nuestros alumnos. </a:t>
            </a:r>
          </a:p>
          <a:p>
            <a:pPr marL="342900" indent="-342900" algn="just">
              <a:buFont typeface="+mj-lt"/>
              <a:buAutoNum type="arabicPeriod"/>
            </a:pPr>
            <a:r>
              <a:rPr lang="es-ES" sz="1400" b="1" dirty="0">
                <a:solidFill>
                  <a:schemeClr val="bg1"/>
                </a:solidFill>
                <a:latin typeface="Arial Narrow"/>
                <a:cs typeface="Arial Narrow"/>
              </a:rPr>
              <a:t>Tras esta actividad, los alumnos realizaran un dossier para enmarcar la  obra en su contexto. La elaboración del dossier seguirá el modelo de una noticia (6W).</a:t>
            </a:r>
          </a:p>
          <a:p>
            <a:pPr marL="342900" indent="-342900" algn="just">
              <a:buFont typeface="+mj-lt"/>
              <a:buAutoNum type="arabicPeriod"/>
            </a:pPr>
            <a:r>
              <a:rPr lang="es-ES" sz="1400" b="1" dirty="0">
                <a:solidFill>
                  <a:schemeClr val="bg1"/>
                </a:solidFill>
                <a:latin typeface="Arial Narrow"/>
                <a:cs typeface="Arial Narrow"/>
              </a:rPr>
              <a:t>Se expondrán oralmente los mismos.</a:t>
            </a:r>
          </a:p>
        </p:txBody>
      </p:sp>
      <p:sp>
        <p:nvSpPr>
          <p:cNvPr id="17" name="CuadroTexto 16"/>
          <p:cNvSpPr txBox="1"/>
          <p:nvPr/>
        </p:nvSpPr>
        <p:spPr>
          <a:xfrm>
            <a:off x="5346014" y="4217826"/>
            <a:ext cx="4074859" cy="1969770"/>
          </a:xfrm>
          <a:prstGeom prst="rect">
            <a:avLst/>
          </a:prstGeom>
          <a:noFill/>
        </p:spPr>
        <p:txBody>
          <a:bodyPr wrap="square" rtlCol="0">
            <a:spAutoFit/>
          </a:bodyPr>
          <a:lstStyle/>
          <a:p>
            <a:pPr algn="just"/>
            <a:r>
              <a:rPr lang="es-ES" sz="1400" b="1" dirty="0">
                <a:solidFill>
                  <a:schemeClr val="bg1"/>
                </a:solidFill>
                <a:latin typeface="Arial Narrow"/>
                <a:cs typeface="Arial Narrow"/>
              </a:rPr>
              <a:t>Realización de un  pequeño dossier informativo de los acontecimientos del bombardeo de </a:t>
            </a:r>
            <a:r>
              <a:rPr lang="es-ES" sz="1400" b="1" dirty="0" err="1">
                <a:solidFill>
                  <a:schemeClr val="bg1"/>
                </a:solidFill>
                <a:latin typeface="Arial Narrow"/>
                <a:cs typeface="Arial Narrow"/>
              </a:rPr>
              <a:t>Guernika</a:t>
            </a:r>
            <a:r>
              <a:rPr lang="es-ES" sz="1400" b="1" dirty="0">
                <a:solidFill>
                  <a:schemeClr val="bg1"/>
                </a:solidFill>
                <a:latin typeface="Arial Narrow"/>
                <a:cs typeface="Arial Narrow"/>
              </a:rPr>
              <a:t>  siguiendo el modelo periodístico de una noticia:</a:t>
            </a:r>
          </a:p>
          <a:p>
            <a:pPr marL="745182" lvl="1" indent="-342900">
              <a:buFont typeface="Arial" panose="020B0604020202020204" pitchFamily="34" charset="0"/>
              <a:buChar char="•"/>
            </a:pPr>
            <a:r>
              <a:rPr lang="es-ES_tradnl" sz="1100" dirty="0">
                <a:solidFill>
                  <a:schemeClr val="bg1"/>
                </a:solidFill>
                <a:latin typeface="Arial Narrow"/>
                <a:cs typeface="Arial Narrow"/>
              </a:rPr>
              <a:t>¿Qué? 		(¿Qué ocurrió?)</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¿Quién? 	(¿Quién lo hizo?)</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¿Cómo? 	(¿De qué forma lo hizo?)</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¿Dónde? 	(¿Dónde ocurrió?)</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¿Cuándo? 	(¿En qué momento ocurrió?)</a:t>
            </a:r>
            <a:endParaRPr lang="es-ES" sz="1100" dirty="0">
              <a:solidFill>
                <a:schemeClr val="bg1"/>
              </a:solidFill>
              <a:latin typeface="Arial Narrow"/>
              <a:cs typeface="Arial Narrow"/>
            </a:endParaRPr>
          </a:p>
          <a:p>
            <a:pPr marL="745182" lvl="1" indent="-342900">
              <a:buFont typeface="Arial" panose="020B0604020202020204" pitchFamily="34" charset="0"/>
              <a:buChar char="•"/>
            </a:pPr>
            <a:r>
              <a:rPr lang="es-ES_tradnl" sz="1100" dirty="0">
                <a:solidFill>
                  <a:schemeClr val="bg1"/>
                </a:solidFill>
                <a:latin typeface="Arial Narrow"/>
                <a:cs typeface="Arial Narrow"/>
              </a:rPr>
              <a:t>¿Por qué? 	(¿Por qué razón ocurrió?)</a:t>
            </a:r>
            <a:endParaRPr lang="es-ES" sz="1100" dirty="0">
              <a:solidFill>
                <a:schemeClr val="bg1"/>
              </a:solidFill>
              <a:latin typeface="Arial Narrow"/>
              <a:cs typeface="Arial Narrow"/>
            </a:endParaRPr>
          </a:p>
          <a:p>
            <a:pPr algn="just"/>
            <a:endParaRPr lang="es-ES" sz="1400" b="1" dirty="0">
              <a:solidFill>
                <a:schemeClr val="bg1"/>
              </a:solidFill>
              <a:latin typeface="Arial Narrow"/>
              <a:cs typeface="Arial Narrow"/>
            </a:endParaRP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GUERNICA, ¿QUÉ PASÓ?</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pic>
        <p:nvPicPr>
          <p:cNvPr id="19" name="Imagen 127" descr="Macintosh HD:Users:Trabajo:Desktop:Captura de pantalla 2018-07-27 a las 14.48.29.png">
            <a:extLst>
              <a:ext uri="{FF2B5EF4-FFF2-40B4-BE49-F238E27FC236}">
                <a16:creationId xmlns:a16="http://schemas.microsoft.com/office/drawing/2014/main" id="{740660CB-79FC-9E4E-AEEC-B108A18329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7074" y="6041984"/>
            <a:ext cx="1028700" cy="2667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a:extLst>
              <a:ext uri="{FF2B5EF4-FFF2-40B4-BE49-F238E27FC236}">
                <a16:creationId xmlns:a16="http://schemas.microsoft.com/office/drawing/2014/main" id="{202BD574-43EE-EE41-914B-8F55B95E56A1}"/>
              </a:ext>
            </a:extLst>
          </p:cNvPr>
          <p:cNvSpPr/>
          <p:nvPr/>
        </p:nvSpPr>
        <p:spPr>
          <a:xfrm>
            <a:off x="7383430" y="5997454"/>
            <a:ext cx="836960" cy="307777"/>
          </a:xfrm>
          <a:prstGeom prst="rect">
            <a:avLst/>
          </a:prstGeom>
        </p:spPr>
        <p:txBody>
          <a:bodyPr wrap="none">
            <a:spAutoFit/>
          </a:bodyPr>
          <a:lstStyle/>
          <a:p>
            <a:pPr>
              <a:spcAft>
                <a:spcPts val="0"/>
              </a:spcAft>
            </a:pPr>
            <a:r>
              <a:rPr lang="es-ES_tradnl" sz="1400" b="1" dirty="0">
                <a:solidFill>
                  <a:srgbClr val="0000FF"/>
                </a:solidFill>
                <a:hlinkClick r:id="rId7">
                  <a:extLst>
                    <a:ext uri="{A12FA001-AC4F-418D-AE19-62706E023703}">
                      <ahyp:hlinkClr xmlns:ahyp="http://schemas.microsoft.com/office/drawing/2018/hyperlinkcolor" val="tx"/>
                    </a:ext>
                  </a:extLst>
                </a:hlinkClick>
              </a:rPr>
              <a:t>ENLACE</a:t>
            </a:r>
            <a:endParaRPr lang="es-ES" b="1" dirty="0">
              <a:solidFill>
                <a:srgbClr val="0000FF"/>
              </a:solidFill>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72001941"/>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766</TotalTime>
  <Words>264</Words>
  <Application>Microsoft Macintosh PowerPoint</Application>
  <PresentationFormat>A4 (210 x 297 mm)</PresentationFormat>
  <Paragraphs>52</Paragraphs>
  <Slides>4</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vt:i4>
      </vt:variant>
    </vt:vector>
  </HeadingPairs>
  <TitlesOfParts>
    <vt:vector size="12" baseType="lpstr">
      <vt:lpstr>MS Mincho</vt:lpstr>
      <vt:lpstr>Arial</vt:lpstr>
      <vt:lpstr>Arial Narrow</vt:lpstr>
      <vt:lpstr>Calibri</vt:lpstr>
      <vt:lpstr>Cambria</vt:lpstr>
      <vt:lpstr>Corbel</vt:lpstr>
      <vt:lpstr>Times New Roman</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99</cp:revision>
  <dcterms:created xsi:type="dcterms:W3CDTF">2018-05-05T18:47:48Z</dcterms:created>
  <dcterms:modified xsi:type="dcterms:W3CDTF">2019-01-15T19:08:00Z</dcterms:modified>
</cp:coreProperties>
</file>