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85" r:id="rId3"/>
    <p:sldId id="383" r:id="rId4"/>
    <p:sldId id="384"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docs.google.com/presentation/d/1hUuunLtuu2uiudSY2pDirjqsc9oVWlaudSyk6frbmPM/edit?usp=sharing" TargetMode="External"/><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www.rtve.es/alacarta/videos/imagenes-prohibidas/imagenes-prohibidas-perlas-censura/1206643/" TargetMode="External"/><Relationship Id="rId3" Type="http://schemas.openxmlformats.org/officeDocument/2006/relationships/image" Target="../media/image7.png"/><Relationship Id="rId7" Type="http://schemas.openxmlformats.org/officeDocument/2006/relationships/hyperlink" Target="http://www.rtve.es/alacarta/videos/imagenes-prohibidas/imagenes-prohibidas-huellas-censura/1150454/"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ocs.google.com/presentation/d/1hUuunLtuu2uiudSY2pDirjqsc9oVWlaudSyk6frbmPM/edit?usp=sharing" TargetMode="External"/><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672333" y="3105832"/>
            <a:ext cx="3194016"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CENSURA</a:t>
            </a:r>
          </a:p>
        </p:txBody>
      </p:sp>
      <p:sp>
        <p:nvSpPr>
          <p:cNvPr id="9" name="Rectángulo 8">
            <a:extLst>
              <a:ext uri="{FF2B5EF4-FFF2-40B4-BE49-F238E27FC236}">
                <a16:creationId xmlns:a16="http://schemas.microsoft.com/office/drawing/2014/main" id="{6A544593-E9E3-4B42-B18D-08FF9C023B63}"/>
              </a:ext>
            </a:extLst>
          </p:cNvPr>
          <p:cNvSpPr/>
          <p:nvPr/>
        </p:nvSpPr>
        <p:spPr>
          <a:xfrm>
            <a:off x="3328068" y="3598015"/>
            <a:ext cx="4741876"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¿DÓNDE ESTÁ LA DIFERENCIA?</a:t>
            </a:r>
          </a:p>
        </p:txBody>
      </p:sp>
    </p:spTree>
    <p:extLst>
      <p:ext uri="{BB962C8B-B14F-4D97-AF65-F5344CB8AC3E}">
        <p14:creationId xmlns:p14="http://schemas.microsoft.com/office/powerpoint/2010/main" val="288544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7735" y="1266934"/>
            <a:ext cx="4342356" cy="5693866"/>
          </a:xfrm>
          <a:prstGeom prst="rect">
            <a:avLst/>
          </a:prstGeom>
          <a:noFill/>
        </p:spPr>
        <p:txBody>
          <a:bodyPr wrap="square" rtlCol="0">
            <a:spAutoFit/>
          </a:bodyPr>
          <a:lstStyle/>
          <a:p>
            <a:pPr indent="406400" algn="just"/>
            <a:r>
              <a:rPr lang="es-ES" sz="1400" b="1" dirty="0">
                <a:solidFill>
                  <a:schemeClr val="bg1"/>
                </a:solidFill>
                <a:latin typeface="Arial Narrow"/>
                <a:cs typeface="Arial Narrow"/>
              </a:rPr>
              <a:t>La censura fue un mecanismo de control ideológico durante el Franquismo. El férreo control que sobre la cultura se ejerció, en todas sus expresiones, fue tal, que algunos artistas sufrieron la figura de un personaje que se encargaba de esta labor: el censor.</a:t>
            </a:r>
          </a:p>
          <a:p>
            <a:pPr algn="just"/>
            <a:r>
              <a:rPr lang="es-ES" sz="1400" b="1" dirty="0">
                <a:solidFill>
                  <a:schemeClr val="bg1"/>
                </a:solidFill>
                <a:latin typeface="Arial Narrow"/>
                <a:cs typeface="Arial Narrow"/>
              </a:rPr>
              <a:t>	Cortaba escenas de películas, cambiaba palabras de narraciones e incluso alteraba imágenes. Recuerda que en aquella época no existían los medios técnicos que hay en la actualidad: ni fotocopias ni Photoshop ni nada por el estilo.</a:t>
            </a:r>
          </a:p>
          <a:p>
            <a:pPr indent="406400" algn="just"/>
            <a:r>
              <a:rPr lang="es-ES" sz="1400" b="1" dirty="0">
                <a:solidFill>
                  <a:schemeClr val="bg1"/>
                </a:solidFill>
                <a:latin typeface="Arial Narrow"/>
                <a:cs typeface="Arial Narrow"/>
              </a:rPr>
              <a:t>En la película </a:t>
            </a:r>
            <a:r>
              <a:rPr lang="es-ES" sz="1400" b="1" i="1" dirty="0">
                <a:solidFill>
                  <a:schemeClr val="bg1"/>
                </a:solidFill>
                <a:latin typeface="Arial Narrow"/>
                <a:cs typeface="Arial Narrow"/>
              </a:rPr>
              <a:t>Gilda</a:t>
            </a:r>
            <a:r>
              <a:rPr lang="es-ES" sz="1400" b="1" dirty="0">
                <a:solidFill>
                  <a:schemeClr val="bg1"/>
                </a:solidFill>
                <a:latin typeface="Arial Narrow"/>
                <a:cs typeface="Arial Narrow"/>
              </a:rPr>
              <a:t> (1946) de Charles Vidor, su actriz, Rita Hayworth, empieza a cantar y a bailar a la misma vez que comienza a quitarse un guante de su brazo. En el momento del baile se produce un corte de la escena tan brusco que la imaginación de los españoles siempre creyó que la actriz acabaría quitándose la ropa. Tuvo que llegar 1975 para descubrir que no era tal lo que se imaginaba. </a:t>
            </a:r>
          </a:p>
          <a:p>
            <a:pPr indent="406400" algn="just"/>
            <a:r>
              <a:rPr lang="es-ES" sz="1400" b="1" dirty="0">
                <a:solidFill>
                  <a:schemeClr val="bg1"/>
                </a:solidFill>
                <a:latin typeface="Arial Narrow"/>
                <a:cs typeface="Arial Narrow"/>
              </a:rPr>
              <a:t>La censura provocó que la imaginación no tuviera límites.</a:t>
            </a:r>
          </a:p>
          <a:p>
            <a:pPr indent="406400"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p:txBody>
      </p:sp>
      <p:sp>
        <p:nvSpPr>
          <p:cNvPr id="15" name="CuadroTexto 14"/>
          <p:cNvSpPr txBox="1"/>
          <p:nvPr/>
        </p:nvSpPr>
        <p:spPr>
          <a:xfrm>
            <a:off x="5346014" y="1310885"/>
            <a:ext cx="4073409" cy="1815882"/>
          </a:xfrm>
          <a:prstGeom prst="rect">
            <a:avLst/>
          </a:prstGeom>
          <a:noFill/>
        </p:spPr>
        <p:txBody>
          <a:bodyPr wrap="square" rtlCol="0">
            <a:spAutoFit/>
          </a:bodyPr>
          <a:lstStyle/>
          <a:p>
            <a:pPr algn="just"/>
            <a:r>
              <a:rPr lang="es-ES" sz="1400" b="1" dirty="0">
                <a:solidFill>
                  <a:schemeClr val="bg1"/>
                </a:solidFill>
                <a:latin typeface="Arial Narrow"/>
                <a:cs typeface="Arial Narrow"/>
              </a:rPr>
              <a:t>¿Qué pensarías si no pudieras ver una película de principio a fin y estuviera cortada en mitad de la historia?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¿Estarías dispuesto a aceptar una obra censurada?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¿Cómo crearías una obra sin que fuera censurada?</a:t>
            </a:r>
          </a:p>
          <a:p>
            <a:pPr algn="just"/>
            <a:endParaRPr lang="es-ES" sz="1400" b="1" dirty="0">
              <a:solidFill>
                <a:schemeClr val="bg1"/>
              </a:solidFill>
              <a:latin typeface="Arial Narrow"/>
              <a:cs typeface="Arial Narrow"/>
            </a:endParaRPr>
          </a:p>
        </p:txBody>
      </p:sp>
      <p:sp>
        <p:nvSpPr>
          <p:cNvPr id="16" name="CuadroTexto 15"/>
          <p:cNvSpPr txBox="1"/>
          <p:nvPr/>
        </p:nvSpPr>
        <p:spPr>
          <a:xfrm>
            <a:off x="5355040" y="4046581"/>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Haz un equipo de cuatro y trabaja con las fichas que te adjunto. (</a:t>
            </a:r>
            <a:r>
              <a:rPr lang="es-ES" sz="1400" b="1" dirty="0">
                <a:solidFill>
                  <a:srgbClr val="0000FF"/>
                </a:solidFill>
                <a:latin typeface="Arial Narrow"/>
                <a:cs typeface="Arial Narrow"/>
                <a:hlinkClick r:id="rId3">
                  <a:extLst>
                    <a:ext uri="{A12FA001-AC4F-418D-AE19-62706E023703}">
                      <ahyp:hlinkClr xmlns:ahyp="http://schemas.microsoft.com/office/drawing/2018/hyperlinkcolor" val="tx"/>
                    </a:ext>
                  </a:extLst>
                </a:hlinkClick>
              </a:rPr>
              <a:t>enlace</a:t>
            </a:r>
            <a:r>
              <a:rPr lang="es-ES" sz="1400" b="1" dirty="0">
                <a:solidFill>
                  <a:schemeClr val="bg1"/>
                </a:solidFill>
                <a:latin typeface="Arial Narrow"/>
                <a:cs typeface="Arial Narrow"/>
              </a:rPr>
              <a:t>)</a:t>
            </a:r>
          </a:p>
          <a:p>
            <a:pPr marL="342900" indent="-342900" algn="just">
              <a:buFont typeface="+mj-lt"/>
              <a:buAutoNum type="arabicPeriod"/>
            </a:pPr>
            <a:r>
              <a:rPr lang="es-ES" sz="1400" b="1" dirty="0">
                <a:solidFill>
                  <a:schemeClr val="bg1"/>
                </a:solidFill>
                <a:latin typeface="Arial Narrow"/>
                <a:cs typeface="Arial Narrow"/>
              </a:rPr>
              <a:t>Debéis describir las diferencias entre la imagen original y la censurada por el gobierno.</a:t>
            </a:r>
          </a:p>
          <a:p>
            <a:pPr marL="342900" indent="-342900" algn="just">
              <a:buFont typeface="+mj-lt"/>
              <a:buAutoNum type="arabicPeriod"/>
            </a:pPr>
            <a:r>
              <a:rPr lang="es-ES" sz="1400" b="1" dirty="0">
                <a:solidFill>
                  <a:schemeClr val="bg1"/>
                </a:solidFill>
                <a:latin typeface="Arial Narrow"/>
                <a:cs typeface="Arial Narrow"/>
              </a:rPr>
              <a:t>A continuación, intenta comprender cuál sería el motivo por el que se censuraba. Habrá una puesta en común de vuestras aportaciones.</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Finalmente, reflexiona sobre si tiene sentido controlar la libertad de expresión y la cultura.</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¿DÓNDE ESTÁ LA DIFERENCIA?</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4" name="Imagen 23" descr="Captura de pantalla 2018-05-05 a las 22.36.25.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1" name="Picture 7" descr="C:\Users\tres\Downloads\IMG_4560.PNG"/>
          <p:cNvPicPr>
            <a:picLocks noChangeAspect="1" noChangeArrowheads="1"/>
          </p:cNvPicPr>
          <p:nvPr/>
        </p:nvPicPr>
        <p:blipFill>
          <a:blip r:embed="rId6"/>
          <a:srcRect/>
          <a:stretch>
            <a:fillRect/>
          </a:stretch>
        </p:blipFill>
        <p:spPr bwMode="auto">
          <a:xfrm>
            <a:off x="9426246" y="6429395"/>
            <a:ext cx="396000" cy="396000"/>
          </a:xfrm>
          <a:prstGeom prst="rect">
            <a:avLst/>
          </a:prstGeom>
          <a:noFill/>
        </p:spPr>
      </p:pic>
      <p:sp>
        <p:nvSpPr>
          <p:cNvPr id="9" name="AutoShape 6" descr="ablar vendimia mÃºsica antiguo radio grabar micrÃ³fono hablar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pic>
        <p:nvPicPr>
          <p:cNvPr id="2052" name="Picture 4" descr="http://robertoggarcia.tk/wp-content/uploads/censur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6469" y="5159829"/>
            <a:ext cx="905312" cy="11916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sultado de imagen de gilda rita hayworth censura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653" y="5159829"/>
            <a:ext cx="2234411" cy="119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3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447645"/>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Valorar la influencia de la censura como medio de control de los valores de la sociedad y la cultura.</a:t>
            </a:r>
          </a:p>
          <a:p>
            <a:pPr marL="161925" algn="just"/>
            <a:endParaRPr lang="es-ES" sz="700" b="1" dirty="0">
              <a:solidFill>
                <a:schemeClr val="bg1"/>
              </a:solidFill>
              <a:latin typeface="Arial Narrow"/>
              <a:cs typeface="Arial Narrow"/>
            </a:endParaRPr>
          </a:p>
          <a:p>
            <a:pPr algn="just"/>
            <a:endParaRPr lang="es-ES" sz="3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La censura fue un mecanismo de control ideológico durante el franquismo. El férreo control que hubo sobre la cultura, en todas sus expresiones, fue tal que algunos artistas sufrieron la figura del censor en todos sus aspectos.</a:t>
            </a:r>
          </a:p>
          <a:p>
            <a:pPr indent="406400" algn="just"/>
            <a:r>
              <a:rPr lang="es-ES" sz="1400" b="1" dirty="0">
                <a:solidFill>
                  <a:schemeClr val="bg1"/>
                </a:solidFill>
                <a:latin typeface="Arial Narrow"/>
                <a:cs typeface="Arial Narrow"/>
              </a:rPr>
              <a:t>El cine también sufrió al censor. No solo escenas eran cortadas, también argumentos, carteles, imágenes o canciones eran modificados con el fin de respetar los valores y la moral </a:t>
            </a:r>
            <a:r>
              <a:rPr lang="es-ES" sz="1400" b="1" dirty="0" err="1">
                <a:solidFill>
                  <a:schemeClr val="bg1"/>
                </a:solidFill>
                <a:latin typeface="Arial Narrow"/>
                <a:cs typeface="Arial Narrow"/>
              </a:rPr>
              <a:t>nacionalcatólica</a:t>
            </a:r>
            <a:r>
              <a:rPr lang="es-ES" sz="1400" b="1" dirty="0">
                <a:solidFill>
                  <a:schemeClr val="bg1"/>
                </a:solidFill>
                <a:latin typeface="Arial Narrow"/>
                <a:cs typeface="Arial Narrow"/>
              </a:rPr>
              <a:t> del Régimen. No había límite. </a:t>
            </a:r>
          </a:p>
          <a:p>
            <a:pPr indent="406400" algn="just"/>
            <a:r>
              <a:rPr lang="es-ES" sz="1400" b="1" dirty="0">
                <a:solidFill>
                  <a:schemeClr val="bg1"/>
                </a:solidFill>
                <a:latin typeface="Arial Narrow"/>
                <a:cs typeface="Arial Narrow"/>
              </a:rPr>
              <a:t>Puedes ver de lo que hablamos en la serie </a:t>
            </a:r>
            <a:r>
              <a:rPr lang="es-ES" sz="1400" b="1" i="1" dirty="0">
                <a:solidFill>
                  <a:schemeClr val="bg1"/>
                </a:solidFill>
                <a:latin typeface="Arial Narrow"/>
                <a:cs typeface="Arial Narrow"/>
              </a:rPr>
              <a:t>Imágenes prohibidas </a:t>
            </a:r>
            <a:r>
              <a:rPr lang="es-ES" sz="1400" b="1" dirty="0">
                <a:solidFill>
                  <a:schemeClr val="bg1"/>
                </a:solidFill>
                <a:latin typeface="Arial Narrow"/>
                <a:cs typeface="Arial Narrow"/>
              </a:rPr>
              <a:t>de Vicente Romero (2011) de RTVE.</a:t>
            </a:r>
          </a:p>
          <a:p>
            <a:pPr indent="406400" algn="just"/>
            <a:endParaRPr lang="es-ES" sz="1400" b="1" dirty="0">
              <a:solidFill>
                <a:schemeClr val="bg1"/>
              </a:solidFill>
              <a:latin typeface="Arial Narrow"/>
              <a:cs typeface="Arial Narrow"/>
            </a:endParaRPr>
          </a:p>
          <a:p>
            <a:pPr indent="406400" algn="just"/>
            <a:endParaRPr lang="es-ES" sz="1400" b="1" dirty="0">
              <a:solidFill>
                <a:schemeClr val="bg1"/>
              </a:solidFill>
              <a:latin typeface="Arial Narrow"/>
              <a:cs typeface="Arial Narrow"/>
            </a:endParaRPr>
          </a:p>
          <a:p>
            <a:pPr indent="406400" algn="just"/>
            <a:endParaRPr lang="es-ES" sz="1400" b="1" dirty="0">
              <a:solidFill>
                <a:schemeClr val="bg1"/>
              </a:solidFill>
              <a:latin typeface="Arial Narrow"/>
              <a:cs typeface="Arial Narrow"/>
            </a:endParaRPr>
          </a:p>
          <a:p>
            <a:pPr indent="406400"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400" b="1" dirty="0">
                <a:solidFill>
                  <a:srgbClr val="007A00"/>
                </a:solidFill>
                <a:latin typeface="Arial Narrow"/>
                <a:cs typeface="Arial Narrow"/>
              </a:rPr>
              <a:t>PRIMARIA - SECUNDARIA </a:t>
            </a:r>
            <a:r>
              <a:rPr lang="mr-IN" sz="1400" b="1" dirty="0">
                <a:solidFill>
                  <a:srgbClr val="007A00"/>
                </a:solidFill>
                <a:latin typeface="Arial Narrow"/>
                <a:cs typeface="Arial Narrow"/>
              </a:rPr>
              <a:t>–</a:t>
            </a:r>
            <a:r>
              <a:rPr lang="es-ES" sz="1400" b="1" dirty="0">
                <a:solidFill>
                  <a:srgbClr val="007A00"/>
                </a:solidFill>
                <a:latin typeface="Arial Narrow"/>
                <a:cs typeface="Arial Narrow"/>
              </a:rPr>
              <a:t> F.P. BÁSICA.</a:t>
            </a:r>
          </a:p>
        </p:txBody>
      </p:sp>
      <p:sp>
        <p:nvSpPr>
          <p:cNvPr id="15" name="CuadroTexto 14"/>
          <p:cNvSpPr txBox="1"/>
          <p:nvPr/>
        </p:nvSpPr>
        <p:spPr>
          <a:xfrm>
            <a:off x="5346014" y="1066541"/>
            <a:ext cx="4074859" cy="2369880"/>
          </a:xfrm>
          <a:prstGeom prst="rect">
            <a:avLst/>
          </a:prstGeom>
          <a:noFill/>
        </p:spPr>
        <p:txBody>
          <a:bodyPr wrap="square" rtlCol="0">
            <a:spAutoFit/>
          </a:bodyPr>
          <a:lstStyle/>
          <a:p>
            <a:pPr algn="just"/>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En equipos de cuatro el alumnado debe e</a:t>
            </a:r>
            <a:r>
              <a:rPr lang="es-ES_tradnl" sz="1400" b="1" dirty="0" err="1">
                <a:solidFill>
                  <a:schemeClr val="bg1"/>
                </a:solidFill>
                <a:latin typeface="Arial Narrow"/>
                <a:cs typeface="Arial Narrow"/>
              </a:rPr>
              <a:t>ntrar</a:t>
            </a:r>
            <a:r>
              <a:rPr lang="es-ES_tradnl" sz="1400" b="1" dirty="0">
                <a:solidFill>
                  <a:schemeClr val="bg1"/>
                </a:solidFill>
                <a:latin typeface="Arial Narrow"/>
                <a:cs typeface="Arial Narrow"/>
              </a:rPr>
              <a:t> en el siguiente </a:t>
            </a:r>
            <a:r>
              <a:rPr lang="es-ES_tradnl" sz="1400" b="1" dirty="0">
                <a:solidFill>
                  <a:srgbClr val="0000FF"/>
                </a:solidFill>
                <a:latin typeface="Arial Narrow"/>
                <a:cs typeface="Arial Narrow"/>
                <a:hlinkClick r:id="rId5">
                  <a:extLst>
                    <a:ext uri="{A12FA001-AC4F-418D-AE19-62706E023703}">
                      <ahyp:hlinkClr xmlns:ahyp="http://schemas.microsoft.com/office/drawing/2018/hyperlinkcolor" val="tx"/>
                    </a:ext>
                  </a:extLst>
                </a:hlinkClick>
              </a:rPr>
              <a:t>enlace</a:t>
            </a:r>
            <a:r>
              <a:rPr lang="es-ES_tradnl" sz="1400" b="1" dirty="0">
                <a:solidFill>
                  <a:schemeClr val="bg1"/>
                </a:solidFill>
                <a:latin typeface="Arial Narrow"/>
                <a:cs typeface="Arial Narrow"/>
              </a:rPr>
              <a:t>. Son fichas donde ver</a:t>
            </a:r>
            <a:r>
              <a:rPr lang="es-ES" sz="1400" b="1" dirty="0" err="1">
                <a:solidFill>
                  <a:schemeClr val="bg1"/>
                </a:solidFill>
                <a:latin typeface="Arial Narrow"/>
                <a:cs typeface="Arial Narrow"/>
              </a:rPr>
              <a:t>án</a:t>
            </a:r>
            <a:r>
              <a:rPr lang="es-ES" sz="1400" b="1" dirty="0">
                <a:solidFill>
                  <a:schemeClr val="bg1"/>
                </a:solidFill>
                <a:latin typeface="Arial Narrow"/>
                <a:cs typeface="Arial Narrow"/>
              </a:rPr>
              <a:t> una imagen original y otra censurada. No se trata solo de la imagen, hasta el título puede ser modificado. Debe describir lo que ve.</a:t>
            </a:r>
            <a:endParaRPr lang="es-ES_tradnl" sz="1400" b="1" dirty="0">
              <a:solidFill>
                <a:schemeClr val="bg1"/>
              </a:solidFill>
              <a:latin typeface="Arial Narrow"/>
              <a:cs typeface="Arial Narrow"/>
            </a:endParaRPr>
          </a:p>
          <a:p>
            <a:pPr marL="342900" indent="-342900" algn="just">
              <a:buFont typeface="+mj-lt"/>
              <a:buAutoNum type="arabicPeriod"/>
            </a:pPr>
            <a:r>
              <a:rPr lang="es-ES_tradnl" sz="1400" b="1" dirty="0">
                <a:solidFill>
                  <a:schemeClr val="bg1"/>
                </a:solidFill>
                <a:latin typeface="Arial Narrow"/>
                <a:cs typeface="Arial Narrow"/>
              </a:rPr>
              <a:t>A continuación</a:t>
            </a:r>
            <a:r>
              <a:rPr lang="es-ES" sz="1400" b="1" dirty="0">
                <a:solidFill>
                  <a:schemeClr val="bg1"/>
                </a:solidFill>
                <a:latin typeface="Arial Narrow"/>
                <a:cs typeface="Arial Narrow"/>
              </a:rPr>
              <a:t> debe </a:t>
            </a:r>
            <a:r>
              <a:rPr lang="es-ES_tradnl" sz="1400" b="1" dirty="0">
                <a:solidFill>
                  <a:schemeClr val="bg1"/>
                </a:solidFill>
                <a:latin typeface="Arial Narrow"/>
                <a:cs typeface="Arial Narrow"/>
              </a:rPr>
              <a:t>reflexionar a partir de las siguientes premisas:</a:t>
            </a:r>
          </a:p>
          <a:p>
            <a:pPr marL="666750" indent="-277813" algn="just">
              <a:buFont typeface="Arial" charset="0"/>
              <a:buChar char="•"/>
            </a:pPr>
            <a:r>
              <a:rPr lang="es-ES_tradnl" sz="1200" dirty="0">
                <a:solidFill>
                  <a:schemeClr val="bg1"/>
                </a:solidFill>
                <a:latin typeface="Arial Narrow"/>
                <a:cs typeface="Arial Narrow"/>
              </a:rPr>
              <a:t>¿Qué harías tú si supieras que la película que estás viendo está censurada? </a:t>
            </a:r>
          </a:p>
          <a:p>
            <a:pPr marL="666750" indent="-277813" algn="just">
              <a:buFont typeface="Arial" charset="0"/>
              <a:buChar char="•"/>
            </a:pPr>
            <a:r>
              <a:rPr lang="es-ES" sz="1200" dirty="0">
                <a:solidFill>
                  <a:schemeClr val="bg1"/>
                </a:solidFill>
                <a:latin typeface="Arial Narrow"/>
                <a:cs typeface="Arial Narrow"/>
              </a:rPr>
              <a:t>¿Estarías dispuesto a aceptar una obra censurada?</a:t>
            </a:r>
          </a:p>
        </p:txBody>
      </p:sp>
      <p:sp>
        <p:nvSpPr>
          <p:cNvPr id="17" name="CuadroTexto 16"/>
          <p:cNvSpPr txBox="1"/>
          <p:nvPr/>
        </p:nvSpPr>
        <p:spPr>
          <a:xfrm>
            <a:off x="5346014" y="4237423"/>
            <a:ext cx="4074859" cy="2031325"/>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Se trata de reflexionar sobre cuáles fueron los motivos por los que se establecía la censura. </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Se realizará una mesa redonda donde se expongan argumentos a favor o en contra de la censura y la necesidad o no de censurar en la actualidad. Para ello el profesorado debe crear controversias que abran el debate entre el alumnado.</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¿DÓNDE ESTÁ LA DIFERENCIA?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6"/>
          <a:srcRect/>
          <a:stretch>
            <a:fillRect/>
          </a:stretch>
        </p:blipFill>
        <p:spPr bwMode="auto">
          <a:xfrm>
            <a:off x="9426246" y="6437369"/>
            <a:ext cx="396000" cy="396000"/>
          </a:xfrm>
          <a:prstGeom prst="rect">
            <a:avLst/>
          </a:prstGeom>
          <a:noFill/>
        </p:spPr>
      </p:pic>
      <p:graphicFrame>
        <p:nvGraphicFramePr>
          <p:cNvPr id="5" name="Tabla 4"/>
          <p:cNvGraphicFramePr>
            <a:graphicFrameLocks noGrp="1"/>
          </p:cNvGraphicFramePr>
          <p:nvPr>
            <p:extLst/>
          </p:nvPr>
        </p:nvGraphicFramePr>
        <p:xfrm>
          <a:off x="507845" y="4734385"/>
          <a:ext cx="4105422" cy="1373299"/>
        </p:xfrm>
        <a:graphic>
          <a:graphicData uri="http://schemas.openxmlformats.org/drawingml/2006/table">
            <a:tbl>
              <a:tblPr>
                <a:tableStyleId>{5C22544A-7EE6-4342-B048-85BDC9FD1C3A}</a:tableStyleId>
              </a:tblPr>
              <a:tblGrid>
                <a:gridCol w="2052504">
                  <a:extLst>
                    <a:ext uri="{9D8B030D-6E8A-4147-A177-3AD203B41FA5}">
                      <a16:colId xmlns:a16="http://schemas.microsoft.com/office/drawing/2014/main" val="20000"/>
                    </a:ext>
                  </a:extLst>
                </a:gridCol>
                <a:gridCol w="2052918">
                  <a:extLst>
                    <a:ext uri="{9D8B030D-6E8A-4147-A177-3AD203B41FA5}">
                      <a16:colId xmlns:a16="http://schemas.microsoft.com/office/drawing/2014/main" val="20001"/>
                    </a:ext>
                  </a:extLst>
                </a:gridCol>
              </a:tblGrid>
              <a:tr h="1186686">
                <a:tc>
                  <a:txBody>
                    <a:bodyPr/>
                    <a:lstStyle/>
                    <a:p>
                      <a:pPr algn="ctr">
                        <a:spcAft>
                          <a:spcPts val="0"/>
                        </a:spcAft>
                      </a:pPr>
                      <a:endParaRPr lang="es-ES_tradnl" sz="1200" dirty="0">
                        <a:effectLst/>
                        <a:latin typeface="Cambria" charset="0"/>
                        <a:ea typeface="ＭＳ 明朝" charset="-128"/>
                        <a:cs typeface="Times New Roman" charset="0"/>
                      </a:endParaRPr>
                    </a:p>
                  </a:txBody>
                  <a:tcPr marL="44450" marR="44450" marT="0" marB="0" anchor="ctr"/>
                </a:tc>
                <a:tc>
                  <a:txBody>
                    <a:bodyPr/>
                    <a:lstStyle/>
                    <a:p>
                      <a:pPr algn="ctr">
                        <a:spcAft>
                          <a:spcPts val="0"/>
                        </a:spcAft>
                      </a:pPr>
                      <a:endParaRPr lang="es-ES_tradnl" sz="1200" dirty="0">
                        <a:effectLst/>
                        <a:latin typeface="Cambria" charset="0"/>
                        <a:ea typeface="ＭＳ 明朝" charset="-128"/>
                        <a:cs typeface="Times New Roman" charset="0"/>
                      </a:endParaRPr>
                    </a:p>
                  </a:txBody>
                  <a:tcPr marL="44450" marR="44450" marT="0" marB="0" anchor="ctr"/>
                </a:tc>
                <a:extLst>
                  <a:ext uri="{0D108BD9-81ED-4DB2-BD59-A6C34878D82A}">
                    <a16:rowId xmlns:a16="http://schemas.microsoft.com/office/drawing/2014/main" val="10000"/>
                  </a:ext>
                </a:extLst>
              </a:tr>
              <a:tr h="186613">
                <a:tc>
                  <a:txBody>
                    <a:bodyPr/>
                    <a:lstStyle/>
                    <a:p>
                      <a:pPr algn="ctr">
                        <a:spcAft>
                          <a:spcPts val="0"/>
                        </a:spcAft>
                      </a:pPr>
                      <a:r>
                        <a:rPr lang="es-ES_tradnl" sz="1200" u="sng" dirty="0">
                          <a:effectLst/>
                          <a:hlinkClick r:id="rId7"/>
                        </a:rPr>
                        <a:t>enlace</a:t>
                      </a:r>
                      <a:endParaRPr lang="es-ES_tradnl" sz="1200" dirty="0">
                        <a:effectLst/>
                        <a:latin typeface="Cambria" charset="0"/>
                        <a:ea typeface="ＭＳ 明朝" charset="-128"/>
                        <a:cs typeface="Times New Roman" charset="0"/>
                      </a:endParaRPr>
                    </a:p>
                  </a:txBody>
                  <a:tcPr marL="44450" marR="44450" marT="0" marB="0" anchor="ctr"/>
                </a:tc>
                <a:tc>
                  <a:txBody>
                    <a:bodyPr/>
                    <a:lstStyle/>
                    <a:p>
                      <a:pPr algn="ctr">
                        <a:spcAft>
                          <a:spcPts val="0"/>
                        </a:spcAft>
                      </a:pPr>
                      <a:r>
                        <a:rPr lang="es-ES_tradnl" sz="1200" u="sng" dirty="0">
                          <a:effectLst/>
                          <a:hlinkClick r:id="rId8"/>
                        </a:rPr>
                        <a:t>enlace</a:t>
                      </a:r>
                      <a:endParaRPr lang="es-ES_tradnl" sz="1200" dirty="0">
                        <a:effectLst/>
                        <a:latin typeface="Cambria" charset="0"/>
                        <a:ea typeface="ＭＳ 明朝" charset="-128"/>
                        <a:cs typeface="Times New Roman" charset="0"/>
                      </a:endParaRPr>
                    </a:p>
                  </a:txBody>
                  <a:tcPr marL="44450" marR="44450" marT="0" marB="0" anchor="ctr"/>
                </a:tc>
                <a:extLst>
                  <a:ext uri="{0D108BD9-81ED-4DB2-BD59-A6C34878D82A}">
                    <a16:rowId xmlns:a16="http://schemas.microsoft.com/office/drawing/2014/main" val="10001"/>
                  </a:ext>
                </a:extLst>
              </a:tr>
            </a:tbl>
          </a:graphicData>
        </a:graphic>
      </p:graphicFrame>
      <p:pic>
        <p:nvPicPr>
          <p:cNvPr id="1025" name="Imagen 129" descr="Macintosh HD:Users:Trabajo:Desktop:Captura de pantalla 2018-07-03 a las 19.51.5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4842" y="4777649"/>
            <a:ext cx="1972494" cy="1112921"/>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127" descr="Macintosh HD:Users:Trabajo:Desktop:Captura de pantalla 2018-07-03 a las 19.44.3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831" y="4785128"/>
            <a:ext cx="1970382" cy="110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16285"/>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760</TotalTime>
  <Words>362</Words>
  <Application>Microsoft Macintosh PowerPoint</Application>
  <PresentationFormat>A4 (210 x 297 mm)</PresentationFormat>
  <Paragraphs>57</Paragraphs>
  <Slides>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vt:i4>
      </vt:variant>
    </vt:vector>
  </HeadingPairs>
  <TitlesOfParts>
    <vt:vector size="12" baseType="lpstr">
      <vt:lpstr>ＭＳ 明朝</vt:lpstr>
      <vt:lpstr>Arial</vt:lpstr>
      <vt:lpstr>Arial Narrow</vt:lpstr>
      <vt:lpstr>Calibri</vt:lpstr>
      <vt:lpstr>Cambria</vt:lpstr>
      <vt:lpstr>Corbel</vt:lpstr>
      <vt:lpstr>Times New Roman</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92</cp:revision>
  <dcterms:created xsi:type="dcterms:W3CDTF">2018-05-05T18:47:48Z</dcterms:created>
  <dcterms:modified xsi:type="dcterms:W3CDTF">2019-01-15T19:02:25Z</dcterms:modified>
</cp:coreProperties>
</file>