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60" r:id="rId2"/>
    <p:sldId id="350" r:id="rId3"/>
    <p:sldId id="351" r:id="rId4"/>
    <p:sldId id="352" r:id="rId5"/>
  </p:sldIdLst>
  <p:sldSz cx="9906000" cy="6858000" type="A4"/>
  <p:notesSz cx="9144000" cy="6858000"/>
  <p:defaultTextStyle>
    <a:defPPr>
      <a:defRPr lang="en-US"/>
    </a:defPPr>
    <a:lvl1pPr marL="0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108040"/>
    <a:srgbClr val="007A00"/>
    <a:srgbClr val="326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9"/>
    <p:restoredTop sz="94733"/>
  </p:normalViewPr>
  <p:slideViewPr>
    <p:cSldViewPr snapToGrid="0" snapToObjects="1">
      <p:cViewPr varScale="1">
        <p:scale>
          <a:sx n="106" d="100"/>
          <a:sy n="106" d="100"/>
        </p:scale>
        <p:origin x="1704" y="1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B24EF-DA96-2349-AFB1-295DA444FFD9}" type="datetimeFigureOut">
              <a:rPr lang="es-ES" smtClean="0"/>
              <a:t>15/1/19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9A1B1-73E6-4143-BDB4-7EABD1D5B3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48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63" y="4464028"/>
            <a:ext cx="7429500" cy="1641490"/>
          </a:xfrm>
        </p:spPr>
        <p:txBody>
          <a:bodyPr wrap="none" anchor="t">
            <a:normAutofit/>
          </a:bodyPr>
          <a:lstStyle>
            <a:lvl1pPr algn="r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462" y="3694376"/>
            <a:ext cx="74295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367161"/>
            <a:ext cx="8543925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2327" y="987426"/>
            <a:ext cx="8543925" cy="337973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5186516"/>
            <a:ext cx="8542635" cy="682472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5"/>
            <a:ext cx="8543925" cy="3534344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489399"/>
            <a:ext cx="8542635" cy="150182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365125"/>
            <a:ext cx="7558486" cy="2992904"/>
          </a:xfrm>
        </p:spPr>
        <p:txBody>
          <a:bodyPr anchor="ctr"/>
          <a:lstStyle>
            <a:lvl1pPr>
              <a:defRPr sz="39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365557"/>
            <a:ext cx="7111243" cy="5489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4501729"/>
            <a:ext cx="854134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2723" y="786824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723" y="2743200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2326968"/>
            <a:ext cx="8543925" cy="251183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850581"/>
            <a:ext cx="8542635" cy="1140644"/>
          </a:xfrm>
        </p:spPr>
        <p:txBody>
          <a:bodyPr anchor="t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86542" y="1885950"/>
            <a:ext cx="239432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02399" y="2571750"/>
            <a:ext cx="237847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7746" y="1885950"/>
            <a:ext cx="2385696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19171" y="2571750"/>
            <a:ext cx="239427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61092" y="1885950"/>
            <a:ext cx="2382342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61092" y="2571750"/>
            <a:ext cx="23823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82319" y="4297503"/>
            <a:ext cx="2388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82319" y="2256354"/>
            <a:ext cx="238879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82319" y="4873766"/>
            <a:ext cx="2388791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2312" y="4297503"/>
            <a:ext cx="23810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10" y="2256354"/>
            <a:ext cx="2381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1210" y="4873765"/>
            <a:ext cx="23842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1012" y="4297503"/>
            <a:ext cx="2382342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41011" y="2256354"/>
            <a:ext cx="23823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40910" y="4873763"/>
            <a:ext cx="23854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4308" y="4464028"/>
            <a:ext cx="7429500" cy="1641490"/>
          </a:xfrm>
        </p:spPr>
        <p:txBody>
          <a:bodyPr wrap="none" anchor="t">
            <a:normAutofit/>
          </a:bodyPr>
          <a:lstStyle>
            <a:lvl1pPr algn="l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94308" y="3693675"/>
            <a:ext cx="74295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000" y="1825625"/>
            <a:ext cx="4082988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4870" y="1825625"/>
            <a:ext cx="4090093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681163"/>
            <a:ext cx="4082988" cy="823912"/>
          </a:xfrm>
        </p:spPr>
        <p:txBody>
          <a:bodyPr anchor="b"/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000" y="2505075"/>
            <a:ext cx="40829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871" y="1681163"/>
            <a:ext cx="4091382" cy="823912"/>
          </a:xfrm>
        </p:spPr>
        <p:txBody>
          <a:bodyPr vert="horz" lIns="80456" tIns="40228" rIns="80456" bIns="40228" rtlCol="0" anchor="b">
            <a:norm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4871" y="2505075"/>
            <a:ext cx="4091382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80456" tIns="40228" rIns="80456" bIns="40228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825625"/>
            <a:ext cx="8314963" cy="4351338"/>
          </a:xfrm>
          <a:prstGeom prst="rect">
            <a:avLst/>
          </a:prstGeom>
        </p:spPr>
        <p:txBody>
          <a:bodyPr vert="horz" lIns="80456" tIns="40228" rIns="80456" bIns="40228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l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ct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804565" rtl="0" eaLnBrk="1" latinLnBrk="0" hangingPunct="1">
        <a:lnSpc>
          <a:spcPct val="90000"/>
        </a:lnSpc>
        <a:spcBef>
          <a:spcPct val="0"/>
        </a:spcBef>
        <a:buNone/>
        <a:defRPr sz="48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01142" indent="-201142" algn="l" defTabSz="804565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03424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005706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40798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810271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212555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837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11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02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282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6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84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13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413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9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597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26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oraeducacion30.juntadeandalucia.es/educacion/colabora/web/vivir-y-sentir-la-memoria/inicio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e.e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docs.google.com/presentation/d/1R8hoARrqiIJwu8NHJToEhM4JJN0jziPe6-fsnSlndOk/edit?usp=sharing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simbpg10">
            <a:extLst>
              <a:ext uri="{FF2B5EF4-FFF2-40B4-BE49-F238E27FC236}">
                <a16:creationId xmlns:a16="http://schemas.microsoft.com/office/drawing/2014/main" id="{06B0D8F0-EEEA-FA4B-AE31-5C263BDAFD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2"/>
            <a:ext cx="4826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>
            <a:hlinkClick r:id="rId3"/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616" y="2151596"/>
            <a:ext cx="3665508" cy="16864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43CFF1-48E3-8549-B889-BACDB0235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420" y="4395485"/>
            <a:ext cx="19939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7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408" y="2184400"/>
            <a:ext cx="2705100" cy="1244600"/>
          </a:xfrm>
          <a:prstGeom prst="rect">
            <a:avLst/>
          </a:prstGeom>
        </p:spPr>
      </p:pic>
      <p:sp>
        <p:nvSpPr>
          <p:cNvPr id="14" name="Rectangle 30">
            <a:extLst>
              <a:ext uri="{FF2B5EF4-FFF2-40B4-BE49-F238E27FC236}">
                <a16:creationId xmlns:a16="http://schemas.microsoft.com/office/drawing/2014/main" id="{62676381-216C-5741-AA5C-71FABE1AA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845945" cy="6858000"/>
          </a:xfrm>
          <a:prstGeom prst="rect">
            <a:avLst/>
          </a:prstGeom>
          <a:solidFill>
            <a:srgbClr val="069049"/>
          </a:solidFill>
          <a:ln>
            <a:noFill/>
          </a:ln>
          <a:extLst>
            <a:ext uri="{91240B29-F687-4f45-9708-019B960494DF}">
              <a14:hiddenLine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endParaRPr lang="es-ES_tradn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79A3179-F3B0-B44F-A043-C7A6CEE385DC}"/>
              </a:ext>
            </a:extLst>
          </p:cNvPr>
          <p:cNvSpPr/>
          <p:nvPr/>
        </p:nvSpPr>
        <p:spPr>
          <a:xfrm rot="16200000">
            <a:off x="-672333" y="3105832"/>
            <a:ext cx="31940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CENSURA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A544593-E9E3-4B42-B18D-08FF9C023B63}"/>
              </a:ext>
            </a:extLst>
          </p:cNvPr>
          <p:cNvSpPr/>
          <p:nvPr/>
        </p:nvSpPr>
        <p:spPr>
          <a:xfrm>
            <a:off x="5223885" y="3598015"/>
            <a:ext cx="9501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TABÚ</a:t>
            </a:r>
            <a:endParaRPr lang="es-ES" sz="28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64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32264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47789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346014" y="3615261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41" y="725752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9416" y="1293628"/>
            <a:ext cx="43423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¿Qué es una palabra “tabú”?</a:t>
            </a:r>
          </a:p>
          <a:p>
            <a:pPr indent="269875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Una palabra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tabú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es aquella palabra prohibida que no puede mencionarse por diversos motivos, que la convierten en inapropiada en determinados contextos sociales.</a:t>
            </a:r>
          </a:p>
          <a:p>
            <a:pPr indent="269875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Puedes localizar su significado en el Diccionario de la Real Academia Española (</a:t>
            </a:r>
            <a:r>
              <a:rPr lang="es-ES" sz="1400" b="1" dirty="0">
                <a:solidFill>
                  <a:srgbClr val="0000FF"/>
                </a:solidFill>
                <a:latin typeface="Arial Narrow"/>
                <a:cs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).</a:t>
            </a:r>
          </a:p>
          <a:p>
            <a:pPr indent="269875"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indent="269875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Durante el franquismo muchas cosas fueron prohibidas y censuradas simplemente porque incomodaban al régimen dictatorial; sin embargo, gran parte de la población supo superar la misma con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eufemismos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.</a:t>
            </a:r>
          </a:p>
          <a:p>
            <a:pPr indent="269875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Y qué es un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eufemismo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. Un eufemismo es una manifestación más suave o decorosa de una idea o palabra que se considera malsonante o dura.</a:t>
            </a:r>
          </a:p>
          <a:p>
            <a:pPr indent="269875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Por ejemplo, decir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conflicto armado 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para referirse a una guerra.</a:t>
            </a:r>
          </a:p>
          <a:p>
            <a:pPr indent="269875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La censura que sufrió España en los años del franquismo provocó que los españoles usaran estos eufemismos para referirse a las cosas.</a:t>
            </a:r>
          </a:p>
          <a:p>
            <a:pPr indent="269875"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indent="269875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Ahora vamos a jugar a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Tabú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para indicar con otras palabras algunos términos.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346014" y="1404195"/>
            <a:ext cx="40734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¿Es lógico censurar por motivos de ideología o motivos confesionales?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Sitúate en los años 40-50 e imagina que quieres escuchar la radio y sólo puedes escuchar las noticias de un único boletín. ¿Es lógico?, ¿lo ves normal?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355040" y="4251862"/>
            <a:ext cx="40658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Montad un equipo de 4 miembros:</a:t>
            </a:r>
          </a:p>
          <a:p>
            <a:pPr marL="745182" lvl="1" indent="-342900" algn="just">
              <a:buFont typeface="+mj-lt"/>
              <a:buAutoNum type="alphaLcPeriod"/>
            </a:pPr>
            <a:r>
              <a:rPr lang="es-ES_tradnl" sz="1200" dirty="0">
                <a:solidFill>
                  <a:schemeClr val="bg1"/>
                </a:solidFill>
                <a:latin typeface="Arial Narrow"/>
                <a:cs typeface="Arial Narrow"/>
              </a:rPr>
              <a:t>Un miembro del equipo se coloca de espaldas a la pizarra digital donde se proyectan las fichas. </a:t>
            </a:r>
          </a:p>
          <a:p>
            <a:pPr marL="745182" lvl="1" indent="-342900" algn="just">
              <a:buFont typeface="+mj-lt"/>
              <a:buAutoNum type="alphaLcPeriod"/>
            </a:pPr>
            <a:r>
              <a:rPr lang="es-ES_tradnl" sz="1200" dirty="0">
                <a:solidFill>
                  <a:schemeClr val="bg1"/>
                </a:solidFill>
                <a:latin typeface="Arial Narrow"/>
                <a:cs typeface="Arial Narrow"/>
              </a:rPr>
              <a:t>Los otros tres miembros deben hacer un ejercicio de descripción evitando utilizar las palabras tabú o derivadas de </a:t>
            </a:r>
            <a:r>
              <a:rPr lang="es-ES" sz="1200" dirty="0">
                <a:solidFill>
                  <a:schemeClr val="bg1"/>
                </a:solidFill>
                <a:latin typeface="Arial Narrow"/>
                <a:cs typeface="Arial Narrow"/>
              </a:rPr>
              <a:t>é</a:t>
            </a:r>
            <a:r>
              <a:rPr lang="es-ES_tradnl" sz="1200" dirty="0">
                <a:solidFill>
                  <a:schemeClr val="bg1"/>
                </a:solidFill>
                <a:latin typeface="Arial Narrow"/>
                <a:cs typeface="Arial Narrow"/>
              </a:rPr>
              <a:t>stas que </a:t>
            </a:r>
            <a:r>
              <a:rPr lang="es-ES_tradnl" sz="1200" dirty="0" err="1">
                <a:solidFill>
                  <a:schemeClr val="bg1"/>
                </a:solidFill>
                <a:latin typeface="Arial Narrow"/>
                <a:cs typeface="Arial Narrow"/>
              </a:rPr>
              <a:t>est</a:t>
            </a:r>
            <a:r>
              <a:rPr lang="es-ES" sz="1200" dirty="0">
                <a:solidFill>
                  <a:schemeClr val="bg1"/>
                </a:solidFill>
                <a:latin typeface="Arial Narrow"/>
                <a:cs typeface="Arial Narrow"/>
              </a:rPr>
              <a:t>án proyectadas.</a:t>
            </a:r>
          </a:p>
          <a:p>
            <a:pPr marL="745182" lvl="1" indent="-342900" algn="just">
              <a:buFont typeface="+mj-lt"/>
              <a:buAutoNum type="alphaLcPeriod"/>
            </a:pPr>
            <a:endParaRPr lang="es-ES" sz="12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Ganará aquel equipo que describa el mayor número de palabras, sin usar las palabras tabú. 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355040" y="3619402"/>
            <a:ext cx="4065833" cy="506397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JUGAR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TABÚ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5344564" y="771082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PENSAR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99416" y="747876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4" name="Imagen 23" descr="Captura de pantalla 2018-05-05 a las 22.36.2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25" name="Imagen 24" descr="Captura de pantalla 2018-05-05 a las 22.36.04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88939"/>
            <a:ext cx="742769" cy="645584"/>
          </a:xfrm>
          <a:prstGeom prst="rect">
            <a:avLst/>
          </a:prstGeom>
        </p:spPr>
      </p:pic>
      <p:sp>
        <p:nvSpPr>
          <p:cNvPr id="30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1" name="Picture 7" descr="C:\Users\tres\Downloads\IMG_456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149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42506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58031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346014" y="3625503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Imagen 7" descr="Captura de pantalla 2018-05-05 a las 22.36.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10" name="Imagen 9" descr="Captura de pantalla 2018-05-05 a las 22.36.0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99181"/>
            <a:ext cx="742769" cy="645584"/>
          </a:xfrm>
          <a:prstGeom prst="rect">
            <a:avLst/>
          </a:prstGeom>
        </p:spPr>
      </p:pic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55" y="749000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9415" y="1096225"/>
            <a:ext cx="434235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OBJETIVOS: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Desarrollar la capacidad comunicativa para describir oralmente.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Valorar la influencia de la censura como medio propagandístico y de control de los valores la sociedad.</a:t>
            </a:r>
          </a:p>
          <a:p>
            <a:pPr marL="161925" algn="just"/>
            <a:endParaRPr lang="es-ES" sz="7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3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INFORMACIÓN NECESARIA:</a:t>
            </a:r>
          </a:p>
          <a:p>
            <a:pPr indent="268288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La figura del censor se hizo muy popular entre la sociedad española por ser la persona que mantenía los valores católicos y el espíritu del régimen dictatorial durante el franquismo.</a:t>
            </a:r>
          </a:p>
          <a:p>
            <a:pPr indent="268288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La censura afectó a los medios de comunicación e incluso a la literatura. Se prohibía la palabra como medio de expresión de libertades y a aquellos que se saltaban la misma.</a:t>
            </a:r>
          </a:p>
          <a:p>
            <a:pPr indent="268288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Con este juego queremos hacer ver al alumnado un tipo de censura y la dificultad que produce para poder expresarse libremente cuando se prohíben.</a:t>
            </a:r>
          </a:p>
          <a:p>
            <a:pPr indent="268288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Recuerda que una palabra tabú es aquella palabra prohibida que no puede mencionarse por diversos motivos, que la convierten en inapropiada en determinados contextos sociales.</a:t>
            </a:r>
          </a:p>
          <a:p>
            <a:pPr marL="161925" algn="just"/>
            <a:endParaRPr lang="es-ES" sz="1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57188" indent="-195263" algn="just"/>
            <a:endParaRPr lang="es-ES" sz="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/>
            <a:r>
              <a:rPr lang="es-ES" sz="1400" b="1" dirty="0">
                <a:solidFill>
                  <a:srgbClr val="007A00"/>
                </a:solidFill>
                <a:latin typeface="Arial Narrow"/>
                <a:cs typeface="Arial Narrow"/>
              </a:rPr>
              <a:t>PRIMARIA - SECUNDARIA – F.P. BÁSICA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346014" y="1066541"/>
            <a:ext cx="40748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Crea equipos de 4 miembros, accede a las fichas que te proponemos en el siguiente </a:t>
            </a:r>
            <a:r>
              <a:rPr lang="es-ES" sz="1400" b="1" dirty="0">
                <a:solidFill>
                  <a:srgbClr val="0000FF"/>
                </a:solidFill>
                <a:latin typeface="Arial Narrow"/>
                <a:cs typeface="Arial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.</a:t>
            </a:r>
          </a:p>
          <a:p>
            <a:pPr marL="745182" lvl="1" indent="-342900" algn="just">
              <a:buFont typeface="+mj-lt"/>
              <a:buAutoNum type="alphaL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Un miembro del equipo se coloca a espaldas de la pizarra digital.</a:t>
            </a:r>
          </a:p>
          <a:p>
            <a:pPr marL="745182" lvl="1" indent="-342900" algn="just">
              <a:buFont typeface="+mj-lt"/>
              <a:buAutoNum type="alphaL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Proyecta la imagen de la presentación con las palabras tabú.</a:t>
            </a:r>
          </a:p>
          <a:p>
            <a:pPr marL="745182" lvl="1" indent="-342900" algn="just">
              <a:buFont typeface="+mj-lt"/>
              <a:buAutoNum type="alphaL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El resto de los miembros del equipo deben describir la misma sin usar las palabras tabú.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346014" y="4237423"/>
            <a:ext cx="40748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Se trata de reflexionar después de jugar sobre el uso de la censura como medio de control de valores y expresión.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Crear una debate abierto donde se expongan algunas situaciones conocidas de censura y se valore si se aceptarían este tipo actitudes, cómo se tuvo que aceptar y por qué.</a:t>
            </a: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99416" y="758118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5346027" y="781324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5346014" y="3625503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PRODUCTO FINAL</a:t>
            </a: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-8468" y="19389"/>
            <a:ext cx="9914468" cy="807149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FICHA PARA EL PROFESORADO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08940" y="6533359"/>
            <a:ext cx="9011946" cy="216938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TABÚ</a:t>
            </a:r>
            <a:endParaRPr lang="es-ES" sz="6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7" descr="C:\Users\tres\Downloads\IMG_456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26246" y="6437369"/>
            <a:ext cx="396000" cy="3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6580899"/>
      </p:ext>
    </p:extLst>
  </p:cSld>
  <p:clrMapOvr>
    <a:masterClrMapping/>
  </p:clrMapOvr>
</p:sld>
</file>

<file path=ppt/theme/theme1.xml><?xml version="1.0" encoding="utf-8"?>
<a:theme xmlns:a="http://schemas.openxmlformats.org/drawingml/2006/main" name="tf04033923 (1)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756</TotalTime>
  <Words>550</Words>
  <Application>Microsoft Macintosh PowerPoint</Application>
  <PresentationFormat>A4 (210 x 297 mm)</PresentationFormat>
  <Paragraphs>49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Corbel</vt:lpstr>
      <vt:lpstr>tf04033923 (1)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ACTIVIDAD</dc:title>
  <dc:creator>Juan Antonio Bascón Calvillo</dc:creator>
  <cp:lastModifiedBy>Juan Antonio Bascón Calvillo</cp:lastModifiedBy>
  <cp:revision>87</cp:revision>
  <dcterms:created xsi:type="dcterms:W3CDTF">2018-05-05T18:47:48Z</dcterms:created>
  <dcterms:modified xsi:type="dcterms:W3CDTF">2019-01-15T18:58:02Z</dcterms:modified>
</cp:coreProperties>
</file>