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60" r:id="rId2"/>
    <p:sldId id="356" r:id="rId3"/>
    <p:sldId id="357" r:id="rId4"/>
    <p:sldId id="358" r:id="rId5"/>
  </p:sldIdLst>
  <p:sldSz cx="9906000" cy="6858000" type="A4"/>
  <p:notesSz cx="9144000" cy="6858000"/>
  <p:defaultTextStyle>
    <a:defPPr>
      <a:defRPr lang="en-US"/>
    </a:defPPr>
    <a:lvl1pPr marL="0" algn="l" defTabSz="402282" rtl="0" eaLnBrk="1" latinLnBrk="0" hangingPunct="1">
      <a:defRPr sz="1600" kern="1200">
        <a:solidFill>
          <a:schemeClr val="tx1"/>
        </a:solidFill>
        <a:latin typeface="+mn-lt"/>
        <a:ea typeface="+mn-ea"/>
        <a:cs typeface="+mn-cs"/>
      </a:defRPr>
    </a:lvl1pPr>
    <a:lvl2pPr marL="402282" algn="l" defTabSz="402282" rtl="0" eaLnBrk="1" latinLnBrk="0" hangingPunct="1">
      <a:defRPr sz="1600" kern="1200">
        <a:solidFill>
          <a:schemeClr val="tx1"/>
        </a:solidFill>
        <a:latin typeface="+mn-lt"/>
        <a:ea typeface="+mn-ea"/>
        <a:cs typeface="+mn-cs"/>
      </a:defRPr>
    </a:lvl2pPr>
    <a:lvl3pPr marL="804565" algn="l" defTabSz="402282" rtl="0" eaLnBrk="1" latinLnBrk="0" hangingPunct="1">
      <a:defRPr sz="1600" kern="1200">
        <a:solidFill>
          <a:schemeClr val="tx1"/>
        </a:solidFill>
        <a:latin typeface="+mn-lt"/>
        <a:ea typeface="+mn-ea"/>
        <a:cs typeface="+mn-cs"/>
      </a:defRPr>
    </a:lvl3pPr>
    <a:lvl4pPr marL="1206848" algn="l" defTabSz="402282" rtl="0" eaLnBrk="1" latinLnBrk="0" hangingPunct="1">
      <a:defRPr sz="1600" kern="1200">
        <a:solidFill>
          <a:schemeClr val="tx1"/>
        </a:solidFill>
        <a:latin typeface="+mn-lt"/>
        <a:ea typeface="+mn-ea"/>
        <a:cs typeface="+mn-cs"/>
      </a:defRPr>
    </a:lvl4pPr>
    <a:lvl5pPr marL="1609131" algn="l" defTabSz="402282" rtl="0" eaLnBrk="1" latinLnBrk="0" hangingPunct="1">
      <a:defRPr sz="1600" kern="1200">
        <a:solidFill>
          <a:schemeClr val="tx1"/>
        </a:solidFill>
        <a:latin typeface="+mn-lt"/>
        <a:ea typeface="+mn-ea"/>
        <a:cs typeface="+mn-cs"/>
      </a:defRPr>
    </a:lvl5pPr>
    <a:lvl6pPr marL="2011413" algn="l" defTabSz="402282" rtl="0" eaLnBrk="1" latinLnBrk="0" hangingPunct="1">
      <a:defRPr sz="1600" kern="1200">
        <a:solidFill>
          <a:schemeClr val="tx1"/>
        </a:solidFill>
        <a:latin typeface="+mn-lt"/>
        <a:ea typeface="+mn-ea"/>
        <a:cs typeface="+mn-cs"/>
      </a:defRPr>
    </a:lvl6pPr>
    <a:lvl7pPr marL="2413695" algn="l" defTabSz="402282" rtl="0" eaLnBrk="1" latinLnBrk="0" hangingPunct="1">
      <a:defRPr sz="1600" kern="1200">
        <a:solidFill>
          <a:schemeClr val="tx1"/>
        </a:solidFill>
        <a:latin typeface="+mn-lt"/>
        <a:ea typeface="+mn-ea"/>
        <a:cs typeface="+mn-cs"/>
      </a:defRPr>
    </a:lvl7pPr>
    <a:lvl8pPr marL="2815978" algn="l" defTabSz="402282" rtl="0" eaLnBrk="1" latinLnBrk="0" hangingPunct="1">
      <a:defRPr sz="1600" kern="1200">
        <a:solidFill>
          <a:schemeClr val="tx1"/>
        </a:solidFill>
        <a:latin typeface="+mn-lt"/>
        <a:ea typeface="+mn-ea"/>
        <a:cs typeface="+mn-cs"/>
      </a:defRPr>
    </a:lvl8pPr>
    <a:lvl9pPr marL="3218261" algn="l" defTabSz="402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108040"/>
    <a:srgbClr val="007A00"/>
    <a:srgbClr val="326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94733"/>
  </p:normalViewPr>
  <p:slideViewPr>
    <p:cSldViewPr snapToGrid="0" snapToObjects="1">
      <p:cViewPr varScale="1">
        <p:scale>
          <a:sx n="106" d="100"/>
          <a:sy n="106" d="100"/>
        </p:scale>
        <p:origin x="1704" y="17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5B24EF-DA96-2349-AFB1-295DA444FFD9}" type="datetimeFigureOut">
              <a:rPr lang="es-ES" smtClean="0"/>
              <a:t>15/1/19</a:t>
            </a:fld>
            <a:endParaRPr lang="es-ES"/>
          </a:p>
        </p:txBody>
      </p:sp>
      <p:sp>
        <p:nvSpPr>
          <p:cNvPr id="4" name="Marcador de imagen d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579A1B1-73E6-4143-BDB4-7EABD1D5B3D0}" type="slidenum">
              <a:rPr lang="es-ES" smtClean="0"/>
              <a:t>‹Nº›</a:t>
            </a:fld>
            <a:endParaRPr lang="es-ES"/>
          </a:p>
        </p:txBody>
      </p:sp>
    </p:spTree>
    <p:extLst>
      <p:ext uri="{BB962C8B-B14F-4D97-AF65-F5344CB8AC3E}">
        <p14:creationId xmlns:p14="http://schemas.microsoft.com/office/powerpoint/2010/main" val="23854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8500" b="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3" name="Subtitle 2"/>
          <p:cNvSpPr>
            <a:spLocks noGrp="1"/>
          </p:cNvSpPr>
          <p:nvPr>
            <p:ph type="subTitle" idx="1"/>
          </p:nvPr>
        </p:nvSpPr>
        <p:spPr>
          <a:xfrm>
            <a:off x="1795462" y="3694376"/>
            <a:ext cx="7429500" cy="754025"/>
          </a:xfrm>
        </p:spPr>
        <p:txBody>
          <a:bodyPr anchor="b">
            <a:normAutofit/>
          </a:bodyPr>
          <a:lstStyle>
            <a:lvl1pPr marL="0" indent="0" algn="r">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4367161"/>
            <a:ext cx="8543925" cy="819355"/>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682327" y="987426"/>
            <a:ext cx="8543925" cy="337973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5"/>
            <a:ext cx="8543925" cy="3534344"/>
          </a:xfrm>
        </p:spPr>
        <p:txBody>
          <a:bodyPr anchor="ctr"/>
          <a:lstStyle>
            <a:lvl1pPr>
              <a:defRPr sz="2800"/>
            </a:lvl1pPr>
          </a:lstStyle>
          <a:p>
            <a:r>
              <a:rPr lang="es-ES_tradnl"/>
              <a:t>Clic para editar título</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900"/>
            </a:lvl1pPr>
          </a:lstStyle>
          <a:p>
            <a:r>
              <a:rPr lang="es-ES_tradnl"/>
              <a:t>Clic para editar título</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2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1038" y="4501729"/>
            <a:ext cx="8541344" cy="1489496"/>
          </a:xfrm>
        </p:spPr>
        <p:txBody>
          <a:bodyPr anchor="ctr">
            <a:normAutofit/>
          </a:bodyP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902723" y="786824"/>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000" dirty="0">
                <a:solidFill>
                  <a:schemeClr val="tx1"/>
                </a:solidFill>
                <a:effectLst/>
              </a:rPr>
              <a:t>“</a:t>
            </a:r>
          </a:p>
        </p:txBody>
      </p:sp>
      <p:sp>
        <p:nvSpPr>
          <p:cNvPr id="10" name="TextBox 9"/>
          <p:cNvSpPr txBox="1"/>
          <p:nvPr/>
        </p:nvSpPr>
        <p:spPr>
          <a:xfrm>
            <a:off x="8480723" y="2743200"/>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7" y="2326968"/>
            <a:ext cx="8543925" cy="2511835"/>
          </a:xfrm>
        </p:spPr>
        <p:txBody>
          <a:bodyPr anchor="b">
            <a:normAutofit/>
          </a:bodyPr>
          <a:lstStyle>
            <a:lvl1pPr>
              <a:defRPr sz="4800"/>
            </a:lvl1pPr>
          </a:lstStyle>
          <a:p>
            <a:r>
              <a:rPr lang="es-ES_tradnl"/>
              <a:t>Clic para editar título</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7" name="Text Placeholder 2"/>
          <p:cNvSpPr>
            <a:spLocks noGrp="1"/>
          </p:cNvSpPr>
          <p:nvPr>
            <p:ph type="body" idx="1"/>
          </p:nvPr>
        </p:nvSpPr>
        <p:spPr>
          <a:xfrm>
            <a:off x="1086542" y="1885950"/>
            <a:ext cx="2394328" cy="576262"/>
          </a:xfrm>
        </p:spPr>
        <p:txBody>
          <a:bodyPr anchor="b">
            <a:no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727746" y="1885950"/>
            <a:ext cx="2385696" cy="576262"/>
          </a:xfrm>
        </p:spPr>
        <p:txBody>
          <a:bodyPr vert="horz" lIns="80456" tIns="40228" rIns="80456" bIns="40228" rtlCol="0" anchor="b">
            <a:no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6361092" y="1885950"/>
            <a:ext cx="2382342" cy="576262"/>
          </a:xfrm>
        </p:spPr>
        <p:txBody>
          <a:bodyPr vert="horz" lIns="80456" tIns="40228" rIns="80456" bIns="40228" rtlCol="0" anchor="b">
            <a:noAutofit/>
          </a:bodyPr>
          <a:lstStyle>
            <a:lvl1pPr>
              <a:buNone/>
              <a:defRPr lang="en-US" sz="21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1" name="Text Placeholder 3"/>
          <p:cNvSpPr>
            <a:spLocks noGrp="1"/>
          </p:cNvSpPr>
          <p:nvPr>
            <p:ph type="body" sz="half" idx="18"/>
          </p:nvPr>
        </p:nvSpPr>
        <p:spPr>
          <a:xfrm>
            <a:off x="1082319" y="4873766"/>
            <a:ext cx="2388791"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712312" y="4297503"/>
            <a:ext cx="238105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712310" y="2256354"/>
            <a:ext cx="2381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4" name="Text Placeholder 3"/>
          <p:cNvSpPr>
            <a:spLocks noGrp="1"/>
          </p:cNvSpPr>
          <p:nvPr>
            <p:ph type="body" sz="half" idx="19"/>
          </p:nvPr>
        </p:nvSpPr>
        <p:spPr>
          <a:xfrm>
            <a:off x="3711210" y="4873765"/>
            <a:ext cx="2384205"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6341012" y="4297503"/>
            <a:ext cx="2382342"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7" name="Text Placeholder 3"/>
          <p:cNvSpPr>
            <a:spLocks noGrp="1"/>
          </p:cNvSpPr>
          <p:nvPr>
            <p:ph type="body" sz="half" idx="20"/>
          </p:nvPr>
        </p:nvSpPr>
        <p:spPr>
          <a:xfrm>
            <a:off x="6340910" y="4873763"/>
            <a:ext cx="2385498"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94308" y="4464028"/>
            <a:ext cx="7429500" cy="1641490"/>
          </a:xfrm>
        </p:spPr>
        <p:txBody>
          <a:bodyPr wrap="none" anchor="t">
            <a:normAutofit/>
          </a:bodyPr>
          <a:lstStyle>
            <a:lvl1pPr algn="l">
              <a:defRPr sz="8500" b="0" spc="-264">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8" name="Subtitle 2"/>
          <p:cNvSpPr>
            <a:spLocks noGrp="1"/>
          </p:cNvSpPr>
          <p:nvPr>
            <p:ph type="subTitle" idx="1"/>
          </p:nvPr>
        </p:nvSpPr>
        <p:spPr>
          <a:xfrm>
            <a:off x="694308" y="3693675"/>
            <a:ext cx="7429500" cy="754025"/>
          </a:xfrm>
        </p:spPr>
        <p:txBody>
          <a:bodyPr anchor="b">
            <a:normAutofit/>
          </a:bodyPr>
          <a:lstStyle>
            <a:lvl1pPr marL="0" indent="0" algn="l">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4" name="Content Placeholder 3"/>
          <p:cNvSpPr>
            <a:spLocks noGrp="1"/>
          </p:cNvSpPr>
          <p:nvPr>
            <p:ph sz="half" idx="2"/>
          </p:nvPr>
        </p:nvSpPr>
        <p:spPr>
          <a:xfrm>
            <a:off x="910000" y="2505075"/>
            <a:ext cx="40829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134871" y="1681163"/>
            <a:ext cx="4091382" cy="823912"/>
          </a:xfrm>
        </p:spPr>
        <p:txBody>
          <a:bodyPr vert="horz" lIns="80456" tIns="40228" rIns="80456" bIns="40228"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6" name="Content Placeholder 5"/>
          <p:cNvSpPr>
            <a:spLocks noGrp="1"/>
          </p:cNvSpPr>
          <p:nvPr>
            <p:ph sz="quarter" idx="4"/>
          </p:nvPr>
        </p:nvSpPr>
        <p:spPr>
          <a:xfrm>
            <a:off x="5134871" y="2505075"/>
            <a:ext cx="4091382"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1/15/19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Content Placeholder 2"/>
          <p:cNvSpPr>
            <a:spLocks noGrp="1"/>
          </p:cNvSpPr>
          <p:nvPr>
            <p:ph idx="1"/>
          </p:nvPr>
        </p:nvSpPr>
        <p:spPr>
          <a:xfrm>
            <a:off x="4211340" y="987426"/>
            <a:ext cx="5014913" cy="48736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456" tIns="40228" rIns="80456" bIns="40228"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80456" tIns="40228" rIns="80456" bIns="4022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456" tIns="40228" rIns="80456" bIns="40228" rtlCol="0" anchor="ctr"/>
          <a:lstStyle>
            <a:lvl1pPr algn="l">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1/15/19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456" tIns="40228" rIns="80456" bIns="40228" rtlCol="0" anchor="ctr"/>
          <a:lstStyle>
            <a:lvl1pPr algn="ct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80456" tIns="40228" rIns="80456" bIns="40228" rtlCol="0" anchor="ctr"/>
          <a:lstStyle>
            <a:lvl1pPr algn="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804565" rtl="0" eaLnBrk="1" latinLnBrk="0" hangingPunct="1">
        <a:lnSpc>
          <a:spcPct val="90000"/>
        </a:lnSpc>
        <a:spcBef>
          <a:spcPct val="0"/>
        </a:spcBef>
        <a:buNone/>
        <a:defRPr sz="4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01142" indent="-201142" algn="l" defTabSz="804565" rtl="0" eaLnBrk="1" latinLnBrk="0" hangingPunct="1">
        <a:lnSpc>
          <a:spcPct val="90000"/>
        </a:lnSpc>
        <a:spcBef>
          <a:spcPts val="880"/>
        </a:spcBef>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03424" indent="-201142" algn="l" defTabSz="804565" rtl="0" eaLnBrk="1" latinLnBrk="0" hangingPunct="1">
        <a:lnSpc>
          <a:spcPct val="90000"/>
        </a:lnSpc>
        <a:spcBef>
          <a:spcPts val="44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05706" indent="-201142" algn="l" defTabSz="804565" rtl="0" eaLnBrk="1" latinLnBrk="0" hangingPunct="1">
        <a:lnSpc>
          <a:spcPct val="90000"/>
        </a:lnSpc>
        <a:spcBef>
          <a:spcPts val="44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07989"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10271"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12555"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837"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119"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402"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4565" rtl="0" eaLnBrk="1" latinLnBrk="0" hangingPunct="1">
        <a:defRPr sz="1600" kern="1200">
          <a:solidFill>
            <a:schemeClr val="tx1"/>
          </a:solidFill>
          <a:latin typeface="+mn-lt"/>
          <a:ea typeface="+mn-ea"/>
          <a:cs typeface="+mn-cs"/>
        </a:defRPr>
      </a:lvl1pPr>
      <a:lvl2pPr marL="402282" algn="l" defTabSz="804565" rtl="0" eaLnBrk="1" latinLnBrk="0" hangingPunct="1">
        <a:defRPr sz="1600" kern="1200">
          <a:solidFill>
            <a:schemeClr val="tx1"/>
          </a:solidFill>
          <a:latin typeface="+mn-lt"/>
          <a:ea typeface="+mn-ea"/>
          <a:cs typeface="+mn-cs"/>
        </a:defRPr>
      </a:lvl2pPr>
      <a:lvl3pPr marL="804565" algn="l" defTabSz="804565" rtl="0" eaLnBrk="1" latinLnBrk="0" hangingPunct="1">
        <a:defRPr sz="1600" kern="1200">
          <a:solidFill>
            <a:schemeClr val="tx1"/>
          </a:solidFill>
          <a:latin typeface="+mn-lt"/>
          <a:ea typeface="+mn-ea"/>
          <a:cs typeface="+mn-cs"/>
        </a:defRPr>
      </a:lvl3pPr>
      <a:lvl4pPr marL="1206848" algn="l" defTabSz="804565" rtl="0" eaLnBrk="1" latinLnBrk="0" hangingPunct="1">
        <a:defRPr sz="1600" kern="1200">
          <a:solidFill>
            <a:schemeClr val="tx1"/>
          </a:solidFill>
          <a:latin typeface="+mn-lt"/>
          <a:ea typeface="+mn-ea"/>
          <a:cs typeface="+mn-cs"/>
        </a:defRPr>
      </a:lvl4pPr>
      <a:lvl5pPr marL="1609131" algn="l" defTabSz="804565" rtl="0" eaLnBrk="1" latinLnBrk="0" hangingPunct="1">
        <a:defRPr sz="1600" kern="1200">
          <a:solidFill>
            <a:schemeClr val="tx1"/>
          </a:solidFill>
          <a:latin typeface="+mn-lt"/>
          <a:ea typeface="+mn-ea"/>
          <a:cs typeface="+mn-cs"/>
        </a:defRPr>
      </a:lvl5pPr>
      <a:lvl6pPr marL="2011413" algn="l" defTabSz="804565" rtl="0" eaLnBrk="1" latinLnBrk="0" hangingPunct="1">
        <a:defRPr sz="1600" kern="1200">
          <a:solidFill>
            <a:schemeClr val="tx1"/>
          </a:solidFill>
          <a:latin typeface="+mn-lt"/>
          <a:ea typeface="+mn-ea"/>
          <a:cs typeface="+mn-cs"/>
        </a:defRPr>
      </a:lvl6pPr>
      <a:lvl7pPr marL="2413695" algn="l" defTabSz="804565" rtl="0" eaLnBrk="1" latinLnBrk="0" hangingPunct="1">
        <a:defRPr sz="1600" kern="1200">
          <a:solidFill>
            <a:schemeClr val="tx1"/>
          </a:solidFill>
          <a:latin typeface="+mn-lt"/>
          <a:ea typeface="+mn-ea"/>
          <a:cs typeface="+mn-cs"/>
        </a:defRPr>
      </a:lvl7pPr>
      <a:lvl8pPr marL="2815978" algn="l" defTabSz="804565" rtl="0" eaLnBrk="1" latinLnBrk="0" hangingPunct="1">
        <a:defRPr sz="1600" kern="1200">
          <a:solidFill>
            <a:schemeClr val="tx1"/>
          </a:solidFill>
          <a:latin typeface="+mn-lt"/>
          <a:ea typeface="+mn-ea"/>
          <a:cs typeface="+mn-cs"/>
        </a:defRPr>
      </a:lvl8pPr>
      <a:lvl9pPr marL="3218261" algn="l" defTabSz="8045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laboraeducacion30.juntadeandalucia.es/educacion/colabora/web/vivir-y-sentir-la-memoria/inicio" TargetMode="External"/><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hyperlink" Target="http://www.rtve.es/alacarta/videos/imagenes-prohibidas/imagenes-prohibidas-perlas-censura/1206643/"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www.rtve.es/alacarta/videos/imagenes-prohibidas/imagenes-prohibidas-huellas-censura/1150454/" TargetMode="Externa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hyperlink" Target="https://www.youtube.com/watch?v=HYKPy3j70iI" TargetMode="External"/><Relationship Id="rId4" Type="http://schemas.openxmlformats.org/officeDocument/2006/relationships/image" Target="../media/image7.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hyperlink" Target="http://www.rtve.es/alacarta/videos/imagenes-prohibidas/imagenes-prohibidas-perlas-censura/1206643/" TargetMode="External"/><Relationship Id="rId3" Type="http://schemas.openxmlformats.org/officeDocument/2006/relationships/image" Target="../media/image7.png"/><Relationship Id="rId7" Type="http://schemas.openxmlformats.org/officeDocument/2006/relationships/hyperlink" Target="http://www.rtve.es/alacarta/videos/imagenes-prohibidas/imagenes-prohibidas-huellas-censura/1150454/"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www.rtve.es/alacarta/videos/imagenes-prohibidas/imagenes-prohibidas-testigos-cargo/1212716/" TargetMode="External"/><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simbpg10">
            <a:extLst>
              <a:ext uri="{FF2B5EF4-FFF2-40B4-BE49-F238E27FC236}">
                <a16:creationId xmlns:a16="http://schemas.microsoft.com/office/drawing/2014/main" id="{06B0D8F0-EEEA-FA4B-AE31-5C263BDAFD1A}"/>
              </a:ext>
            </a:extLst>
          </p:cNvPr>
          <p:cNvPicPr>
            <a:picLocks noChangeAspect="1"/>
          </p:cNvPicPr>
          <p:nvPr/>
        </p:nvPicPr>
        <p:blipFill>
          <a:blip r:embed="rId2" cstate="print"/>
          <a:srcRect/>
          <a:stretch>
            <a:fillRect/>
          </a:stretch>
        </p:blipFill>
        <p:spPr bwMode="auto">
          <a:xfrm>
            <a:off x="0" y="3292"/>
            <a:ext cx="4826535" cy="6858000"/>
          </a:xfrm>
          <a:prstGeom prst="rect">
            <a:avLst/>
          </a:prstGeom>
          <a:noFill/>
          <a:ln w="9525">
            <a:noFill/>
            <a:miter lim="800000"/>
            <a:headEnd/>
            <a:tailEnd/>
          </a:ln>
        </p:spPr>
      </p:pic>
      <p:pic>
        <p:nvPicPr>
          <p:cNvPr id="2" name="Imagen 1">
            <a:hlinkClick r:id="rId3"/>
            <a:extLst>
              <a:ext uri="{FF2B5EF4-FFF2-40B4-BE49-F238E27FC236}">
                <a16:creationId xmlns:a16="http://schemas.microsoft.com/office/drawing/2014/main" id="{CB96EC50-3125-6043-930C-C70C093661AE}"/>
              </a:ext>
            </a:extLst>
          </p:cNvPr>
          <p:cNvPicPr>
            <a:picLocks noChangeAspect="1"/>
          </p:cNvPicPr>
          <p:nvPr/>
        </p:nvPicPr>
        <p:blipFill>
          <a:blip r:embed="rId4"/>
          <a:stretch>
            <a:fillRect/>
          </a:stretch>
        </p:blipFill>
        <p:spPr>
          <a:xfrm>
            <a:off x="5568616" y="2151596"/>
            <a:ext cx="3665508" cy="1686478"/>
          </a:xfrm>
          <a:prstGeom prst="rect">
            <a:avLst/>
          </a:prstGeom>
        </p:spPr>
      </p:pic>
      <p:pic>
        <p:nvPicPr>
          <p:cNvPr id="4" name="Imagen 3">
            <a:extLst>
              <a:ext uri="{FF2B5EF4-FFF2-40B4-BE49-F238E27FC236}">
                <a16:creationId xmlns:a16="http://schemas.microsoft.com/office/drawing/2014/main" id="{4B43CFF1-48E3-8549-B889-BACDB023555D}"/>
              </a:ext>
            </a:extLst>
          </p:cNvPr>
          <p:cNvPicPr>
            <a:picLocks noChangeAspect="1"/>
          </p:cNvPicPr>
          <p:nvPr/>
        </p:nvPicPr>
        <p:blipFill>
          <a:blip r:embed="rId5"/>
          <a:stretch>
            <a:fillRect/>
          </a:stretch>
        </p:blipFill>
        <p:spPr>
          <a:xfrm>
            <a:off x="6404420" y="4395485"/>
            <a:ext cx="1993900" cy="1587500"/>
          </a:xfrm>
          <a:prstGeom prst="rect">
            <a:avLst/>
          </a:prstGeom>
        </p:spPr>
      </p:pic>
    </p:spTree>
    <p:extLst>
      <p:ext uri="{BB962C8B-B14F-4D97-AF65-F5344CB8AC3E}">
        <p14:creationId xmlns:p14="http://schemas.microsoft.com/office/powerpoint/2010/main" val="5892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96EC50-3125-6043-930C-C70C093661AE}"/>
              </a:ext>
            </a:extLst>
          </p:cNvPr>
          <p:cNvPicPr>
            <a:picLocks noChangeAspect="1"/>
          </p:cNvPicPr>
          <p:nvPr/>
        </p:nvPicPr>
        <p:blipFill>
          <a:blip r:embed="rId2"/>
          <a:stretch>
            <a:fillRect/>
          </a:stretch>
        </p:blipFill>
        <p:spPr>
          <a:xfrm>
            <a:off x="4346408" y="2184400"/>
            <a:ext cx="2705100" cy="1244600"/>
          </a:xfrm>
          <a:prstGeom prst="rect">
            <a:avLst/>
          </a:prstGeom>
        </p:spPr>
      </p:pic>
      <p:sp>
        <p:nvSpPr>
          <p:cNvPr id="14" name="Rectangle 30">
            <a:extLst>
              <a:ext uri="{FF2B5EF4-FFF2-40B4-BE49-F238E27FC236}">
                <a16:creationId xmlns:a16="http://schemas.microsoft.com/office/drawing/2014/main" id="{62676381-216C-5741-AA5C-71FABE1AA6B5}"/>
              </a:ext>
            </a:extLst>
          </p:cNvPr>
          <p:cNvSpPr>
            <a:spLocks noChangeArrowheads="1"/>
          </p:cNvSpPr>
          <p:nvPr/>
        </p:nvSpPr>
        <p:spPr bwMode="auto">
          <a:xfrm>
            <a:off x="-1" y="0"/>
            <a:ext cx="1845945" cy="6858000"/>
          </a:xfrm>
          <a:prstGeom prst="rect">
            <a:avLst/>
          </a:prstGeom>
          <a:solidFill>
            <a:srgbClr val="069049"/>
          </a:solidFill>
          <a:ln>
            <a:noFill/>
          </a:ln>
          <a:extLs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miter lim="800000"/>
                <a:headEnd/>
                <a:tailEnd/>
              </a14:hiddenLine>
            </a:ext>
          </a:extLst>
        </p:spPr>
        <p:txBody>
          <a:bodyPr rot="0" vert="horz" wrap="square" lIns="0" tIns="0" rIns="0" bIns="0" anchor="t" anchorCtr="0" upright="1">
            <a:spAutoFit/>
          </a:bodyPr>
          <a:lstStyle/>
          <a:p>
            <a:endParaRPr lang="es-ES_tradnl"/>
          </a:p>
        </p:txBody>
      </p:sp>
      <p:sp>
        <p:nvSpPr>
          <p:cNvPr id="15" name="Rectángulo 14">
            <a:extLst>
              <a:ext uri="{FF2B5EF4-FFF2-40B4-BE49-F238E27FC236}">
                <a16:creationId xmlns:a16="http://schemas.microsoft.com/office/drawing/2014/main" id="{679A3179-F3B0-B44F-A043-C7A6CEE385DC}"/>
              </a:ext>
            </a:extLst>
          </p:cNvPr>
          <p:cNvSpPr/>
          <p:nvPr/>
        </p:nvSpPr>
        <p:spPr>
          <a:xfrm rot="16200000">
            <a:off x="-672333" y="3105832"/>
            <a:ext cx="3194016" cy="646331"/>
          </a:xfrm>
          <a:prstGeom prst="rect">
            <a:avLst/>
          </a:prstGeom>
          <a:noFill/>
        </p:spPr>
        <p:txBody>
          <a:bodyPr wrap="none" lIns="91440" tIns="45720" rIns="91440" bIns="45720">
            <a:spAutoFit/>
          </a:bodyPr>
          <a:lstStyle/>
          <a:p>
            <a:pPr algn="ctr"/>
            <a:r>
              <a:rPr lang="es-ES" sz="3600" b="1" cap="none" spc="0"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LA CENSURA</a:t>
            </a:r>
          </a:p>
        </p:txBody>
      </p:sp>
      <p:sp>
        <p:nvSpPr>
          <p:cNvPr id="9" name="Rectángulo 8">
            <a:extLst>
              <a:ext uri="{FF2B5EF4-FFF2-40B4-BE49-F238E27FC236}">
                <a16:creationId xmlns:a16="http://schemas.microsoft.com/office/drawing/2014/main" id="{6A544593-E9E3-4B42-B18D-08FF9C023B63}"/>
              </a:ext>
            </a:extLst>
          </p:cNvPr>
          <p:cNvSpPr/>
          <p:nvPr/>
        </p:nvSpPr>
        <p:spPr>
          <a:xfrm>
            <a:off x="3012037" y="3598015"/>
            <a:ext cx="5373908" cy="523220"/>
          </a:xfrm>
          <a:prstGeom prst="rect">
            <a:avLst/>
          </a:prstGeom>
          <a:noFill/>
        </p:spPr>
        <p:txBody>
          <a:bodyPr wrap="none" lIns="91440" tIns="45720" rIns="91440" bIns="45720">
            <a:spAutoFit/>
          </a:bodyPr>
          <a:lstStyle/>
          <a:p>
            <a:pPr algn="ctr"/>
            <a:r>
              <a:rPr lang="es-ES" sz="2800" cap="none" spc="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rPr>
              <a:t>CORTO POR AQUÍ, CORTO POR ALLÍ</a:t>
            </a:r>
          </a:p>
        </p:txBody>
      </p:sp>
    </p:spTree>
    <p:extLst>
      <p:ext uri="{BB962C8B-B14F-4D97-AF65-F5344CB8AC3E}">
        <p14:creationId xmlns:p14="http://schemas.microsoft.com/office/powerpoint/2010/main" val="185419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3226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041" y="725752"/>
            <a:ext cx="675381" cy="613400"/>
          </a:xfrm>
          <a:prstGeom prst="rect">
            <a:avLst/>
          </a:prstGeom>
        </p:spPr>
      </p:pic>
      <p:sp>
        <p:nvSpPr>
          <p:cNvPr id="14" name="CuadroTexto 13"/>
          <p:cNvSpPr txBox="1"/>
          <p:nvPr/>
        </p:nvSpPr>
        <p:spPr>
          <a:xfrm>
            <a:off x="397735" y="1266934"/>
            <a:ext cx="4342356" cy="5324535"/>
          </a:xfrm>
          <a:prstGeom prst="rect">
            <a:avLst/>
          </a:prstGeom>
          <a:noFill/>
        </p:spPr>
        <p:txBody>
          <a:bodyPr wrap="square" rtlCol="0">
            <a:spAutoFit/>
          </a:bodyPr>
          <a:lstStyle/>
          <a:p>
            <a:pPr indent="406400" algn="just"/>
            <a:r>
              <a:rPr lang="es-ES" sz="1400" b="1" dirty="0">
                <a:solidFill>
                  <a:schemeClr val="bg1"/>
                </a:solidFill>
                <a:latin typeface="Arial Narrow"/>
                <a:cs typeface="Arial Narrow"/>
              </a:rPr>
              <a:t>La censura fue un mecanismo de control ideológico durante el Franquismo. </a:t>
            </a:r>
          </a:p>
          <a:p>
            <a:pPr indent="406400" algn="just"/>
            <a:r>
              <a:rPr lang="es-ES" sz="1400" b="1" dirty="0">
                <a:solidFill>
                  <a:schemeClr val="bg1"/>
                </a:solidFill>
                <a:latin typeface="Arial Narrow"/>
                <a:cs typeface="Arial Narrow"/>
              </a:rPr>
              <a:t>El férreo control que sobre la cultura se ejerció, en todas sus expresiones, fue tal, que algunos artistas sufrieron la figura de un personaje que se encargaba de esta labor: el censor.</a:t>
            </a:r>
          </a:p>
          <a:p>
            <a:pPr algn="just"/>
            <a:r>
              <a:rPr lang="es-ES" sz="1400" b="1" dirty="0">
                <a:solidFill>
                  <a:schemeClr val="bg1"/>
                </a:solidFill>
                <a:latin typeface="Arial Narrow"/>
                <a:cs typeface="Arial Narrow"/>
              </a:rPr>
              <a:t>	Ni de política ni mucho menos de catolicismo, la cultura podía tener una voz discordante. Aquellos que osaban a poner en duda esto lo sufrieron. </a:t>
            </a:r>
          </a:p>
          <a:p>
            <a:pPr indent="406400" algn="just"/>
            <a:r>
              <a:rPr lang="es-ES" sz="1400" b="1" dirty="0">
                <a:solidFill>
                  <a:schemeClr val="bg1"/>
                </a:solidFill>
                <a:latin typeface="Arial Narrow"/>
                <a:cs typeface="Arial Narrow"/>
              </a:rPr>
              <a:t>En la escena final de la película </a:t>
            </a:r>
            <a:r>
              <a:rPr lang="es-ES" sz="1400" b="1" i="1" dirty="0">
                <a:solidFill>
                  <a:schemeClr val="bg1"/>
                </a:solidFill>
                <a:latin typeface="Arial Narrow"/>
                <a:cs typeface="Arial Narrow"/>
              </a:rPr>
              <a:t>Cinema </a:t>
            </a:r>
            <a:r>
              <a:rPr lang="es-ES" sz="1400" b="1" i="1" dirty="0" err="1">
                <a:solidFill>
                  <a:schemeClr val="bg1"/>
                </a:solidFill>
                <a:latin typeface="Arial Narrow"/>
                <a:cs typeface="Arial Narrow"/>
              </a:rPr>
              <a:t>Paradiso</a:t>
            </a:r>
            <a:r>
              <a:rPr lang="es-ES" sz="1400" b="1" i="1" dirty="0">
                <a:solidFill>
                  <a:schemeClr val="bg1"/>
                </a:solidFill>
                <a:latin typeface="Arial Narrow"/>
                <a:cs typeface="Arial Narrow"/>
              </a:rPr>
              <a:t> </a:t>
            </a:r>
            <a:r>
              <a:rPr lang="es-ES" sz="1400" b="1" dirty="0">
                <a:solidFill>
                  <a:schemeClr val="bg1"/>
                </a:solidFill>
                <a:latin typeface="Arial Narrow"/>
                <a:cs typeface="Arial Narrow"/>
              </a:rPr>
              <a:t>(1988)</a:t>
            </a:r>
            <a:r>
              <a:rPr lang="es-ES" sz="1400" b="1" i="1" dirty="0">
                <a:solidFill>
                  <a:schemeClr val="bg1"/>
                </a:solidFill>
                <a:latin typeface="Arial Narrow"/>
                <a:cs typeface="Arial Narrow"/>
              </a:rPr>
              <a:t> </a:t>
            </a:r>
            <a:r>
              <a:rPr lang="es-ES" sz="1400" b="1" dirty="0">
                <a:solidFill>
                  <a:schemeClr val="bg1"/>
                </a:solidFill>
                <a:latin typeface="Arial Narrow"/>
                <a:cs typeface="Arial Narrow"/>
              </a:rPr>
              <a:t>de Giuseppe </a:t>
            </a:r>
            <a:r>
              <a:rPr lang="es-ES" sz="1400" b="1" dirty="0" err="1">
                <a:solidFill>
                  <a:schemeClr val="bg1"/>
                </a:solidFill>
                <a:latin typeface="Arial Narrow"/>
                <a:cs typeface="Arial Narrow"/>
              </a:rPr>
              <a:t>Tornatore</a:t>
            </a:r>
            <a:r>
              <a:rPr lang="es-ES" sz="1400" b="1" dirty="0">
                <a:solidFill>
                  <a:schemeClr val="bg1"/>
                </a:solidFill>
                <a:latin typeface="Arial Narrow"/>
                <a:cs typeface="Arial Narrow"/>
              </a:rPr>
              <a:t>, su protagonista </a:t>
            </a:r>
            <a:r>
              <a:rPr lang="es-ES" sz="1400" b="1" dirty="0" err="1">
                <a:solidFill>
                  <a:schemeClr val="bg1"/>
                </a:solidFill>
                <a:latin typeface="Arial Narrow"/>
                <a:cs typeface="Arial Narrow"/>
              </a:rPr>
              <a:t>Totó</a:t>
            </a:r>
            <a:r>
              <a:rPr lang="es-ES" sz="1400" b="1" dirty="0">
                <a:solidFill>
                  <a:schemeClr val="bg1"/>
                </a:solidFill>
                <a:latin typeface="Arial Narrow"/>
                <a:cs typeface="Arial Narrow"/>
              </a:rPr>
              <a:t>, ya de mayor, recibe una película de su amigo Alfredo, ya fallecido, que recoge los fragmentos censurados a lo largo de toda su vida trabajando como proyectista del cine. Se trata de los fragmentos que el cura del pueblo cortaba antes de la proyección a los aldeanos. </a:t>
            </a:r>
          </a:p>
          <a:p>
            <a:pPr indent="406400" algn="just"/>
            <a:r>
              <a:rPr lang="es-ES" sz="1400" b="1" dirty="0">
                <a:solidFill>
                  <a:schemeClr val="bg1"/>
                </a:solidFill>
                <a:latin typeface="Arial Narrow"/>
                <a:cs typeface="Arial Narrow"/>
              </a:rPr>
              <a:t>Observa cuáles son los motivos para ser censurados.</a:t>
            </a:r>
          </a:p>
          <a:p>
            <a:pPr indent="406400"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p:txBody>
      </p:sp>
      <p:sp>
        <p:nvSpPr>
          <p:cNvPr id="15" name="CuadroTexto 14"/>
          <p:cNvSpPr txBox="1"/>
          <p:nvPr/>
        </p:nvSpPr>
        <p:spPr>
          <a:xfrm>
            <a:off x="5346014" y="1310885"/>
            <a:ext cx="4073409" cy="1600438"/>
          </a:xfrm>
          <a:prstGeom prst="rect">
            <a:avLst/>
          </a:prstGeom>
          <a:noFill/>
        </p:spPr>
        <p:txBody>
          <a:bodyPr wrap="square" rtlCol="0">
            <a:spAutoFit/>
          </a:bodyPr>
          <a:lstStyle/>
          <a:p>
            <a:pPr algn="just"/>
            <a:r>
              <a:rPr lang="es-ES" sz="1400" b="1" dirty="0">
                <a:solidFill>
                  <a:schemeClr val="bg1"/>
                </a:solidFill>
                <a:latin typeface="Arial Narrow"/>
                <a:cs typeface="Arial Narrow"/>
              </a:rPr>
              <a:t>¡No!, no puedes ver lo que quieres. No te dejan ver lo que deseas ver. Y no es porque seas menor de edad. Es que no quieren que veas algo. </a:t>
            </a:r>
          </a:p>
          <a:p>
            <a:pPr algn="just"/>
            <a:r>
              <a:rPr lang="es-ES" sz="1400" b="1" dirty="0">
                <a:solidFill>
                  <a:schemeClr val="bg1"/>
                </a:solidFill>
                <a:latin typeface="Arial Narrow"/>
                <a:cs typeface="Arial Narrow"/>
              </a:rPr>
              <a:t>En equipo observad de lo que hablamos en la serie </a:t>
            </a:r>
            <a:r>
              <a:rPr lang="es-ES" sz="1400" b="1" i="1" dirty="0">
                <a:solidFill>
                  <a:schemeClr val="bg1"/>
                </a:solidFill>
                <a:latin typeface="Arial Narrow"/>
                <a:cs typeface="Arial Narrow"/>
              </a:rPr>
              <a:t>Imágenes prohibidas </a:t>
            </a:r>
            <a:r>
              <a:rPr lang="es-ES" sz="1400" b="1" dirty="0">
                <a:solidFill>
                  <a:schemeClr val="bg1"/>
                </a:solidFill>
                <a:latin typeface="Arial Narrow"/>
                <a:cs typeface="Arial Narrow"/>
              </a:rPr>
              <a:t>de Vicente Romero (2011) de RTVE.</a:t>
            </a:r>
          </a:p>
          <a:p>
            <a:pPr algn="just"/>
            <a:endParaRPr lang="es-ES" sz="1400" b="1" dirty="0">
              <a:solidFill>
                <a:schemeClr val="bg1"/>
              </a:solidFill>
              <a:latin typeface="Arial Narrow"/>
              <a:cs typeface="Arial Narrow"/>
            </a:endParaRPr>
          </a:p>
        </p:txBody>
      </p:sp>
      <p:sp>
        <p:nvSpPr>
          <p:cNvPr id="16" name="CuadroTexto 15"/>
          <p:cNvSpPr txBox="1"/>
          <p:nvPr/>
        </p:nvSpPr>
        <p:spPr>
          <a:xfrm>
            <a:off x="5355040" y="4046581"/>
            <a:ext cx="4065846" cy="2031325"/>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Escribe una lista de argumentos a favor o en contra de la necesidad o no de censurar.</a:t>
            </a:r>
          </a:p>
          <a:p>
            <a:pPr marL="342900" indent="-342900" algn="just">
              <a:buFont typeface="+mj-lt"/>
              <a:buAutoNum type="arabicPeriod"/>
            </a:pPr>
            <a:r>
              <a:rPr lang="es-ES" sz="1400" b="1" dirty="0">
                <a:solidFill>
                  <a:schemeClr val="bg1"/>
                </a:solidFill>
                <a:latin typeface="Arial Narrow"/>
                <a:cs typeface="Arial Narrow"/>
              </a:rPr>
              <a:t>Valora la misma circunstancia si ocurriera en la actualidad y si crees que es necesario en los tiempos actuales.</a:t>
            </a:r>
          </a:p>
          <a:p>
            <a:pPr marL="342900" indent="-342900" algn="just">
              <a:buFont typeface="+mj-lt"/>
              <a:buAutoNum type="arabicPeriod"/>
            </a:pPr>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Con vuestras reflexiones, realizad una mesa redonda donde expongáis vuestras opiniones y discutid las del resto de equipos.</a:t>
            </a: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HACER</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CORTO POR AQUÍ, CORTO POR ALLÍ</a:t>
            </a:r>
            <a:endParaRPr lang="es-ES" sz="3200" b="1" spc="0" dirty="0">
              <a:ln w="11430"/>
              <a:solidFill>
                <a:schemeClr val="accent5">
                  <a:lumMod val="75000"/>
                </a:schemeClr>
              </a:solidFill>
              <a:effectLst>
                <a:outerShdw blurRad="80000" dist="40000" dir="5040000" algn="tl">
                  <a:srgbClr val="000000">
                    <a:alpha val="30000"/>
                  </a:srgbClr>
                </a:outerShdw>
              </a:effectLst>
            </a:endParaRP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PENSAR</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17" name="Rectángulo 16"/>
          <p:cNvSpPr/>
          <p:nvPr/>
        </p:nvSpPr>
        <p:spPr>
          <a:xfrm>
            <a:off x="0" y="6585319"/>
            <a:ext cx="8971472"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4" name="Imagen 23" descr="Captura de pantalla 2018-05-05 a las 22.36.2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sp>
        <p:nvSpPr>
          <p:cNvPr id="30"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1" name="Picture 7" descr="C:\Users\tres\Downloads\IMG_4560.PNG"/>
          <p:cNvPicPr>
            <a:picLocks noChangeAspect="1" noChangeArrowheads="1"/>
          </p:cNvPicPr>
          <p:nvPr/>
        </p:nvPicPr>
        <p:blipFill>
          <a:blip r:embed="rId5"/>
          <a:srcRect/>
          <a:stretch>
            <a:fillRect/>
          </a:stretch>
        </p:blipFill>
        <p:spPr bwMode="auto">
          <a:xfrm>
            <a:off x="9426246" y="6429395"/>
            <a:ext cx="396000" cy="396000"/>
          </a:xfrm>
          <a:prstGeom prst="rect">
            <a:avLst/>
          </a:prstGeom>
          <a:noFill/>
        </p:spPr>
      </p:pic>
      <p:sp>
        <p:nvSpPr>
          <p:cNvPr id="9" name="AutoShape 6" descr="ablar vendimia mÃºsica antiguo radio grabar micrÃ³fono hablar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graphicFrame>
        <p:nvGraphicFramePr>
          <p:cNvPr id="26" name="Tabla 25"/>
          <p:cNvGraphicFramePr>
            <a:graphicFrameLocks noGrp="1"/>
          </p:cNvGraphicFramePr>
          <p:nvPr>
            <p:extLst/>
          </p:nvPr>
        </p:nvGraphicFramePr>
        <p:xfrm>
          <a:off x="6010683" y="2490594"/>
          <a:ext cx="2780524" cy="1020496"/>
        </p:xfrm>
        <a:graphic>
          <a:graphicData uri="http://schemas.openxmlformats.org/drawingml/2006/table">
            <a:tbl>
              <a:tblPr>
                <a:tableStyleId>{5C22544A-7EE6-4342-B048-85BDC9FD1C3A}</a:tableStyleId>
              </a:tblPr>
              <a:tblGrid>
                <a:gridCol w="1390262">
                  <a:extLst>
                    <a:ext uri="{9D8B030D-6E8A-4147-A177-3AD203B41FA5}">
                      <a16:colId xmlns:a16="http://schemas.microsoft.com/office/drawing/2014/main" val="20000"/>
                    </a:ext>
                  </a:extLst>
                </a:gridCol>
                <a:gridCol w="1390262">
                  <a:extLst>
                    <a:ext uri="{9D8B030D-6E8A-4147-A177-3AD203B41FA5}">
                      <a16:colId xmlns:a16="http://schemas.microsoft.com/office/drawing/2014/main" val="20001"/>
                    </a:ext>
                  </a:extLst>
                </a:gridCol>
              </a:tblGrid>
              <a:tr h="837616">
                <a:tc>
                  <a:txBody>
                    <a:bodyPr/>
                    <a:lstStyle/>
                    <a:p>
                      <a:pPr algn="ctr">
                        <a:spcAft>
                          <a:spcPts val="0"/>
                        </a:spcAft>
                      </a:pPr>
                      <a:endParaRPr lang="es-ES_tradnl" sz="1200" dirty="0">
                        <a:effectLst/>
                        <a:latin typeface="Cambria" charset="0"/>
                        <a:ea typeface="ＭＳ 明朝" charset="-128"/>
                        <a:cs typeface="Times New Roman" charset="0"/>
                      </a:endParaRPr>
                    </a:p>
                  </a:txBody>
                  <a:tcPr marL="44450" marR="44450" marT="0" marB="0" anchor="ctr"/>
                </a:tc>
                <a:tc>
                  <a:txBody>
                    <a:bodyPr/>
                    <a:lstStyle/>
                    <a:p>
                      <a:pPr algn="ctr">
                        <a:spcAft>
                          <a:spcPts val="0"/>
                        </a:spcAft>
                      </a:pPr>
                      <a:endParaRPr lang="es-ES_tradnl" sz="1200" dirty="0">
                        <a:effectLst/>
                        <a:latin typeface="Cambria" charset="0"/>
                        <a:ea typeface="ＭＳ 明朝" charset="-128"/>
                        <a:cs typeface="Times New Roman" charset="0"/>
                      </a:endParaRPr>
                    </a:p>
                  </a:txBody>
                  <a:tcPr marL="44450" marR="44450" marT="0" marB="0" anchor="ctr"/>
                </a:tc>
                <a:extLst>
                  <a:ext uri="{0D108BD9-81ED-4DB2-BD59-A6C34878D82A}">
                    <a16:rowId xmlns:a16="http://schemas.microsoft.com/office/drawing/2014/main" val="10000"/>
                  </a:ext>
                </a:extLst>
              </a:tr>
              <a:tr h="175054">
                <a:tc>
                  <a:txBody>
                    <a:bodyPr/>
                    <a:lstStyle/>
                    <a:p>
                      <a:pPr algn="ctr">
                        <a:spcAft>
                          <a:spcPts val="0"/>
                        </a:spcAft>
                      </a:pPr>
                      <a:r>
                        <a:rPr lang="es-ES_tradnl" sz="1200" u="sng" dirty="0">
                          <a:effectLst/>
                          <a:hlinkClick r:id="rId6"/>
                        </a:rPr>
                        <a:t>enlace</a:t>
                      </a:r>
                      <a:endParaRPr lang="es-ES_tradnl" sz="1200" dirty="0">
                        <a:effectLst/>
                        <a:latin typeface="Cambria" charset="0"/>
                        <a:ea typeface="ＭＳ 明朝" charset="-128"/>
                        <a:cs typeface="Times New Roman" charset="0"/>
                      </a:endParaRPr>
                    </a:p>
                  </a:txBody>
                  <a:tcPr marL="44450" marR="44450" marT="0" marB="0" anchor="ctr"/>
                </a:tc>
                <a:tc>
                  <a:txBody>
                    <a:bodyPr/>
                    <a:lstStyle/>
                    <a:p>
                      <a:pPr algn="ctr">
                        <a:spcAft>
                          <a:spcPts val="0"/>
                        </a:spcAft>
                      </a:pPr>
                      <a:r>
                        <a:rPr lang="es-ES_tradnl" sz="1200" u="sng" dirty="0">
                          <a:effectLst/>
                          <a:hlinkClick r:id="rId7"/>
                        </a:rPr>
                        <a:t>enlace</a:t>
                      </a:r>
                      <a:endParaRPr lang="es-ES_tradnl" sz="1200" dirty="0">
                        <a:effectLst/>
                        <a:latin typeface="Cambria" charset="0"/>
                        <a:ea typeface="ＭＳ 明朝" charset="-128"/>
                        <a:cs typeface="Times New Roman" charset="0"/>
                      </a:endParaRPr>
                    </a:p>
                  </a:txBody>
                  <a:tcPr marL="44450" marR="44450" marT="0" marB="0" anchor="ctr"/>
                </a:tc>
                <a:extLst>
                  <a:ext uri="{0D108BD9-81ED-4DB2-BD59-A6C34878D82A}">
                    <a16:rowId xmlns:a16="http://schemas.microsoft.com/office/drawing/2014/main" val="10001"/>
                  </a:ext>
                </a:extLst>
              </a:tr>
            </a:tbl>
          </a:graphicData>
        </a:graphic>
      </p:graphicFrame>
      <p:pic>
        <p:nvPicPr>
          <p:cNvPr id="27" name="Imagen 129" descr="Macintosh HD:Users:Trabajo:Desktop:Captura de pantalla 2018-07-03 a las 19.51.5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6378" y="2531946"/>
            <a:ext cx="1276097" cy="72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127" descr="Macintosh HD:Users:Trabajo:Desktop:Captura de pantalla 2018-07-03 a las 19.44.3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8276" y="2515520"/>
            <a:ext cx="1288741" cy="72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nvPr>
        </p:nvGraphicFramePr>
        <p:xfrm>
          <a:off x="1707572" y="4949307"/>
          <a:ext cx="1586204" cy="1423502"/>
        </p:xfrm>
        <a:graphic>
          <a:graphicData uri="http://schemas.openxmlformats.org/drawingml/2006/table">
            <a:tbl>
              <a:tblPr firstRow="1" bandRow="1">
                <a:tableStyleId>{5C22544A-7EE6-4342-B048-85BDC9FD1C3A}</a:tableStyleId>
              </a:tblPr>
              <a:tblGrid>
                <a:gridCol w="1586204">
                  <a:extLst>
                    <a:ext uri="{9D8B030D-6E8A-4147-A177-3AD203B41FA5}">
                      <a16:colId xmlns:a16="http://schemas.microsoft.com/office/drawing/2014/main" val="20000"/>
                    </a:ext>
                  </a:extLst>
                </a:gridCol>
              </a:tblGrid>
              <a:tr h="1149182">
                <a:tc>
                  <a:txBody>
                    <a:bodyPr/>
                    <a:lstStyle/>
                    <a:p>
                      <a:pPr algn="ctr"/>
                      <a:endParaRPr lang="es-ES_tradnl" sz="1200" b="1" dirty="0"/>
                    </a:p>
                  </a:txBody>
                  <a:tcPr>
                    <a:noFill/>
                  </a:tcPr>
                </a:tc>
                <a:extLst>
                  <a:ext uri="{0D108BD9-81ED-4DB2-BD59-A6C34878D82A}">
                    <a16:rowId xmlns:a16="http://schemas.microsoft.com/office/drawing/2014/main" val="10000"/>
                  </a:ext>
                </a:extLst>
              </a:tr>
              <a:tr h="205273">
                <a:tc>
                  <a:txBody>
                    <a:bodyPr/>
                    <a:lstStyle/>
                    <a:p>
                      <a:pPr algn="ctr"/>
                      <a:r>
                        <a:rPr lang="es-ES_tradnl" sz="1200" b="1" dirty="0">
                          <a:hlinkClick r:id="rId10"/>
                        </a:rPr>
                        <a:t>enlace</a:t>
                      </a:r>
                      <a:endParaRPr lang="es-ES_tradnl" sz="1200" b="1" dirty="0"/>
                    </a:p>
                  </a:txBody>
                  <a:tcPr/>
                </a:tc>
                <a:extLst>
                  <a:ext uri="{0D108BD9-81ED-4DB2-BD59-A6C34878D82A}">
                    <a16:rowId xmlns:a16="http://schemas.microsoft.com/office/drawing/2014/main" val="10001"/>
                  </a:ext>
                </a:extLst>
              </a:tr>
            </a:tbl>
          </a:graphicData>
        </a:graphic>
      </p:graphicFrame>
      <p:pic>
        <p:nvPicPr>
          <p:cNvPr id="3" name="Imagen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48516" y="4985018"/>
            <a:ext cx="1507937" cy="1053108"/>
          </a:xfrm>
          <a:prstGeom prst="rect">
            <a:avLst/>
          </a:prstGeom>
        </p:spPr>
      </p:pic>
    </p:spTree>
    <p:extLst>
      <p:ext uri="{BB962C8B-B14F-4D97-AF65-F5344CB8AC3E}">
        <p14:creationId xmlns:p14="http://schemas.microsoft.com/office/powerpoint/2010/main" val="2825682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42506"/>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58031"/>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25503"/>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8" name="Imagen 7" descr="Captura de pantalla 2018-05-05 a las 22.36.25.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10" name="Imagen 9" descr="Captura de pantalla 2018-05-05 a las 22.36.04.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99181"/>
            <a:ext cx="742769" cy="645584"/>
          </a:xfrm>
          <a:prstGeom prst="rect">
            <a:avLst/>
          </a:prstGeom>
        </p:spPr>
      </p:pic>
      <p:pic>
        <p:nvPicPr>
          <p:cNvPr id="11" name="Imagen 10" descr="Captura de pantalla 2018-05-05 a las 22.36.46.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7355" y="749000"/>
            <a:ext cx="675381" cy="613400"/>
          </a:xfrm>
          <a:prstGeom prst="rect">
            <a:avLst/>
          </a:prstGeom>
        </p:spPr>
      </p:pic>
      <p:sp>
        <p:nvSpPr>
          <p:cNvPr id="14" name="CuadroTexto 13"/>
          <p:cNvSpPr txBox="1"/>
          <p:nvPr/>
        </p:nvSpPr>
        <p:spPr>
          <a:xfrm>
            <a:off x="399415" y="1096225"/>
            <a:ext cx="4342356" cy="5416868"/>
          </a:xfrm>
          <a:prstGeom prst="rect">
            <a:avLst/>
          </a:prstGeom>
          <a:noFill/>
        </p:spPr>
        <p:txBody>
          <a:bodyPr wrap="square" rtlCol="0">
            <a:spAutoFit/>
          </a:bodyPr>
          <a:lstStyle/>
          <a:p>
            <a:pPr algn="just"/>
            <a:r>
              <a:rPr lang="es-ES" sz="1400" b="1" dirty="0">
                <a:solidFill>
                  <a:schemeClr val="bg1"/>
                </a:solidFill>
                <a:latin typeface="Arial Narrow"/>
                <a:cs typeface="Arial Narrow"/>
              </a:rPr>
              <a:t>OBJETIVOS:</a:t>
            </a:r>
          </a:p>
          <a:p>
            <a:pPr marL="357188" indent="-195263" algn="just">
              <a:buFont typeface="+mj-lt"/>
              <a:buAutoNum type="arabicPeriod"/>
            </a:pPr>
            <a:r>
              <a:rPr lang="es-ES" sz="1400" b="1" dirty="0">
                <a:solidFill>
                  <a:schemeClr val="bg1"/>
                </a:solidFill>
                <a:latin typeface="Arial Narrow"/>
                <a:cs typeface="Arial Narrow"/>
              </a:rPr>
              <a:t>Valorar la influencia de la censura como medio propagandístico y de control de los valores de la sociedad y la cultura.</a:t>
            </a:r>
          </a:p>
          <a:p>
            <a:pPr marL="161925" algn="just"/>
            <a:endParaRPr lang="es-ES" sz="700" b="1" dirty="0">
              <a:solidFill>
                <a:schemeClr val="bg1"/>
              </a:solidFill>
              <a:latin typeface="Arial Narrow"/>
              <a:cs typeface="Arial Narrow"/>
            </a:endParaRPr>
          </a:p>
          <a:p>
            <a:pPr algn="just"/>
            <a:endParaRPr lang="es-ES" sz="300" b="1" dirty="0">
              <a:solidFill>
                <a:schemeClr val="bg1"/>
              </a:solidFill>
              <a:latin typeface="Arial Narrow"/>
              <a:cs typeface="Arial Narrow"/>
            </a:endParaRPr>
          </a:p>
          <a:p>
            <a:pPr algn="just"/>
            <a:r>
              <a:rPr lang="es-ES" sz="1400" b="1" dirty="0">
                <a:solidFill>
                  <a:schemeClr val="bg1"/>
                </a:solidFill>
                <a:latin typeface="Arial Narrow"/>
                <a:cs typeface="Arial Narrow"/>
              </a:rPr>
              <a:t>INFORMACIÓN NECESARIA:</a:t>
            </a:r>
          </a:p>
          <a:p>
            <a:pPr algn="just"/>
            <a:r>
              <a:rPr lang="es-ES" sz="1400" b="1" dirty="0">
                <a:solidFill>
                  <a:schemeClr val="bg1"/>
                </a:solidFill>
                <a:latin typeface="Arial Narrow"/>
                <a:cs typeface="Arial Narrow"/>
              </a:rPr>
              <a:t>	La censura fue un mecanismo de control ideológico durante el franquismo. El férreo control que hubo sobre la cultura, en todas sus expresiones, fue tal que algunos artistas sufrieron la figura del censor en todos sus aspectos.</a:t>
            </a:r>
          </a:p>
          <a:p>
            <a:pPr algn="just"/>
            <a:r>
              <a:rPr lang="es-ES" sz="1400" b="1" dirty="0">
                <a:solidFill>
                  <a:schemeClr val="bg1"/>
                </a:solidFill>
                <a:latin typeface="Arial Narrow"/>
                <a:cs typeface="Arial Narrow"/>
              </a:rPr>
              <a:t>	Ni de política ni mucho menos de catolicismo, la cultura podía tener una voz discordante con el ideario del Régimen. Aquellos que osaban a poner en duda esto sufrieron el rigor del Régimen. No se salvó nadie. </a:t>
            </a:r>
          </a:p>
          <a:p>
            <a:pPr indent="406400" algn="just"/>
            <a:r>
              <a:rPr lang="es-ES" sz="1400" b="1" dirty="0">
                <a:solidFill>
                  <a:schemeClr val="bg1"/>
                </a:solidFill>
                <a:latin typeface="Arial Narrow"/>
                <a:cs typeface="Arial Narrow"/>
              </a:rPr>
              <a:t>Puedes ver de lo que hablamos en la serie </a:t>
            </a:r>
            <a:r>
              <a:rPr lang="es-ES" sz="1400" b="1" i="1" dirty="0">
                <a:solidFill>
                  <a:schemeClr val="bg1"/>
                </a:solidFill>
                <a:latin typeface="Arial Narrow"/>
                <a:cs typeface="Arial Narrow"/>
              </a:rPr>
              <a:t>Imágenes prohibidas </a:t>
            </a:r>
            <a:r>
              <a:rPr lang="es-ES" sz="1400" b="1" dirty="0">
                <a:solidFill>
                  <a:schemeClr val="bg1"/>
                </a:solidFill>
                <a:latin typeface="Arial Narrow"/>
                <a:cs typeface="Arial Narrow"/>
              </a:rPr>
              <a:t>de Vicente Romero (2011) de RTVE.</a:t>
            </a:r>
          </a:p>
          <a:p>
            <a:pPr indent="406400" algn="just"/>
            <a:endParaRPr lang="es-ES" sz="1400" b="1" dirty="0">
              <a:solidFill>
                <a:schemeClr val="bg1"/>
              </a:solidFill>
              <a:latin typeface="Arial Narrow"/>
              <a:cs typeface="Arial Narrow"/>
            </a:endParaRPr>
          </a:p>
          <a:p>
            <a:pPr indent="406400" algn="just"/>
            <a:endParaRPr lang="es-ES" sz="1400" b="1" dirty="0">
              <a:solidFill>
                <a:schemeClr val="bg1"/>
              </a:solidFill>
              <a:latin typeface="Arial Narrow"/>
              <a:cs typeface="Arial Narrow"/>
            </a:endParaRPr>
          </a:p>
          <a:p>
            <a:pPr indent="406400"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200" b="1" dirty="0">
              <a:solidFill>
                <a:schemeClr val="bg1"/>
              </a:solidFill>
              <a:latin typeface="Arial Narrow"/>
              <a:cs typeface="Arial Narrow"/>
            </a:endParaRPr>
          </a:p>
          <a:p>
            <a:pPr marL="357188" indent="-195263" algn="just"/>
            <a:endParaRPr lang="es-ES" sz="200" b="1" dirty="0">
              <a:solidFill>
                <a:schemeClr val="bg1"/>
              </a:solidFill>
              <a:latin typeface="Arial Narrow"/>
              <a:cs typeface="Arial Narrow"/>
            </a:endParaRPr>
          </a:p>
          <a:p>
            <a:pPr algn="ctr"/>
            <a:r>
              <a:rPr lang="es-ES" sz="1400" b="1" dirty="0">
                <a:solidFill>
                  <a:srgbClr val="007A00"/>
                </a:solidFill>
                <a:latin typeface="Arial Narrow"/>
                <a:cs typeface="Arial Narrow"/>
              </a:rPr>
              <a:t>BACHILLERATO</a:t>
            </a:r>
          </a:p>
        </p:txBody>
      </p:sp>
      <p:sp>
        <p:nvSpPr>
          <p:cNvPr id="15" name="CuadroTexto 14"/>
          <p:cNvSpPr txBox="1"/>
          <p:nvPr/>
        </p:nvSpPr>
        <p:spPr>
          <a:xfrm>
            <a:off x="5346014" y="1066541"/>
            <a:ext cx="4074859" cy="2492990"/>
          </a:xfrm>
          <a:prstGeom prst="rect">
            <a:avLst/>
          </a:prstGeom>
          <a:noFill/>
        </p:spPr>
        <p:txBody>
          <a:bodyPr wrap="square" rtlCol="0">
            <a:spAutoFit/>
          </a:bodyPr>
          <a:lstStyle/>
          <a:p>
            <a:pPr algn="just"/>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En equipo de cuatro el alumnado e</a:t>
            </a:r>
            <a:r>
              <a:rPr lang="es-ES_tradnl" sz="1400" b="1" dirty="0">
                <a:solidFill>
                  <a:schemeClr val="bg1"/>
                </a:solidFill>
                <a:latin typeface="Arial Narrow"/>
                <a:cs typeface="Arial Narrow"/>
              </a:rPr>
              <a:t>ntra en el siguiente </a:t>
            </a:r>
            <a:r>
              <a:rPr lang="es-ES_tradnl" sz="1400" b="1" dirty="0">
                <a:solidFill>
                  <a:srgbClr val="0000FF"/>
                </a:solidFill>
                <a:latin typeface="Arial Narrow"/>
                <a:cs typeface="Arial Narrow"/>
                <a:hlinkClick r:id="rId5">
                  <a:extLst>
                    <a:ext uri="{A12FA001-AC4F-418D-AE19-62706E023703}">
                      <ahyp:hlinkClr xmlns:ahyp="http://schemas.microsoft.com/office/drawing/2018/hyperlinkcolor" val="tx"/>
                    </a:ext>
                  </a:extLst>
                </a:hlinkClick>
              </a:rPr>
              <a:t>enlace</a:t>
            </a:r>
            <a:r>
              <a:rPr lang="es-ES_tradnl" sz="1400" b="1" dirty="0">
                <a:solidFill>
                  <a:schemeClr val="bg1"/>
                </a:solidFill>
                <a:latin typeface="Arial Narrow"/>
                <a:cs typeface="Arial Narrow"/>
              </a:rPr>
              <a:t>. Se trata de la serie de Vicente Romero (2011) titulado </a:t>
            </a:r>
            <a:r>
              <a:rPr lang="es-ES_tradnl" sz="1400" b="1" i="1" dirty="0">
                <a:solidFill>
                  <a:schemeClr val="bg1"/>
                </a:solidFill>
                <a:latin typeface="Arial Narrow"/>
                <a:cs typeface="Arial Narrow"/>
              </a:rPr>
              <a:t>Imágenes prohibidas</a:t>
            </a:r>
            <a:r>
              <a:rPr lang="es-ES_tradnl" sz="1400" b="1" dirty="0">
                <a:solidFill>
                  <a:schemeClr val="bg1"/>
                </a:solidFill>
                <a:latin typeface="Arial Narrow"/>
                <a:cs typeface="Arial Narrow"/>
              </a:rPr>
              <a:t>. </a:t>
            </a:r>
          </a:p>
          <a:p>
            <a:pPr marL="342900" indent="-342900" algn="just">
              <a:buFont typeface="+mj-lt"/>
              <a:buAutoNum type="arabicPeriod"/>
            </a:pPr>
            <a:r>
              <a:rPr lang="es-ES_tradnl" sz="1400" b="1" dirty="0">
                <a:solidFill>
                  <a:schemeClr val="bg1"/>
                </a:solidFill>
                <a:latin typeface="Arial Narrow"/>
                <a:cs typeface="Arial Narrow"/>
              </a:rPr>
              <a:t>Deben reflexionar a partir de las siguientes premisas</a:t>
            </a:r>
          </a:p>
          <a:p>
            <a:pPr marL="666750" lvl="0" indent="-277813" algn="just">
              <a:buFont typeface="Arial" charset="0"/>
              <a:buChar char="•"/>
            </a:pPr>
            <a:r>
              <a:rPr lang="es-ES_tradnl" sz="1200" dirty="0">
                <a:solidFill>
                  <a:schemeClr val="bg1"/>
                </a:solidFill>
                <a:latin typeface="Arial Narrow"/>
                <a:cs typeface="Arial Narrow"/>
              </a:rPr>
              <a:t>¿Qué valores crees que defendían los censores al cortar estas escenas? ¿Se conseguía lo que se quería? </a:t>
            </a:r>
          </a:p>
          <a:p>
            <a:pPr marL="666750" lvl="0" indent="-277813" algn="just">
              <a:buFont typeface="Arial" charset="0"/>
              <a:buChar char="•"/>
            </a:pPr>
            <a:r>
              <a:rPr lang="es-ES_tradnl" sz="1200" dirty="0">
                <a:solidFill>
                  <a:schemeClr val="bg1"/>
                </a:solidFill>
                <a:latin typeface="Arial Narrow"/>
                <a:cs typeface="Arial Narrow"/>
              </a:rPr>
              <a:t>¿Qué harías tú si supieras que la película que estás viendo está censurada? </a:t>
            </a:r>
          </a:p>
          <a:p>
            <a:pPr marL="666750" lvl="0" indent="-277813" algn="just">
              <a:buFont typeface="Arial" charset="0"/>
              <a:buChar char="•"/>
            </a:pPr>
            <a:r>
              <a:rPr lang="es-ES_tradnl" sz="1200" dirty="0">
                <a:solidFill>
                  <a:schemeClr val="bg1"/>
                </a:solidFill>
                <a:latin typeface="Arial Narrow"/>
                <a:cs typeface="Arial Narrow"/>
              </a:rPr>
              <a:t>¿Era posible eso en la España de los años 50-60? ¿Y ahora?</a:t>
            </a:r>
          </a:p>
        </p:txBody>
      </p:sp>
      <p:sp>
        <p:nvSpPr>
          <p:cNvPr id="17" name="CuadroTexto 16"/>
          <p:cNvSpPr txBox="1"/>
          <p:nvPr/>
        </p:nvSpPr>
        <p:spPr>
          <a:xfrm>
            <a:off x="5346014" y="4237423"/>
            <a:ext cx="4074859" cy="2031325"/>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Se trata de reflexionar sobre cuáles fueron los motivos por los que se establecía la censura.</a:t>
            </a:r>
          </a:p>
          <a:p>
            <a:pPr marL="342900" indent="-342900" algn="just">
              <a:buFont typeface="+mj-lt"/>
              <a:buAutoNum type="arabicPeriod"/>
            </a:pPr>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Se realizará una mesa redonda donde se expongan argumentos a favor o en contra de la censura y la necesidad o no de censurar en la actualidad. Para ello el profesorado debe crear controversias que abran el debate entre el alumnado.</a:t>
            </a:r>
          </a:p>
        </p:txBody>
      </p:sp>
      <p:sp>
        <p:nvSpPr>
          <p:cNvPr id="27" name="Título 1"/>
          <p:cNvSpPr txBox="1">
            <a:spLocks/>
          </p:cNvSpPr>
          <p:nvPr/>
        </p:nvSpPr>
        <p:spPr>
          <a:xfrm>
            <a:off x="399416" y="758118"/>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29" name="Título 1"/>
          <p:cNvSpPr txBox="1">
            <a:spLocks/>
          </p:cNvSpPr>
          <p:nvPr/>
        </p:nvSpPr>
        <p:spPr>
          <a:xfrm>
            <a:off x="5346027" y="781324"/>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DESARROLLO</a:t>
            </a:r>
          </a:p>
        </p:txBody>
      </p:sp>
      <p:sp>
        <p:nvSpPr>
          <p:cNvPr id="30" name="Título 1"/>
          <p:cNvSpPr txBox="1">
            <a:spLocks/>
          </p:cNvSpPr>
          <p:nvPr/>
        </p:nvSpPr>
        <p:spPr>
          <a:xfrm>
            <a:off x="5346014" y="3625503"/>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PRODUCTO FINAL</a:t>
            </a:r>
          </a:p>
        </p:txBody>
      </p:sp>
      <p:sp>
        <p:nvSpPr>
          <p:cNvPr id="32" name="Título 1"/>
          <p:cNvSpPr txBox="1">
            <a:spLocks/>
          </p:cNvSpPr>
          <p:nvPr/>
        </p:nvSpPr>
        <p:spPr>
          <a:xfrm>
            <a:off x="-8468" y="19389"/>
            <a:ext cx="9914468" cy="807149"/>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FICHA PARA EL PROFESORADO</a:t>
            </a:r>
          </a:p>
        </p:txBody>
      </p:sp>
      <p:sp>
        <p:nvSpPr>
          <p:cNvPr id="2"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Título 1"/>
          <p:cNvSpPr txBox="1">
            <a:spLocks/>
          </p:cNvSpPr>
          <p:nvPr/>
        </p:nvSpPr>
        <p:spPr>
          <a:xfrm>
            <a:off x="408940" y="6533359"/>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CORTO POR AQUÍ, CORTO POR ALLÍ</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pic>
        <p:nvPicPr>
          <p:cNvPr id="18" name="Picture 7" descr="C:\Users\tres\Downloads\IMG_4560.PNG"/>
          <p:cNvPicPr>
            <a:picLocks noChangeAspect="1" noChangeArrowheads="1"/>
          </p:cNvPicPr>
          <p:nvPr/>
        </p:nvPicPr>
        <p:blipFill>
          <a:blip r:embed="rId6"/>
          <a:srcRect/>
          <a:stretch>
            <a:fillRect/>
          </a:stretch>
        </p:blipFill>
        <p:spPr bwMode="auto">
          <a:xfrm>
            <a:off x="9426246" y="6437369"/>
            <a:ext cx="396000" cy="396000"/>
          </a:xfrm>
          <a:prstGeom prst="rect">
            <a:avLst/>
          </a:prstGeom>
          <a:noFill/>
        </p:spPr>
      </p:pic>
      <p:graphicFrame>
        <p:nvGraphicFramePr>
          <p:cNvPr id="5" name="Tabla 4"/>
          <p:cNvGraphicFramePr>
            <a:graphicFrameLocks noGrp="1"/>
          </p:cNvGraphicFramePr>
          <p:nvPr>
            <p:extLst/>
          </p:nvPr>
        </p:nvGraphicFramePr>
        <p:xfrm>
          <a:off x="507845" y="4809029"/>
          <a:ext cx="4105422" cy="1373299"/>
        </p:xfrm>
        <a:graphic>
          <a:graphicData uri="http://schemas.openxmlformats.org/drawingml/2006/table">
            <a:tbl>
              <a:tblPr>
                <a:tableStyleId>{5C22544A-7EE6-4342-B048-85BDC9FD1C3A}</a:tableStyleId>
              </a:tblPr>
              <a:tblGrid>
                <a:gridCol w="2052504">
                  <a:extLst>
                    <a:ext uri="{9D8B030D-6E8A-4147-A177-3AD203B41FA5}">
                      <a16:colId xmlns:a16="http://schemas.microsoft.com/office/drawing/2014/main" val="20000"/>
                    </a:ext>
                  </a:extLst>
                </a:gridCol>
                <a:gridCol w="2052918">
                  <a:extLst>
                    <a:ext uri="{9D8B030D-6E8A-4147-A177-3AD203B41FA5}">
                      <a16:colId xmlns:a16="http://schemas.microsoft.com/office/drawing/2014/main" val="20001"/>
                    </a:ext>
                  </a:extLst>
                </a:gridCol>
              </a:tblGrid>
              <a:tr h="1186686">
                <a:tc>
                  <a:txBody>
                    <a:bodyPr/>
                    <a:lstStyle/>
                    <a:p>
                      <a:pPr algn="ctr">
                        <a:spcAft>
                          <a:spcPts val="0"/>
                        </a:spcAft>
                      </a:pPr>
                      <a:endParaRPr lang="es-ES_tradnl" sz="1200" dirty="0">
                        <a:effectLst/>
                        <a:latin typeface="Cambria" charset="0"/>
                        <a:ea typeface="ＭＳ 明朝" charset="-128"/>
                        <a:cs typeface="Times New Roman" charset="0"/>
                      </a:endParaRPr>
                    </a:p>
                  </a:txBody>
                  <a:tcPr marL="44450" marR="44450" marT="0" marB="0" anchor="ctr"/>
                </a:tc>
                <a:tc>
                  <a:txBody>
                    <a:bodyPr/>
                    <a:lstStyle/>
                    <a:p>
                      <a:pPr algn="ctr">
                        <a:spcAft>
                          <a:spcPts val="0"/>
                        </a:spcAft>
                      </a:pPr>
                      <a:endParaRPr lang="es-ES_tradnl" sz="1200" dirty="0">
                        <a:effectLst/>
                        <a:latin typeface="Cambria" charset="0"/>
                        <a:ea typeface="ＭＳ 明朝" charset="-128"/>
                        <a:cs typeface="Times New Roman" charset="0"/>
                      </a:endParaRPr>
                    </a:p>
                  </a:txBody>
                  <a:tcPr marL="44450" marR="44450" marT="0" marB="0" anchor="ctr"/>
                </a:tc>
                <a:extLst>
                  <a:ext uri="{0D108BD9-81ED-4DB2-BD59-A6C34878D82A}">
                    <a16:rowId xmlns:a16="http://schemas.microsoft.com/office/drawing/2014/main" val="10000"/>
                  </a:ext>
                </a:extLst>
              </a:tr>
              <a:tr h="186613">
                <a:tc>
                  <a:txBody>
                    <a:bodyPr/>
                    <a:lstStyle/>
                    <a:p>
                      <a:pPr algn="ctr">
                        <a:spcAft>
                          <a:spcPts val="0"/>
                        </a:spcAft>
                      </a:pPr>
                      <a:r>
                        <a:rPr lang="es-ES_tradnl" sz="1200" u="sng" dirty="0">
                          <a:effectLst/>
                          <a:hlinkClick r:id="rId7"/>
                        </a:rPr>
                        <a:t>enlace</a:t>
                      </a:r>
                      <a:endParaRPr lang="es-ES_tradnl" sz="1200" dirty="0">
                        <a:effectLst/>
                        <a:latin typeface="Cambria" charset="0"/>
                        <a:ea typeface="ＭＳ 明朝" charset="-128"/>
                        <a:cs typeface="Times New Roman" charset="0"/>
                      </a:endParaRPr>
                    </a:p>
                  </a:txBody>
                  <a:tcPr marL="44450" marR="44450" marT="0" marB="0" anchor="ctr"/>
                </a:tc>
                <a:tc>
                  <a:txBody>
                    <a:bodyPr/>
                    <a:lstStyle/>
                    <a:p>
                      <a:pPr algn="ctr">
                        <a:spcAft>
                          <a:spcPts val="0"/>
                        </a:spcAft>
                      </a:pPr>
                      <a:r>
                        <a:rPr lang="es-ES_tradnl" sz="1200" u="sng" dirty="0">
                          <a:effectLst/>
                          <a:hlinkClick r:id="rId8"/>
                        </a:rPr>
                        <a:t>enlace</a:t>
                      </a:r>
                      <a:endParaRPr lang="es-ES_tradnl" sz="1200" dirty="0">
                        <a:effectLst/>
                        <a:latin typeface="Cambria" charset="0"/>
                        <a:ea typeface="ＭＳ 明朝" charset="-128"/>
                        <a:cs typeface="Times New Roman" charset="0"/>
                      </a:endParaRPr>
                    </a:p>
                  </a:txBody>
                  <a:tcPr marL="44450" marR="44450" marT="0" marB="0" anchor="ctr"/>
                </a:tc>
                <a:extLst>
                  <a:ext uri="{0D108BD9-81ED-4DB2-BD59-A6C34878D82A}">
                    <a16:rowId xmlns:a16="http://schemas.microsoft.com/office/drawing/2014/main" val="10001"/>
                  </a:ext>
                </a:extLst>
              </a:tr>
            </a:tbl>
          </a:graphicData>
        </a:graphic>
      </p:graphicFrame>
      <p:pic>
        <p:nvPicPr>
          <p:cNvPr id="1025" name="Imagen 129" descr="Macintosh HD:Users:Trabajo:Desktop:Captura de pantalla 2018-07-03 a las 19.51.5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4842" y="4852297"/>
            <a:ext cx="1972494" cy="1112921"/>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127" descr="Macintosh HD:Users:Trabajo:Desktop:Captura de pantalla 2018-07-03 a las 19.44.3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831" y="4859776"/>
            <a:ext cx="1970382" cy="110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48271"/>
      </p:ext>
    </p:extLst>
  </p:cSld>
  <p:clrMapOvr>
    <a:masterClrMapping/>
  </p:clrMapOvr>
</p:sld>
</file>

<file path=ppt/theme/theme1.xml><?xml version="1.0" encoding="utf-8"?>
<a:theme xmlns:a="http://schemas.openxmlformats.org/drawingml/2006/main" name="tf04033923 (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Brisa.thmx</Template>
  <TotalTime>758</TotalTime>
  <Words>378</Words>
  <Application>Microsoft Macintosh PowerPoint</Application>
  <PresentationFormat>A4 (210 x 297 mm)</PresentationFormat>
  <Paragraphs>58</Paragraphs>
  <Slides>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vt:i4>
      </vt:variant>
    </vt:vector>
  </HeadingPairs>
  <TitlesOfParts>
    <vt:vector size="12" baseType="lpstr">
      <vt:lpstr>ＭＳ 明朝</vt:lpstr>
      <vt:lpstr>Arial</vt:lpstr>
      <vt:lpstr>Arial Narrow</vt:lpstr>
      <vt:lpstr>Calibri</vt:lpstr>
      <vt:lpstr>Cambria</vt:lpstr>
      <vt:lpstr>Corbel</vt:lpstr>
      <vt:lpstr>Times New Roman</vt:lpstr>
      <vt:lpstr>tf04033923 (1)</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ACTIVIDAD</dc:title>
  <dc:creator>Juan Antonio Bascón Calvillo</dc:creator>
  <cp:lastModifiedBy>Juan Antonio Bascón Calvillo</cp:lastModifiedBy>
  <cp:revision>89</cp:revision>
  <dcterms:created xsi:type="dcterms:W3CDTF">2018-05-05T18:47:48Z</dcterms:created>
  <dcterms:modified xsi:type="dcterms:W3CDTF">2019-01-15T19:00:24Z</dcterms:modified>
</cp:coreProperties>
</file>