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0" r:id="rId2"/>
    <p:sldId id="364" r:id="rId3"/>
    <p:sldId id="362" r:id="rId4"/>
    <p:sldId id="363" r:id="rId5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youtube.com/watch?time_continue=4&amp;v=MLggpXagC1o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canva.com/es_e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s://www.youtube.com/watch?v=mnpMea5e7O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time_continue=4&amp;v=MLggpXagC1o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672333" y="3105832"/>
            <a:ext cx="3194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CENSURA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4324744" y="3598015"/>
            <a:ext cx="27485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LIBERTAD SIN IRA</a:t>
            </a:r>
          </a:p>
        </p:txBody>
      </p:sp>
    </p:spTree>
    <p:extLst>
      <p:ext uri="{BB962C8B-B14F-4D97-AF65-F5344CB8AC3E}">
        <p14:creationId xmlns:p14="http://schemas.microsoft.com/office/powerpoint/2010/main" val="63992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7735" y="1266934"/>
            <a:ext cx="43423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6400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La censura fue un mecanismo de control ideológico durante el Franquismo pero ya muerto el dictador aún existía una férrea censura que afectaba a la canción. De hecho apareció un tipo de música que es conocida como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canción protesta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 No era novedoso en ese momento, pero volvemos a recordar que Franco había muerto en 1975 y todavía quedaban algunas actitudes pasadas que superar.</a:t>
            </a:r>
          </a:p>
          <a:p>
            <a:pPr indent="406400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El control actuó sobre una canción que se convirtió en todo un himno para la Transición Democrática. Se trataba de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Libertad sin ira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(1976) del grupo onubense Jarcha. Era una canción que ese mismo año fue empleada por una periódico nuevo que acababa de nacer y empleó la misma como señal de lanzamiento, sin saber que estaba censurada ese mismo año.</a:t>
            </a:r>
          </a:p>
          <a:p>
            <a:pPr indent="406400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la siguiente tarea te proponemos que indaguéis sobre la canción y los avatares que sufrió no solo la canción, sino también los componentes del grupo musical.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310885"/>
            <a:ext cx="40734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equipo de cuatro debéis entrar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en el siguiente 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. Se trata de la canci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ón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Libertad sin ira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(1976) del grupo andaluz Jarcha.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Deberás oírla y copiar la misma en un documento en blanco y releerlo.</a:t>
            </a:r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A continuación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tenéis que 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reflexionar a partir de las siguientes premisas:</a:t>
            </a:r>
          </a:p>
          <a:p>
            <a:pPr marL="666750" indent="-277813" algn="just">
              <a:buFont typeface="Arial" charset="0"/>
              <a:buChar char="•"/>
            </a:pPr>
            <a:r>
              <a:rPr lang="es-ES_tradnl" sz="1200" dirty="0">
                <a:solidFill>
                  <a:schemeClr val="bg1"/>
                </a:solidFill>
                <a:latin typeface="Arial Narrow"/>
                <a:cs typeface="Arial Narrow"/>
              </a:rPr>
              <a:t>¿Qu</a:t>
            </a:r>
            <a:r>
              <a:rPr lang="es-ES" sz="1200" dirty="0">
                <a:solidFill>
                  <a:schemeClr val="bg1"/>
                </a:solidFill>
                <a:latin typeface="Arial Narrow"/>
                <a:cs typeface="Arial Narrow"/>
              </a:rPr>
              <a:t>é crees que pudo provocar su censura</a:t>
            </a:r>
            <a:r>
              <a:rPr lang="es-ES_tradnl" sz="1200" dirty="0">
                <a:solidFill>
                  <a:schemeClr val="bg1"/>
                </a:solidFill>
                <a:latin typeface="Arial Narrow"/>
                <a:cs typeface="Arial Narrow"/>
              </a:rPr>
              <a:t>? </a:t>
            </a:r>
          </a:p>
          <a:p>
            <a:pPr marL="666750" indent="-277813" algn="just">
              <a:buFont typeface="Arial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 Narrow"/>
                <a:cs typeface="Arial Narrow"/>
              </a:rPr>
              <a:t>¿Estarías dispuesto a aceptar una canción censurada?</a:t>
            </a:r>
          </a:p>
          <a:p>
            <a:pPr marL="666750" indent="-277813" algn="just">
              <a:buFont typeface="Arial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 Narrow"/>
                <a:cs typeface="Arial Narrow"/>
              </a:rPr>
              <a:t>¿Ocurre en la actualidad?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046581"/>
            <a:ext cx="40658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Haz un equipo de cuatro y trabaja con el vídeo musical que te adjunto.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Escribe la letra de la canción en un panel online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canva.com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 y releedla.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 continuación, intenta comprender cuál sería el motivo por el que fue censurada y por qué se convirtió en un himno de la joven democracia. ¿Entiendes por qué se llamaba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canción protesta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?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Finalmente, reflexiona sobre si tiene sentido controlar la libertad de expresión y la cultura.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LIBERTAD SIN IRA</a:t>
            </a:r>
            <a:r>
              <a:rPr lang="mr-IN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sp>
        <p:nvSpPr>
          <p:cNvPr id="9" name="AutoShape 6" descr="ablar vendimia mÃºsica antiguo radio grabar micrÃ³fono hablar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20417"/>
              </p:ext>
            </p:extLst>
          </p:nvPr>
        </p:nvGraphicFramePr>
        <p:xfrm>
          <a:off x="1355992" y="4967193"/>
          <a:ext cx="2381154" cy="1420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1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7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dirty="0">
                        <a:effectLst/>
                        <a:latin typeface="Arial Narrow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u="sng" dirty="0">
                          <a:solidFill>
                            <a:srgbClr val="0000FF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enlace</a:t>
                      </a:r>
                      <a:endParaRPr lang="es-ES_tradnl" sz="1200" dirty="0">
                        <a:solidFill>
                          <a:srgbClr val="0000FF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Imagen 146" descr="Macintosh HD:Users:Trabajo:Desktop:Captura de pantalla 2018-07-04 a las 2.14.1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004294"/>
            <a:ext cx="2074163" cy="11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7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5" y="1096225"/>
            <a:ext cx="43423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Valorar la influencia de la censura como medio de control de los valores de la sociedad y la cultura.</a:t>
            </a:r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3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indent="406400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acaba la Dictadura y España empieza a oler a libertad y democracia. Toda la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canción protesta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 años atrás se va a convertir en icono del nuevo proceso democratizador.</a:t>
            </a:r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6400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Es curioso lo sucedido al grupo andaluz Jarcha, que se va a convertir de manera anecdótica en un icono.</a:t>
            </a:r>
          </a:p>
          <a:p>
            <a:pPr indent="406400"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Se abre el periódico </a:t>
            </a:r>
            <a:r>
              <a:rPr lang="es-ES_tradnl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Diario 16 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y este medio utiliza la canción </a:t>
            </a:r>
            <a:r>
              <a:rPr lang="es-ES_tradnl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Libertad sin ira 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en su eslogan de salida a la calle. Lo que no sabía el periódico es que esa misma canción estaba censurada y prohibida desde el 9 de octubre de 1976. La canción se convirtió en un himno no oficial de la Transición Democrática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  <a:p>
            <a:pPr indent="406400" algn="just"/>
            <a:endParaRPr lang="es-ES" sz="1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6400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6400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6400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6400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PRIMARIA - SECUNDARIA </a:t>
            </a:r>
            <a:r>
              <a:rPr lang="mr-IN" sz="1400" b="1" dirty="0">
                <a:solidFill>
                  <a:srgbClr val="007A00"/>
                </a:solidFill>
                <a:latin typeface="Arial Narrow"/>
                <a:cs typeface="Arial Narrow"/>
              </a:rPr>
              <a:t>–</a:t>
            </a:r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 F.P. BÁSICA.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066541"/>
            <a:ext cx="40748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equipo de cuatro el alumnado e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ntrar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á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en el siguiente 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. Se trata de la canci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ón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Libertad sin ira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(1976) del grupo andaluz Jarcha, que fue censurada el año después de la muerte de Franco.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Deberá oírla y copiar la misma en un documento en blanco y releerlo.</a:t>
            </a:r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A continuación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debe 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reflexionar a partir de las siguientes premisas:</a:t>
            </a:r>
          </a:p>
          <a:p>
            <a:pPr marL="666750" indent="-277813" algn="just">
              <a:buFont typeface="Arial" charset="0"/>
              <a:buChar char="•"/>
            </a:pPr>
            <a:r>
              <a:rPr lang="es-ES_tradnl" sz="1200" dirty="0">
                <a:solidFill>
                  <a:schemeClr val="bg1"/>
                </a:solidFill>
                <a:latin typeface="Arial Narrow"/>
                <a:cs typeface="Arial Narrow"/>
              </a:rPr>
              <a:t>¿Qu</a:t>
            </a:r>
            <a:r>
              <a:rPr lang="es-ES" sz="1200" dirty="0">
                <a:solidFill>
                  <a:schemeClr val="bg1"/>
                </a:solidFill>
                <a:latin typeface="Arial Narrow"/>
                <a:cs typeface="Arial Narrow"/>
              </a:rPr>
              <a:t>é crees que pudo provocar su censura</a:t>
            </a:r>
            <a:r>
              <a:rPr lang="es-ES_tradnl" sz="1200" dirty="0">
                <a:solidFill>
                  <a:schemeClr val="bg1"/>
                </a:solidFill>
                <a:latin typeface="Arial Narrow"/>
                <a:cs typeface="Arial Narrow"/>
              </a:rPr>
              <a:t>? </a:t>
            </a:r>
          </a:p>
          <a:p>
            <a:pPr marL="666750" indent="-277813" algn="just">
              <a:buFont typeface="Arial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 Narrow"/>
                <a:cs typeface="Arial Narrow"/>
              </a:rPr>
              <a:t>¿Estarías dispuesto a aceptar una canción censurada?</a:t>
            </a:r>
          </a:p>
          <a:p>
            <a:pPr marL="666750" indent="-277813" algn="just">
              <a:buFont typeface="Arial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 Narrow"/>
                <a:cs typeface="Arial Narrow"/>
              </a:rPr>
              <a:t>¿Ocurre en la actualidad?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237423"/>
            <a:ext cx="407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trata de reflexionar sobre cuáles fueron los motivos por los que se estableció la censura de esta canción. 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realizará una mesa redonda donde se expongan argumentos y se motive por qué se convirtió en un icono de la Transición democrática. Para ello el profesorado debe crear controversias que abran el debate entre el alumnado.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¿DÓNDE ESTÁ LA DIFERENCIA?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24285"/>
              </p:ext>
            </p:extLst>
          </p:nvPr>
        </p:nvGraphicFramePr>
        <p:xfrm>
          <a:off x="507845" y="4734385"/>
          <a:ext cx="4105422" cy="1373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2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6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i="1" u="sng" dirty="0">
                          <a:solidFill>
                            <a:srgbClr val="0000FF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Libertad sin ira </a:t>
                      </a:r>
                      <a:r>
                        <a:rPr lang="es-ES_tradnl" sz="1200" b="1" u="sng" dirty="0">
                          <a:solidFill>
                            <a:srgbClr val="0000FF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(enlace)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i="1" u="sng" dirty="0">
                          <a:solidFill>
                            <a:srgbClr val="0000FF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Aceituneros de Jaén </a:t>
                      </a:r>
                      <a:r>
                        <a:rPr lang="es-ES_tradnl" sz="1200" b="1" u="sng" dirty="0">
                          <a:solidFill>
                            <a:srgbClr val="0000FF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(enlace)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Imagen 20" descr="Macintosh HD:Users:Trabajo:Desktop:Captura de pantalla 2018-07-04 a las 2.14.1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8" y="4776075"/>
            <a:ext cx="193207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 descr="Macintosh HD:Users:Trabajo:Desktop:Captura de pantalla 2018-07-04 a las 2.18.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40" y="4778588"/>
            <a:ext cx="1914231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189394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759</TotalTime>
  <Words>670</Words>
  <Application>Microsoft Macintosh PowerPoint</Application>
  <PresentationFormat>A4 (210 x 297 mm)</PresentationFormat>
  <Paragraphs>55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ＭＳ 明朝</vt:lpstr>
      <vt:lpstr>Arial</vt:lpstr>
      <vt:lpstr>Arial Narrow</vt:lpstr>
      <vt:lpstr>Calibri</vt:lpstr>
      <vt:lpstr>Cambria</vt:lpstr>
      <vt:lpstr>Corbel</vt:lpstr>
      <vt:lpstr>Mangal</vt:lpstr>
      <vt:lpstr>Times New Roman</vt:lpstr>
      <vt:lpstr>tf04033923 (1)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91</cp:revision>
  <dcterms:created xsi:type="dcterms:W3CDTF">2018-05-05T18:47:48Z</dcterms:created>
  <dcterms:modified xsi:type="dcterms:W3CDTF">2019-01-15T19:01:44Z</dcterms:modified>
</cp:coreProperties>
</file>