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40" r:id="rId3"/>
    <p:sldId id="341" r:id="rId4"/>
    <p:sldId id="342"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2309511" y="3105832"/>
            <a:ext cx="6468374" cy="646331"/>
          </a:xfrm>
          <a:prstGeom prst="rect">
            <a:avLst/>
          </a:prstGeom>
          <a:noFill/>
        </p:spPr>
        <p:txBody>
          <a:bodyPr wrap="none" lIns="91440" tIns="45720" rIns="91440" bIns="45720">
            <a:spAutoFit/>
          </a:bodyPr>
          <a:lstStyle/>
          <a:p>
            <a:pPr algn="ctr"/>
            <a:r>
              <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MAPA DE FOSAS COMUNES</a:t>
            </a:r>
          </a:p>
        </p:txBody>
      </p:sp>
      <p:sp>
        <p:nvSpPr>
          <p:cNvPr id="9" name="Rectángulo 8">
            <a:extLst>
              <a:ext uri="{FF2B5EF4-FFF2-40B4-BE49-F238E27FC236}">
                <a16:creationId xmlns:a16="http://schemas.microsoft.com/office/drawing/2014/main" id="{6A544593-E9E3-4B42-B18D-08FF9C023B63}"/>
              </a:ext>
            </a:extLst>
          </p:cNvPr>
          <p:cNvSpPr/>
          <p:nvPr/>
        </p:nvSpPr>
        <p:spPr>
          <a:xfrm>
            <a:off x="2501313" y="3598015"/>
            <a:ext cx="6395340"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MAPA DE FOSAS COMUNES DE ANDALUCÍA</a:t>
            </a:r>
          </a:p>
        </p:txBody>
      </p:sp>
    </p:spTree>
    <p:extLst>
      <p:ext uri="{BB962C8B-B14F-4D97-AF65-F5344CB8AC3E}">
        <p14:creationId xmlns:p14="http://schemas.microsoft.com/office/powerpoint/2010/main" val="23382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9416" y="1293628"/>
            <a:ext cx="4342356" cy="4924424"/>
          </a:xfrm>
          <a:prstGeom prst="rect">
            <a:avLst/>
          </a:prstGeom>
          <a:noFill/>
        </p:spPr>
        <p:txBody>
          <a:bodyPr wrap="square" rtlCol="0">
            <a:spAutoFit/>
          </a:bodyPr>
          <a:lstStyle/>
          <a:p>
            <a:pPr algn="just"/>
            <a:r>
              <a:rPr lang="es-ES_tradnl" sz="1200" b="1" i="1" dirty="0">
                <a:solidFill>
                  <a:schemeClr val="bg1"/>
                </a:solidFill>
                <a:latin typeface="Arial Narrow"/>
                <a:cs typeface="Arial Narrow"/>
              </a:rPr>
              <a:t>“Eran sobre la diez de la mañana cuando sentimos los tiros, pero en vez de salir corriendo como los demás, nos subimos en unos olivos para ver qué ocurría allí dentro”.(...) Todas ellas trataban de esconderse. Y ellos tiraban desde la cancela. Todos tenían fusiles. Eran de la Falange. Eran doce o trece, dos o tres de ellos eran Guardias Civiles. (…). Cuando terminaron, nos fuimos. (…) ellas están enterradas allí, a la entrada, a la izquierda, en una fosa (…) me acuerdo muchas veces. Yo era un chiquillo y siempre me he dicho cómo es posible que haya gente que haga eso con otras personas.”</a:t>
            </a:r>
            <a:endParaRPr lang="es-ES" sz="1200" b="1" i="1" dirty="0">
              <a:solidFill>
                <a:schemeClr val="bg1"/>
              </a:solidFill>
              <a:latin typeface="Arial Narrow"/>
              <a:cs typeface="Arial Narrow"/>
            </a:endParaRPr>
          </a:p>
          <a:p>
            <a:pPr algn="r"/>
            <a:endParaRPr lang="es-ES_tradnl" sz="1200" b="1" dirty="0">
              <a:solidFill>
                <a:schemeClr val="bg1"/>
              </a:solidFill>
            </a:endParaRPr>
          </a:p>
          <a:p>
            <a:pPr algn="r"/>
            <a:r>
              <a:rPr lang="es-ES_tradnl" sz="1200" b="1" dirty="0">
                <a:solidFill>
                  <a:schemeClr val="bg1"/>
                </a:solidFill>
              </a:rPr>
              <a:t>Testimonio de José Domínguez Núñez</a:t>
            </a:r>
            <a:r>
              <a:rPr lang="es-ES" sz="1200" b="1" i="1" dirty="0">
                <a:solidFill>
                  <a:schemeClr val="bg1"/>
                </a:solidFill>
                <a:latin typeface="Arial Narrow"/>
                <a:cs typeface="Arial Narrow"/>
              </a:rPr>
              <a:t>. </a:t>
            </a:r>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Se trata del testimonio de una persona que vivió los hechos del asesinato de 17 mujeres del pueblo sevillano de Guillena en el cementerio de Gerena una mañana de noviembre de 1937. </a:t>
            </a:r>
          </a:p>
          <a:p>
            <a:pPr algn="just"/>
            <a:r>
              <a:rPr lang="es-ES" sz="1400" b="1" dirty="0">
                <a:solidFill>
                  <a:schemeClr val="bg1"/>
                </a:solidFill>
                <a:latin typeface="Arial Narrow"/>
                <a:cs typeface="Arial Narrow"/>
              </a:rPr>
              <a:t>	Como podrás observar, se señala el lugar en el que estuvieron enterradas durante muchos años.</a:t>
            </a:r>
          </a:p>
          <a:p>
            <a:pPr algn="just"/>
            <a:r>
              <a:rPr lang="es-ES" sz="1400" b="1" dirty="0">
                <a:solidFill>
                  <a:schemeClr val="bg1"/>
                </a:solidFill>
                <a:latin typeface="Arial Narrow"/>
                <a:cs typeface="Arial Narrow"/>
              </a:rPr>
              <a:t>	Hoy día existen personas que recogen estos testimonios para localizar el cuerpo de aquellas personas que fueron asesinadas durante la Guerra Civil o en los primeros años del Franquismo.</a:t>
            </a:r>
          </a:p>
          <a:p>
            <a:pPr algn="just"/>
            <a:r>
              <a:rPr lang="es-ES" sz="1400" b="1" dirty="0">
                <a:solidFill>
                  <a:schemeClr val="bg1"/>
                </a:solidFill>
                <a:latin typeface="Arial Narrow"/>
                <a:cs typeface="Arial Narrow"/>
              </a:rPr>
              <a:t>	Son fosas comunes. Y hoy se trabaja para recuperar la memoria y los restos de quienes murieron asesinados para ser entregados a sus familiares.</a:t>
            </a:r>
          </a:p>
        </p:txBody>
      </p:sp>
      <p:sp>
        <p:nvSpPr>
          <p:cNvPr id="15" name="CuadroTexto 14"/>
          <p:cNvSpPr txBox="1"/>
          <p:nvPr/>
        </p:nvSpPr>
        <p:spPr>
          <a:xfrm>
            <a:off x="5346014" y="1310131"/>
            <a:ext cx="4073409" cy="1600438"/>
          </a:xfrm>
          <a:prstGeom prst="rect">
            <a:avLst/>
          </a:prstGeom>
          <a:noFill/>
        </p:spPr>
        <p:txBody>
          <a:bodyPr wrap="square" rtlCol="0">
            <a:spAutoFit/>
          </a:bodyPr>
          <a:lstStyle/>
          <a:p>
            <a:pPr algn="just"/>
            <a:r>
              <a:rPr lang="es-ES" sz="1400" b="1" dirty="0">
                <a:solidFill>
                  <a:schemeClr val="bg1"/>
                </a:solidFill>
                <a:latin typeface="Arial Narrow"/>
                <a:cs typeface="Arial Narrow"/>
              </a:rPr>
              <a:t>¿Es lógico que haya personas que fueron asesinadas hace más de 80 años sin poder descubrir dónde se encuentran sus cuerpos?</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Si fueras el familiar de una persona represaliada y asesinada durante la Guerra Civil o el Franquismo, ¿quisieras saber y/o tener sus restos?</a:t>
            </a:r>
          </a:p>
        </p:txBody>
      </p:sp>
      <p:sp>
        <p:nvSpPr>
          <p:cNvPr id="16" name="CuadroTexto 15"/>
          <p:cNvSpPr txBox="1"/>
          <p:nvPr/>
        </p:nvSpPr>
        <p:spPr>
          <a:xfrm>
            <a:off x="5355040" y="4043604"/>
            <a:ext cx="4065846" cy="1384995"/>
          </a:xfrm>
          <a:prstGeom prst="rect">
            <a:avLst/>
          </a:prstGeom>
          <a:noFill/>
        </p:spPr>
        <p:txBody>
          <a:bodyPr wrap="square" rtlCol="0">
            <a:spAutoFit/>
          </a:bodyPr>
          <a:lstStyle/>
          <a:p>
            <a:pPr algn="just"/>
            <a:r>
              <a:rPr lang="es-ES" sz="1400" b="1" dirty="0">
                <a:solidFill>
                  <a:schemeClr val="bg1"/>
                </a:solidFill>
                <a:latin typeface="Arial Narrow"/>
                <a:cs typeface="Arial Narrow"/>
              </a:rPr>
              <a:t>Entrad en la web de la Dirección General de Memoria Democrática de la Consejería de Presidencia de la Junta de Andalucía. Allí encontrarás un mapa con las fosas comunes que se han documentado en nuestra comunidad. Busca si cerca de tu localidad existe alguna.</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800" b="1" spc="0" dirty="0">
                <a:ln w="11430"/>
                <a:solidFill>
                  <a:schemeClr val="accent5">
                    <a:lumMod val="75000"/>
                  </a:schemeClr>
                </a:solidFill>
                <a:effectLst>
                  <a:outerShdw blurRad="80000" dist="40000" dir="5040000" algn="tl">
                    <a:srgbClr val="000000">
                      <a:alpha val="30000"/>
                    </a:srgbClr>
                  </a:outerShdw>
                </a:effectLst>
              </a:rPr>
              <a:t>MAPA DE FOSAS COMUNES DE ANDALUCÍA</a:t>
            </a: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5"/>
          <a:srcRect/>
          <a:stretch>
            <a:fillRect/>
          </a:stretch>
        </p:blipFill>
        <p:spPr bwMode="auto">
          <a:xfrm>
            <a:off x="9426246" y="6429395"/>
            <a:ext cx="396000" cy="396000"/>
          </a:xfrm>
          <a:prstGeom prst="rect">
            <a:avLst/>
          </a:prstGeom>
          <a:noFill/>
        </p:spPr>
      </p:pic>
      <p:pic>
        <p:nvPicPr>
          <p:cNvPr id="2" name="Imagen 1" descr="Captura de pantalla 2018-06-02 a las 19.08.1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9017" y="5317348"/>
            <a:ext cx="1942558" cy="1098977"/>
          </a:xfrm>
          <a:prstGeom prst="rect">
            <a:avLst/>
          </a:prstGeom>
        </p:spPr>
      </p:pic>
    </p:spTree>
    <p:extLst>
      <p:ext uri="{BB962C8B-B14F-4D97-AF65-F5344CB8AC3E}">
        <p14:creationId xmlns:p14="http://schemas.microsoft.com/office/powerpoint/2010/main" val="82209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5"/>
            <a:ext cx="4342356" cy="5647698"/>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Conocer la fuerte represión que se ejerció durante la Guerra Civil y el Franquismo.</a:t>
            </a:r>
          </a:p>
          <a:p>
            <a:pPr marL="357188" indent="-195263" algn="just">
              <a:buFont typeface="+mj-lt"/>
              <a:buAutoNum type="arabicPeriod"/>
            </a:pPr>
            <a:r>
              <a:rPr lang="es-ES" sz="1400" b="1" dirty="0">
                <a:solidFill>
                  <a:schemeClr val="bg1"/>
                </a:solidFill>
                <a:latin typeface="Arial Narrow"/>
                <a:cs typeface="Arial Narrow"/>
              </a:rPr>
              <a:t>Recordar, honrar y dignificar la figura de las personas represaliadas.</a:t>
            </a:r>
          </a:p>
          <a:p>
            <a:pPr marL="357188" indent="-195263" algn="just">
              <a:buFont typeface="+mj-lt"/>
              <a:buAutoNum type="arabicPeriod"/>
            </a:pPr>
            <a:r>
              <a:rPr lang="es-ES" sz="1400" b="1" dirty="0">
                <a:solidFill>
                  <a:schemeClr val="bg1"/>
                </a:solidFill>
                <a:latin typeface="Arial Narrow"/>
                <a:cs typeface="Arial Narrow"/>
              </a:rPr>
              <a:t>Reconocer la labor de las asociaciones memorialistas en la búsqueda y localización de fosas comunes.</a:t>
            </a:r>
          </a:p>
          <a:p>
            <a:pPr marL="161925" algn="just"/>
            <a:endParaRPr lang="es-ES" sz="7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En la fecha actual en la que nos encontramos todavía existen cuerpos de personas represaliadas durante la Guerra Civil y los duros años de la postguerra, donde, tanto hombres como mujeres, por razones de ideología, opinión o creencia, fueron duramente castigados.</a:t>
            </a:r>
          </a:p>
          <a:p>
            <a:pPr algn="just"/>
            <a:r>
              <a:rPr lang="es-ES" sz="1400" b="1" dirty="0">
                <a:solidFill>
                  <a:schemeClr val="bg1"/>
                </a:solidFill>
                <a:latin typeface="Arial Narrow"/>
                <a:cs typeface="Arial Narrow"/>
              </a:rPr>
              <a:t>	Muchos de ellos fueron asesinados en “paseos” que, pese a conocerse su destino, el miedo en los años posteriores provocó un silencio que hoy día es imposible de mantener.</a:t>
            </a:r>
          </a:p>
          <a:p>
            <a:pPr algn="just"/>
            <a:r>
              <a:rPr lang="es-ES" sz="1400" b="1" dirty="0">
                <a:solidFill>
                  <a:schemeClr val="bg1"/>
                </a:solidFill>
                <a:latin typeface="Arial Narrow"/>
                <a:cs typeface="Arial Narrow"/>
              </a:rPr>
              <a:t>	Muchas asociaciones memorialistas han promovido acciones para recuperar los cuerpos de estas personas y recuperar y dignificar su memoria.</a:t>
            </a:r>
          </a:p>
          <a:p>
            <a:pPr algn="just"/>
            <a:r>
              <a:rPr lang="es-ES" sz="1400" b="1" dirty="0">
                <a:solidFill>
                  <a:schemeClr val="bg1"/>
                </a:solidFill>
                <a:latin typeface="Arial Narrow"/>
                <a:cs typeface="Arial Narrow"/>
              </a:rPr>
              <a:t>	Con esta actividad se pone al alumnado en contacto con un recurso para conocer la fosas comunes existentes en Andalucía.</a:t>
            </a:r>
          </a:p>
          <a:p>
            <a:pPr marL="357188" indent="-195263" algn="just"/>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400" b="1" dirty="0">
                <a:solidFill>
                  <a:srgbClr val="007A00"/>
                </a:solidFill>
                <a:latin typeface="Arial Narrow"/>
                <a:cs typeface="Arial Narrow"/>
              </a:rPr>
              <a:t>BACHILLERATO</a:t>
            </a:r>
            <a:endParaRPr lang="es-ES" sz="1100" b="1" dirty="0">
              <a:solidFill>
                <a:srgbClr val="007A00"/>
              </a:solidFill>
              <a:latin typeface="Arial Narrow"/>
              <a:cs typeface="Arial Narrow"/>
            </a:endParaRPr>
          </a:p>
        </p:txBody>
      </p:sp>
      <p:sp>
        <p:nvSpPr>
          <p:cNvPr id="15" name="CuadroTexto 14"/>
          <p:cNvSpPr txBox="1"/>
          <p:nvPr/>
        </p:nvSpPr>
        <p:spPr>
          <a:xfrm>
            <a:off x="5351387" y="1561786"/>
            <a:ext cx="4074859" cy="1600438"/>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Localizar en la web de la Dirección General de Memoria Democrática de la Consejería de Presidencia de la Junta de Andalucía el mapa de fosas comunes.</a:t>
            </a:r>
          </a:p>
          <a:p>
            <a:pPr marL="342900" indent="-342900" algn="just">
              <a:buFont typeface="+mj-lt"/>
              <a:buAutoNum type="arabicPeriod"/>
            </a:pPr>
            <a:r>
              <a:rPr lang="es-ES" sz="1400" b="1" dirty="0">
                <a:solidFill>
                  <a:schemeClr val="bg1"/>
                </a:solidFill>
                <a:latin typeface="Arial Narrow"/>
                <a:cs typeface="Arial Narrow"/>
              </a:rPr>
              <a:t>Situarse en la localidad de residencia y comprobar si existe alguna fosa común, informándose al respecto.</a:t>
            </a:r>
          </a:p>
        </p:txBody>
      </p:sp>
      <p:sp>
        <p:nvSpPr>
          <p:cNvPr id="17" name="CuadroTexto 16"/>
          <p:cNvSpPr txBox="1"/>
          <p:nvPr/>
        </p:nvSpPr>
        <p:spPr>
          <a:xfrm>
            <a:off x="5346014" y="4217826"/>
            <a:ext cx="4074859" cy="1815882"/>
          </a:xfrm>
          <a:prstGeom prst="rect">
            <a:avLst/>
          </a:prstGeom>
          <a:noFill/>
        </p:spPr>
        <p:txBody>
          <a:bodyPr wrap="square" rtlCol="0">
            <a:spAutoFit/>
          </a:bodyPr>
          <a:lstStyle/>
          <a:p>
            <a:pPr marL="285750" indent="-285750" algn="just">
              <a:buFont typeface="Arial"/>
              <a:buChar char="•"/>
            </a:pPr>
            <a:r>
              <a:rPr lang="es-ES" sz="1400" b="1" dirty="0">
                <a:solidFill>
                  <a:schemeClr val="bg1"/>
                </a:solidFill>
                <a:latin typeface="Arial Narrow"/>
                <a:cs typeface="Arial Narrow"/>
              </a:rPr>
              <a:t>Localizar el mapa de fosas comunes en Andalucía y conocer si en la localidad de residencia existe alguna de ella, informándose al respecto.</a:t>
            </a:r>
          </a:p>
          <a:p>
            <a:pPr marL="285750" indent="-285750" algn="just">
              <a:buFont typeface="Arial"/>
              <a:buChar char="•"/>
            </a:pPr>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MESA REDONDA:</a:t>
            </a:r>
          </a:p>
          <a:p>
            <a:pPr algn="just"/>
            <a:r>
              <a:rPr lang="es-ES" sz="1400" b="1" dirty="0">
                <a:solidFill>
                  <a:schemeClr val="bg1"/>
                </a:solidFill>
                <a:latin typeface="Arial Narrow"/>
                <a:cs typeface="Arial Narrow"/>
              </a:rPr>
              <a:t>¿Crees necesario localizar los cuerpos de estas personas que fueron represaliadas duramente por razones de ideología, opinión o creencia?</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MAPA DE FOSAS COMUNES DE ANDALUCÍA</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5"/>
          <a:srcRect/>
          <a:stretch>
            <a:fillRect/>
          </a:stretch>
        </p:blipFill>
        <p:spPr bwMode="auto">
          <a:xfrm>
            <a:off x="9426246" y="6437369"/>
            <a:ext cx="396000" cy="396000"/>
          </a:xfrm>
          <a:prstGeom prst="rect">
            <a:avLst/>
          </a:prstGeom>
          <a:noFill/>
        </p:spPr>
      </p:pic>
    </p:spTree>
    <p:extLst>
      <p:ext uri="{BB962C8B-B14F-4D97-AF65-F5344CB8AC3E}">
        <p14:creationId xmlns:p14="http://schemas.microsoft.com/office/powerpoint/2010/main" val="1237216198"/>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751</TotalTime>
  <Words>403</Words>
  <Application>Microsoft Macintosh PowerPoint</Application>
  <PresentationFormat>A4 (210 x 297 mm)</PresentationFormat>
  <Paragraphs>41</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82</cp:revision>
  <dcterms:created xsi:type="dcterms:W3CDTF">2018-05-05T18:47:48Z</dcterms:created>
  <dcterms:modified xsi:type="dcterms:W3CDTF">2019-01-15T18:53:10Z</dcterms:modified>
</cp:coreProperties>
</file>