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43" r:id="rId3"/>
    <p:sldId id="344" r:id="rId4"/>
    <p:sldId id="345"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untadeandalucia.es/organismos/presidenciaadministracionlocalymemoriademocratica/areas/memoria-democratica/fosas/mapas-fosas.html" TargetMode="External"/><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hyperlink" Target="http://www.juntadeandalucia.es/organismos/presidenciaadministracionlocalymemoriademocratica/areas/memoria-democratica/fosas/mapas-fosas.html"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todoslosnombres.org/" TargetMode="External"/><Relationship Id="rId5" Type="http://schemas.openxmlformats.org/officeDocument/2006/relationships/hyperlink" Target="https://www.juntadeandalucia.es/organismos/presidenciaadministracionlocalymemoriademocratica/areas/memoria-democratica/fosas/mapas-fosas.html"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2309511" y="3105832"/>
            <a:ext cx="6468374"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MAPA DE FOSAS COMUNES</a:t>
            </a:r>
          </a:p>
        </p:txBody>
      </p:sp>
      <p:sp>
        <p:nvSpPr>
          <p:cNvPr id="9" name="Rectángulo 8">
            <a:extLst>
              <a:ext uri="{FF2B5EF4-FFF2-40B4-BE49-F238E27FC236}">
                <a16:creationId xmlns:a16="http://schemas.microsoft.com/office/drawing/2014/main" id="{6A544593-E9E3-4B42-B18D-08FF9C023B63}"/>
              </a:ext>
            </a:extLst>
          </p:cNvPr>
          <p:cNvSpPr/>
          <p:nvPr/>
        </p:nvSpPr>
        <p:spPr>
          <a:xfrm>
            <a:off x="2501313" y="3598015"/>
            <a:ext cx="6395340"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MAPA DE FOSAS COMUNES DE ANDALUCÍA</a:t>
            </a:r>
          </a:p>
        </p:txBody>
      </p:sp>
    </p:spTree>
    <p:extLst>
      <p:ext uri="{BB962C8B-B14F-4D97-AF65-F5344CB8AC3E}">
        <p14:creationId xmlns:p14="http://schemas.microsoft.com/office/powerpoint/2010/main" val="393354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93628"/>
            <a:ext cx="4342356" cy="2000548"/>
          </a:xfrm>
          <a:prstGeom prst="rect">
            <a:avLst/>
          </a:prstGeom>
          <a:noFill/>
        </p:spPr>
        <p:txBody>
          <a:bodyPr wrap="square" rtlCol="0">
            <a:spAutoFit/>
          </a:bodyPr>
          <a:lstStyle/>
          <a:p>
            <a:pPr algn="just"/>
            <a:r>
              <a:rPr lang="es-ES" sz="1400" b="1" dirty="0">
                <a:solidFill>
                  <a:schemeClr val="bg1"/>
                </a:solidFill>
                <a:latin typeface="Arial Narrow"/>
                <a:cs typeface="Arial Narrow"/>
              </a:rPr>
              <a:t>	El deseo de los familiares de sacar a sus padres, abuelos y familiares de las fosas comunes que hay repartidas por todo el país es el motor del Movimiento por la Recuperación de la Memoria Histórica y al mismo tiempo lo que explica su origen.</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Observa atentamente el mapa de fosas de Andalucía y luego responde a las cuestiones que se te van a plantear:</a:t>
            </a:r>
          </a:p>
          <a:p>
            <a:pPr algn="just"/>
            <a:endParaRPr lang="es-ES" sz="1200" b="1" dirty="0">
              <a:solidFill>
                <a:schemeClr val="bg1"/>
              </a:solidFill>
              <a:latin typeface="Arial Narrow"/>
              <a:cs typeface="Arial Narrow"/>
            </a:endParaRPr>
          </a:p>
        </p:txBody>
      </p:sp>
      <p:sp>
        <p:nvSpPr>
          <p:cNvPr id="15" name="CuadroTexto 14"/>
          <p:cNvSpPr txBox="1"/>
          <p:nvPr/>
        </p:nvSpPr>
        <p:spPr>
          <a:xfrm>
            <a:off x="5344564" y="1618109"/>
            <a:ext cx="4073409" cy="1169551"/>
          </a:xfrm>
          <a:prstGeom prst="rect">
            <a:avLst/>
          </a:prstGeom>
          <a:noFill/>
        </p:spPr>
        <p:txBody>
          <a:bodyPr wrap="square" rtlCol="0">
            <a:spAutoFit/>
          </a:bodyPr>
          <a:lstStyle/>
          <a:p>
            <a:pPr algn="just"/>
            <a:r>
              <a:rPr lang="es-ES" sz="1400" b="1" dirty="0">
                <a:solidFill>
                  <a:schemeClr val="bg1"/>
                </a:solidFill>
                <a:latin typeface="Arial Narrow"/>
                <a:cs typeface="Arial Narrow"/>
              </a:rPr>
              <a:t>	Vamos a analizar el mapa, que, como ves, es muy fácil de entender, ya que tan sólo aparece el número de fosas de cada provincia andaluza, pero ese dato tan simple esconde una gran información sobre cómo fueron las circunstancias de la represión en Andalucía.</a:t>
            </a:r>
          </a:p>
        </p:txBody>
      </p:sp>
      <p:sp>
        <p:nvSpPr>
          <p:cNvPr id="16" name="CuadroTexto 15"/>
          <p:cNvSpPr txBox="1"/>
          <p:nvPr/>
        </p:nvSpPr>
        <p:spPr>
          <a:xfrm>
            <a:off x="5355040" y="4043604"/>
            <a:ext cx="4065846"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Investiga el porqué de la diferencia tan grande en número de fosas entre las provincias más occidentales de Andalucía (Huelva, Sevilla, Cádiz) y las más orientales (Almería, Jaén).</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Elige tres fosas de tu provincia y haz una breve ficha en la que detalles cuántas personas hay  enterradas allí, sus edades, sexo, circunstancias, etc., encontrarás los datos en la página del </a:t>
            </a:r>
            <a:r>
              <a:rPr lang="es-ES" sz="1400" b="1" dirty="0">
                <a:solidFill>
                  <a:schemeClr val="bg1"/>
                </a:solidFill>
                <a:latin typeface="Arial Narrow"/>
                <a:cs typeface="Arial Narrow"/>
                <a:hlinkClick r:id="rId3"/>
              </a:rPr>
              <a:t>Mapa de fosas de Andalucía</a:t>
            </a:r>
            <a:r>
              <a:rPr lang="es-ES" sz="1400" b="1" dirty="0">
                <a:solidFill>
                  <a:schemeClr val="bg1"/>
                </a:solidFill>
                <a:latin typeface="Arial Narrow"/>
                <a:cs typeface="Arial Narrow"/>
              </a:rPr>
              <a:t> y otras páginas parecidas.</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MAPA DE FOSAS COMUNES DE ANDALUCÍA</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6"/>
          <a:srcRect/>
          <a:stretch>
            <a:fillRect/>
          </a:stretch>
        </p:blipFill>
        <p:spPr bwMode="auto">
          <a:xfrm>
            <a:off x="9426246" y="6429395"/>
            <a:ext cx="396000" cy="396000"/>
          </a:xfrm>
          <a:prstGeom prst="rect">
            <a:avLst/>
          </a:prstGeom>
          <a:noFill/>
        </p:spPr>
      </p:pic>
      <p:pic>
        <p:nvPicPr>
          <p:cNvPr id="21" name="Picture 2" descr="https://lamemoriaviva.files.wordpress.com/2010/12/mapa_fosas_comunes_andalucia.jpg">
            <a:extLst>
              <a:ext uri="{FF2B5EF4-FFF2-40B4-BE49-F238E27FC236}">
                <a16:creationId xmlns:a16="http://schemas.microsoft.com/office/drawing/2014/main" id="{E2F924D7-A65A-9148-BDF7-20BFD8014975}"/>
              </a:ext>
            </a:extLst>
          </p:cNvPr>
          <p:cNvPicPr>
            <a:picLocks noChangeAspect="1" noChangeArrowheads="1"/>
          </p:cNvPicPr>
          <p:nvPr/>
        </p:nvPicPr>
        <p:blipFill>
          <a:blip r:embed="rId7"/>
          <a:srcRect/>
          <a:stretch>
            <a:fillRect/>
          </a:stretch>
        </p:blipFill>
        <p:spPr bwMode="auto">
          <a:xfrm>
            <a:off x="556266" y="3510333"/>
            <a:ext cx="4017394" cy="2020514"/>
          </a:xfrm>
          <a:prstGeom prst="rect">
            <a:avLst/>
          </a:prstGeom>
          <a:noFill/>
        </p:spPr>
      </p:pic>
    </p:spTree>
    <p:extLst>
      <p:ext uri="{BB962C8B-B14F-4D97-AF65-F5344CB8AC3E}">
        <p14:creationId xmlns:p14="http://schemas.microsoft.com/office/powerpoint/2010/main" val="308970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262979"/>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 Conocer el mapa de fosas de Andalucía y la heterogeneidad de la represión en nuestra tierra en función del fracaso o triunfo del Golpe del 36 en cada provincia.</a:t>
            </a:r>
          </a:p>
          <a:p>
            <a:pPr marL="357188" indent="-195263" algn="just">
              <a:buFont typeface="+mj-lt"/>
              <a:buAutoNum type="arabicPeriod"/>
            </a:pPr>
            <a:r>
              <a:rPr lang="es-ES" sz="1400" b="1" dirty="0">
                <a:solidFill>
                  <a:schemeClr val="bg1"/>
                </a:solidFill>
                <a:latin typeface="Arial Narrow"/>
                <a:cs typeface="Arial Narrow"/>
              </a:rPr>
              <a:t>Identificar las fosas comunes de la provincia donde esté el estudiante que realiza la actividad.</a:t>
            </a:r>
          </a:p>
          <a:p>
            <a:pPr marL="357188" indent="-195263" algn="just">
              <a:buFont typeface="+mj-lt"/>
              <a:buAutoNum type="arabicPeriod"/>
            </a:pPr>
            <a:r>
              <a:rPr lang="es-ES" sz="1400" b="1" dirty="0">
                <a:solidFill>
                  <a:schemeClr val="bg1"/>
                </a:solidFill>
                <a:latin typeface="Arial Narrow"/>
                <a:cs typeface="Arial Narrow"/>
              </a:rPr>
              <a:t>Comprender el fenómeno de los enterramientos en fosas comunes como estrategia de terror y como medio para ocultar pruebas de la matanza fundacional del franquismo.</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Se suele afirmar por personas legas en la materia que las muertes en la Guerra Civil española son simplemente la consecuencia de un conflicto bélico, pero esto no es así ya que las peores matanzas sucedieron lugar en lugares en los que ya no había enfrentamientos bélicos, en el marco de la represión política y en la limpieza de la retaguardia por parte de las columnas que iban conquistando las localidades una a una.</a:t>
            </a: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ctr"/>
            <a:r>
              <a:rPr lang="es-ES" sz="1400" b="1" dirty="0">
                <a:solidFill>
                  <a:srgbClr val="007A00"/>
                </a:solidFill>
                <a:latin typeface="Arial Narrow"/>
                <a:cs typeface="Arial Narrow"/>
              </a:rPr>
              <a:t>BACHILLERATO</a:t>
            </a:r>
            <a:endParaRPr lang="es-ES" sz="1100" b="1" dirty="0">
              <a:solidFill>
                <a:srgbClr val="007A00"/>
              </a:solidFill>
              <a:latin typeface="Arial Narrow"/>
              <a:cs typeface="Arial Narrow"/>
            </a:endParaRPr>
          </a:p>
        </p:txBody>
      </p:sp>
      <p:sp>
        <p:nvSpPr>
          <p:cNvPr id="15" name="CuadroTexto 14"/>
          <p:cNvSpPr txBox="1"/>
          <p:nvPr/>
        </p:nvSpPr>
        <p:spPr>
          <a:xfrm>
            <a:off x="5351387" y="1369279"/>
            <a:ext cx="4074859"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En primer lugar se presentará y explicará el </a:t>
            </a:r>
            <a:r>
              <a:rPr lang="es-ES" sz="14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Mapa de fosas de Andalucía</a:t>
            </a:r>
            <a:r>
              <a:rPr lang="es-ES" sz="1400" b="1" dirty="0">
                <a:solidFill>
                  <a:srgbClr val="0000FF"/>
                </a:solidFill>
                <a:latin typeface="Arial Narrow"/>
                <a:cs typeface="Arial Narrow"/>
              </a:rPr>
              <a:t>.</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Tras ello buscarán información sobre el desarrollo del golpe y la posterior guerra en Andalucía.</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Como colofón, en equipos elaborarán conclusiones que liguen el desarrollo de la guerra y el número de fosas en cada provincia andaluza.</a:t>
            </a:r>
          </a:p>
        </p:txBody>
      </p:sp>
      <p:sp>
        <p:nvSpPr>
          <p:cNvPr id="17" name="CuadroTexto 16"/>
          <p:cNvSpPr txBox="1"/>
          <p:nvPr/>
        </p:nvSpPr>
        <p:spPr>
          <a:xfrm>
            <a:off x="5346014" y="4217826"/>
            <a:ext cx="4074859" cy="2031325"/>
          </a:xfrm>
          <a:prstGeom prst="rect">
            <a:avLst/>
          </a:prstGeom>
          <a:noFill/>
        </p:spPr>
        <p:txBody>
          <a:bodyPr wrap="square" rtlCol="0">
            <a:spAutoFit/>
          </a:bodyPr>
          <a:lstStyle/>
          <a:p>
            <a:pPr algn="just"/>
            <a:r>
              <a:rPr lang="es-ES" sz="1400" b="1" dirty="0">
                <a:solidFill>
                  <a:schemeClr val="bg1"/>
                </a:solidFill>
                <a:latin typeface="Arial Narrow"/>
                <a:cs typeface="Arial Narrow"/>
              </a:rPr>
              <a:t>	El alumnado, dividido en equipos para facilitar el trabajo, elaborará un pequeño ensayo en el que explique la diferencia en en el número de fosas de las distintas provincias.</a:t>
            </a:r>
          </a:p>
          <a:p>
            <a:pPr algn="just"/>
            <a:r>
              <a:rPr lang="es-ES" sz="1400" b="1" dirty="0">
                <a:solidFill>
                  <a:schemeClr val="bg1"/>
                </a:solidFill>
                <a:latin typeface="Arial Narrow"/>
                <a:cs typeface="Arial Narrow"/>
              </a:rPr>
              <a:t>	También realizará una ficha por cada una de las tres fosas de su provincia que haya elegido. </a:t>
            </a:r>
          </a:p>
          <a:p>
            <a:pPr algn="just"/>
            <a:r>
              <a:rPr lang="es-ES" sz="1400" b="1" dirty="0">
                <a:solidFill>
                  <a:schemeClr val="bg1"/>
                </a:solidFill>
                <a:latin typeface="Arial Narrow"/>
                <a:cs typeface="Arial Narrow"/>
              </a:rPr>
              <a:t>Como ayuda:</a:t>
            </a:r>
          </a:p>
          <a:p>
            <a:pPr marL="285750" indent="-285750" algn="just">
              <a:buFont typeface="Arial" panose="020B0604020202020204" pitchFamily="34" charset="0"/>
              <a:buChar char="•"/>
            </a:pPr>
            <a:r>
              <a:rPr lang="es-ES" sz="1400" b="1" dirty="0">
                <a:solidFill>
                  <a:srgbClr val="0000FF"/>
                </a:solidFill>
                <a:latin typeface="Arial Narrow"/>
                <a:cs typeface="Arial Narrow"/>
                <a:hlinkClick r:id="rId6">
                  <a:extLst>
                    <a:ext uri="{A12FA001-AC4F-418D-AE19-62706E023703}">
                      <ahyp:hlinkClr xmlns:ahyp="http://schemas.microsoft.com/office/drawing/2018/hyperlinkcolor" val="tx"/>
                    </a:ext>
                  </a:extLst>
                </a:hlinkClick>
              </a:rPr>
              <a:t>WEB: Todoslosnombres</a:t>
            </a:r>
            <a:endParaRPr lang="es-ES" sz="1400" b="1" dirty="0">
              <a:solidFill>
                <a:srgbClr val="0000FF"/>
              </a:solidFill>
              <a:latin typeface="Arial Narrow"/>
              <a:cs typeface="Arial Narrow"/>
            </a:endParaRPr>
          </a:p>
          <a:p>
            <a:pPr marL="285750" indent="-285750" algn="just">
              <a:buFont typeface="Arial" panose="020B0604020202020204" pitchFamily="34" charset="0"/>
              <a:buChar char="•"/>
            </a:pPr>
            <a:r>
              <a:rPr lang="es-ES" sz="1400" b="1" dirty="0">
                <a:solidFill>
                  <a:srgbClr val="0000FF"/>
                </a:solidFill>
                <a:latin typeface="Arial Narrow"/>
                <a:cs typeface="Arial Narrow"/>
                <a:hlinkClick r:id="rId7">
                  <a:extLst>
                    <a:ext uri="{A12FA001-AC4F-418D-AE19-62706E023703}">
                      <ahyp:hlinkClr xmlns:ahyp="http://schemas.microsoft.com/office/drawing/2018/hyperlinkcolor" val="tx"/>
                    </a:ext>
                  </a:extLst>
                </a:hlinkClick>
              </a:rPr>
              <a:t>Mapa interactivo de fosas de Andalucía</a:t>
            </a:r>
            <a:endParaRPr lang="es-ES" sz="1400" b="1" dirty="0">
              <a:solidFill>
                <a:srgbClr val="0000FF"/>
              </a:solidFill>
              <a:latin typeface="Arial Narrow"/>
              <a:cs typeface="Arial Narrow"/>
            </a:endParaRP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MAPA DE FOSAS COMUNES DE ANDALUCÍA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8"/>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3073426710"/>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752</TotalTime>
  <Words>247</Words>
  <Application>Microsoft Macintosh PowerPoint</Application>
  <PresentationFormat>A4 (210 x 297 mm)</PresentationFormat>
  <Paragraphs>38</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83</cp:revision>
  <dcterms:created xsi:type="dcterms:W3CDTF">2018-05-05T18:47:48Z</dcterms:created>
  <dcterms:modified xsi:type="dcterms:W3CDTF">2019-01-15T18:54:02Z</dcterms:modified>
</cp:coreProperties>
</file>