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60" r:id="rId2"/>
    <p:sldId id="414" r:id="rId3"/>
    <p:sldId id="412" r:id="rId4"/>
    <p:sldId id="413" r:id="rId5"/>
  </p:sldIdLst>
  <p:sldSz cx="9906000" cy="6858000" type="A4"/>
  <p:notesSz cx="9144000" cy="6858000"/>
  <p:defaultTextStyle>
    <a:defPPr>
      <a:defRPr lang="en-US"/>
    </a:defPPr>
    <a:lvl1pPr marL="0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108040"/>
    <a:srgbClr val="007A00"/>
    <a:srgbClr val="326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/>
    <p:restoredTop sz="94733"/>
  </p:normalViewPr>
  <p:slideViewPr>
    <p:cSldViewPr snapToGrid="0" snapToObjects="1">
      <p:cViewPr varScale="1">
        <p:scale>
          <a:sx n="106" d="100"/>
          <a:sy n="106" d="100"/>
        </p:scale>
        <p:origin x="1704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24EF-DA96-2349-AFB1-295DA444FFD9}" type="datetimeFigureOut">
              <a:rPr lang="es-ES" smtClean="0"/>
              <a:t>15/1/19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A1B1-73E6-4143-BDB4-7EABD1D5B3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8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367161"/>
            <a:ext cx="8543925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7" y="987426"/>
            <a:ext cx="8543925" cy="337973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5"/>
            <a:ext cx="8543925" cy="3534344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3" y="2743200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2326968"/>
            <a:ext cx="8543925" cy="25118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2" y="1885950"/>
            <a:ext cx="23943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2" y="4297503"/>
            <a:ext cx="2381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10" y="2256354"/>
            <a:ext cx="2381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0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8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8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2" cy="823912"/>
          </a:xfrm>
        </p:spPr>
        <p:txBody>
          <a:bodyPr vert="horz" lIns="80456" tIns="40228" rIns="80456" bIns="40228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2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0456" tIns="40228" rIns="80456" bIns="402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80456" tIns="40228" rIns="80456" bIns="402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l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ct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804565" rtl="0" eaLnBrk="1" latinLnBrk="0" hangingPunct="1">
        <a:lnSpc>
          <a:spcPct val="90000"/>
        </a:lnSpc>
        <a:spcBef>
          <a:spcPct val="0"/>
        </a:spcBef>
        <a:buNone/>
        <a:defRPr sz="48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01142" indent="-201142" algn="l" defTabSz="804565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03424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005706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40798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810271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212555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37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11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2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2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4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3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13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7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6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oraeducacion30.juntadeandalucia.es/educacion/colabora/web/vivir-y-sentir-la-memoria/inicio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nial.ly/es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anva.com/es_es/" TargetMode="External"/><Relationship Id="rId11" Type="http://schemas.openxmlformats.org/officeDocument/2006/relationships/image" Target="../media/image10.jp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simbpg10">
            <a:extLst>
              <a:ext uri="{FF2B5EF4-FFF2-40B4-BE49-F238E27FC236}">
                <a16:creationId xmlns:a16="http://schemas.microsoft.com/office/drawing/2014/main" id="{06B0D8F0-EEEA-FA4B-AE31-5C263BDAF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2"/>
            <a:ext cx="482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16" y="2151596"/>
            <a:ext cx="3665508" cy="1686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43CFF1-48E3-8549-B889-BACDB023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20" y="4395485"/>
            <a:ext cx="1993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08" y="2184400"/>
            <a:ext cx="2705100" cy="1244600"/>
          </a:xfrm>
          <a:prstGeom prst="rect">
            <a:avLst/>
          </a:prstGeom>
        </p:spPr>
      </p:pic>
      <p:sp>
        <p:nvSpPr>
          <p:cNvPr id="14" name="Rectangle 30">
            <a:extLst>
              <a:ext uri="{FF2B5EF4-FFF2-40B4-BE49-F238E27FC236}">
                <a16:creationId xmlns:a16="http://schemas.microsoft.com/office/drawing/2014/main" id="{62676381-216C-5741-AA5C-71FABE1A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845945" cy="6858000"/>
          </a:xfrm>
          <a:prstGeom prst="rect">
            <a:avLst/>
          </a:prstGeom>
          <a:solidFill>
            <a:srgbClr val="069049"/>
          </a:solidFill>
          <a:ln>
            <a:noFill/>
          </a:ln>
          <a:extLst>
            <a:ext uri="{91240B29-F687-4f45-9708-019B960494DF}">
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79A3179-F3B0-B44F-A043-C7A6CEE385DC}"/>
              </a:ext>
            </a:extLst>
          </p:cNvPr>
          <p:cNvSpPr/>
          <p:nvPr/>
        </p:nvSpPr>
        <p:spPr>
          <a:xfrm rot="16200000">
            <a:off x="-2044723" y="3105832"/>
            <a:ext cx="59388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MAESTROS Y MAESTRAS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544593-E9E3-4B42-B18D-08FF9C023B63}"/>
              </a:ext>
            </a:extLst>
          </p:cNvPr>
          <p:cNvSpPr/>
          <p:nvPr/>
        </p:nvSpPr>
        <p:spPr>
          <a:xfrm>
            <a:off x="3392987" y="3598015"/>
            <a:ext cx="46120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UNA ESCUELA: DOS MODELOS</a:t>
            </a:r>
          </a:p>
        </p:txBody>
      </p:sp>
    </p:spTree>
    <p:extLst>
      <p:ext uri="{BB962C8B-B14F-4D97-AF65-F5344CB8AC3E}">
        <p14:creationId xmlns:p14="http://schemas.microsoft.com/office/powerpoint/2010/main" val="342837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3226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355027" y="1296935"/>
            <a:ext cx="4073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Formad equipos de cuatro.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Ambas fotos se corresponden con dos colegios de España.  Imagina que asistes a clase un día a cada uno de ellos. Reflexiona :</a:t>
            </a:r>
          </a:p>
          <a:p>
            <a:pPr marL="584200" lvl="0" indent="-228600">
              <a:buFont typeface="Arial"/>
              <a:buChar char="•"/>
            </a:pPr>
            <a:r>
              <a:rPr lang="es-ES_tradnl" sz="1400" dirty="0">
                <a:solidFill>
                  <a:schemeClr val="bg1"/>
                </a:solidFill>
                <a:latin typeface="Arial Narrow"/>
                <a:cs typeface="Arial Narrow"/>
              </a:rPr>
              <a:t>¿Cómo te sentirías en cada uno de ellos?</a:t>
            </a:r>
          </a:p>
          <a:p>
            <a:pPr marL="584200" lvl="0" indent="-228600">
              <a:buFont typeface="Arial"/>
              <a:buChar char="•"/>
            </a:pPr>
            <a:r>
              <a:rPr lang="es-ES_tradnl" sz="1400" dirty="0">
                <a:solidFill>
                  <a:schemeClr val="bg1"/>
                </a:solidFill>
                <a:latin typeface="Arial Narrow"/>
                <a:cs typeface="Arial Narrow"/>
              </a:rPr>
              <a:t>¿Qué tipo de actividades se hacen?</a:t>
            </a:r>
          </a:p>
          <a:p>
            <a:pPr marL="584200" lvl="0" indent="-228600">
              <a:buFont typeface="Arial"/>
              <a:buChar char="•"/>
            </a:pPr>
            <a:r>
              <a:rPr lang="es-ES_tradnl" sz="1400" dirty="0">
                <a:solidFill>
                  <a:schemeClr val="bg1"/>
                </a:solidFill>
                <a:latin typeface="Arial Narrow"/>
                <a:cs typeface="Arial Narrow"/>
              </a:rPr>
              <a:t>¿Cómo es el ambiente de clase?</a:t>
            </a:r>
          </a:p>
          <a:p>
            <a:pPr marL="584200" lvl="0" indent="-228600">
              <a:buFont typeface="Arial"/>
              <a:buChar char="•"/>
            </a:pPr>
            <a:r>
              <a:rPr lang="es-ES_tradnl" sz="1400" dirty="0">
                <a:solidFill>
                  <a:schemeClr val="bg1"/>
                </a:solidFill>
                <a:latin typeface="Arial Narrow"/>
                <a:cs typeface="Arial Narrow"/>
              </a:rPr>
              <a:t>¿Cómo son las y los maestros en cada uno de ellos?</a:t>
            </a:r>
          </a:p>
          <a:p>
            <a:pPr marL="12700" lvl="1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3.      Realizad una ficha que recoja la información.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355040" y="4212841"/>
            <a:ext cx="40658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Debéis hacer una comparación entre ambos tipos de educación y presentar vuestras conclusiones en un mural.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UNA ESCUELA: DOS MODELOS</a:t>
            </a: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PENSAR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sp>
        <p:nvSpPr>
          <p:cNvPr id="9" name="AutoShape 6" descr="ablar vendimia mÃºsica antiguo radio grabar micrÃ³fono hablar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3F9A905-24EE-814F-B6E6-2236F573DE0A}"/>
              </a:ext>
            </a:extLst>
          </p:cNvPr>
          <p:cNvSpPr txBox="1"/>
          <p:nvPr/>
        </p:nvSpPr>
        <p:spPr>
          <a:xfrm>
            <a:off x="399416" y="953444"/>
            <a:ext cx="43423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4095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 julio de 1936 estalla el golpe de Estado contra el gobierno de la República y comienza la Guerra Civil. </a:t>
            </a:r>
          </a:p>
          <a:p>
            <a:pPr indent="4095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La República intentó continuar promoviendo los valores y el compromiso con la educación. Mientras, los golpistas inician una campaña contra el sistema educativo recién creado, cuyo principal objetivo era eliminar todo vestigio de la obra de la República:  depuración de los maestros, los temarios, la coeducación, los libros, las bibliotecas, etc.</a:t>
            </a:r>
          </a:p>
          <a:p>
            <a:pPr indent="409575"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4095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Te proponemos una pequeña tarea. Fíjate en estas fotos:</a:t>
            </a:r>
          </a:p>
        </p:txBody>
      </p:sp>
      <p:pic>
        <p:nvPicPr>
          <p:cNvPr id="35" name="Imagen 34" descr="Captura de pantalla 2018-12-13 a las 0.06.28.png">
            <a:extLst>
              <a:ext uri="{FF2B5EF4-FFF2-40B4-BE49-F238E27FC236}">
                <a16:creationId xmlns:a16="http://schemas.microsoft.com/office/drawing/2014/main" id="{FBD62426-5C15-9C44-BF83-61DE5AFEB2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1" y="4125800"/>
            <a:ext cx="2052466" cy="1411070"/>
          </a:xfrm>
          <a:prstGeom prst="rect">
            <a:avLst/>
          </a:prstGeom>
        </p:spPr>
      </p:pic>
      <p:pic>
        <p:nvPicPr>
          <p:cNvPr id="36" name="Imagen 35" descr="20070712klphishes_265_Ies_SCO.jpg">
            <a:extLst>
              <a:ext uri="{FF2B5EF4-FFF2-40B4-BE49-F238E27FC236}">
                <a16:creationId xmlns:a16="http://schemas.microsoft.com/office/drawing/2014/main" id="{D91DF2F6-B277-F14F-B82B-5EEB55ABE2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66" y="4125800"/>
            <a:ext cx="2066342" cy="1411070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E1545FC9-77B7-C540-92F8-DCD049EC1246}"/>
              </a:ext>
            </a:extLst>
          </p:cNvPr>
          <p:cNvSpPr txBox="1"/>
          <p:nvPr/>
        </p:nvSpPr>
        <p:spPr>
          <a:xfrm>
            <a:off x="477289" y="5567058"/>
            <a:ext cx="2052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>
                <a:solidFill>
                  <a:srgbClr val="FF0000"/>
                </a:solidFill>
              </a:rPr>
              <a:t>ESCUELA </a:t>
            </a:r>
            <a:r>
              <a:rPr lang="es-ES" sz="900" b="1" dirty="0">
                <a:solidFill>
                  <a:srgbClr val="FFFF00"/>
                </a:solidFill>
              </a:rPr>
              <a:t>DURANTE </a:t>
            </a:r>
            <a:r>
              <a:rPr lang="es-ES" sz="900" b="1" dirty="0">
                <a:solidFill>
                  <a:srgbClr val="7030A0"/>
                </a:solidFill>
              </a:rPr>
              <a:t>LA</a:t>
            </a:r>
            <a:r>
              <a:rPr lang="es-ES" sz="900" b="1" dirty="0">
                <a:solidFill>
                  <a:schemeClr val="accent6"/>
                </a:solidFill>
              </a:rPr>
              <a:t> </a:t>
            </a:r>
            <a:r>
              <a:rPr lang="es-ES" sz="900" b="1" dirty="0">
                <a:solidFill>
                  <a:srgbClr val="7030A0"/>
                </a:solidFill>
              </a:rPr>
              <a:t>REPÚBLICA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1872497-1BB7-2F44-9300-EDC49C700FBA}"/>
              </a:ext>
            </a:extLst>
          </p:cNvPr>
          <p:cNvSpPr txBox="1"/>
          <p:nvPr/>
        </p:nvSpPr>
        <p:spPr>
          <a:xfrm>
            <a:off x="2560046" y="5569744"/>
            <a:ext cx="2117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>
                <a:solidFill>
                  <a:srgbClr val="FF0000"/>
                </a:solidFill>
              </a:rPr>
              <a:t>ESCUELA</a:t>
            </a:r>
            <a:r>
              <a:rPr lang="es-ES" sz="900" b="1" dirty="0">
                <a:solidFill>
                  <a:srgbClr val="0000FF"/>
                </a:solidFill>
              </a:rPr>
              <a:t> </a:t>
            </a:r>
            <a:r>
              <a:rPr lang="es-ES" sz="900" b="1" dirty="0">
                <a:solidFill>
                  <a:srgbClr val="FFFF00"/>
                </a:solidFill>
              </a:rPr>
              <a:t>DURANTE</a:t>
            </a:r>
            <a:r>
              <a:rPr lang="es-ES" sz="900" b="1" dirty="0">
                <a:solidFill>
                  <a:srgbClr val="0000FF"/>
                </a:solidFill>
              </a:rPr>
              <a:t> </a:t>
            </a:r>
            <a:r>
              <a:rPr lang="es-ES" sz="900" b="1" dirty="0">
                <a:solidFill>
                  <a:srgbClr val="FF0000"/>
                </a:solidFill>
              </a:rPr>
              <a:t>EL FRANQUISMO</a:t>
            </a:r>
          </a:p>
        </p:txBody>
      </p:sp>
      <p:pic>
        <p:nvPicPr>
          <p:cNvPr id="39" name="Imagen 38" descr="273c536677a68452968f6a8e469af5bb.png">
            <a:extLst>
              <a:ext uri="{FF2B5EF4-FFF2-40B4-BE49-F238E27FC236}">
                <a16:creationId xmlns:a16="http://schemas.microsoft.com/office/drawing/2014/main" id="{011467E6-ADAE-8547-9F90-F9EEAAD01D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03" y="4839040"/>
            <a:ext cx="787113" cy="1444050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932BA1F1-7044-4E41-AA8B-AC71268AA5AF}"/>
              </a:ext>
            </a:extLst>
          </p:cNvPr>
          <p:cNvSpPr txBox="1"/>
          <p:nvPr/>
        </p:nvSpPr>
        <p:spPr>
          <a:xfrm>
            <a:off x="5518521" y="5170183"/>
            <a:ext cx="14302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</a:rPr>
              <a:t>ESCUELA </a:t>
            </a:r>
          </a:p>
          <a:p>
            <a:pPr algn="ctr"/>
            <a:r>
              <a:rPr lang="es-ES" sz="1400" b="1" dirty="0">
                <a:solidFill>
                  <a:srgbClr val="FFFF00"/>
                </a:solidFill>
              </a:rPr>
              <a:t>DURANTE </a:t>
            </a:r>
          </a:p>
          <a:p>
            <a:pPr algn="ctr"/>
            <a:r>
              <a:rPr lang="es-ES" sz="1400" b="1" dirty="0">
                <a:solidFill>
                  <a:srgbClr val="7030A0"/>
                </a:solidFill>
              </a:rPr>
              <a:t>LA</a:t>
            </a:r>
            <a:r>
              <a:rPr lang="es-ES" sz="1400" b="1" dirty="0">
                <a:solidFill>
                  <a:schemeClr val="accent6"/>
                </a:solidFill>
              </a:rPr>
              <a:t> </a:t>
            </a:r>
            <a:r>
              <a:rPr lang="es-ES" sz="1400" b="1" dirty="0">
                <a:solidFill>
                  <a:srgbClr val="7030A0"/>
                </a:solidFill>
              </a:rPr>
              <a:t>REPÚBLICA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A85C71D-96BB-1043-997C-ED2D0A48A07C}"/>
              </a:ext>
            </a:extLst>
          </p:cNvPr>
          <p:cNvSpPr txBox="1"/>
          <p:nvPr/>
        </p:nvSpPr>
        <p:spPr>
          <a:xfrm>
            <a:off x="7683079" y="5167538"/>
            <a:ext cx="1626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</a:rPr>
              <a:t>ESCUELA</a:t>
            </a:r>
            <a:r>
              <a:rPr lang="es-ES" sz="14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s-ES" sz="1400" b="1" dirty="0">
                <a:solidFill>
                  <a:srgbClr val="FFFF00"/>
                </a:solidFill>
              </a:rPr>
              <a:t>DURANTE</a:t>
            </a:r>
          </a:p>
          <a:p>
            <a:pPr algn="ctr"/>
            <a:r>
              <a:rPr lang="es-ES" sz="1400" b="1" dirty="0">
                <a:solidFill>
                  <a:srgbClr val="0000FF"/>
                </a:solidFill>
              </a:rPr>
              <a:t> </a:t>
            </a:r>
            <a:r>
              <a:rPr lang="es-ES" sz="1400" b="1" dirty="0">
                <a:solidFill>
                  <a:srgbClr val="FF0000"/>
                </a:solidFill>
              </a:rPr>
              <a:t>EL FRANQUISMO</a:t>
            </a:r>
          </a:p>
        </p:txBody>
      </p:sp>
    </p:spTree>
    <p:extLst>
      <p:ext uri="{BB962C8B-B14F-4D97-AF65-F5344CB8AC3E}">
        <p14:creationId xmlns:p14="http://schemas.microsoft.com/office/powerpoint/2010/main" val="313787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42506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58031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346014" y="3625503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 descr="Captura de pantalla 2018-05-05 a las 22.36.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10" name="Imagen 9" descr="Captura de pantalla 2018-05-05 a las 22.36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99181"/>
            <a:ext cx="742769" cy="645584"/>
          </a:xfrm>
          <a:prstGeom prst="rect">
            <a:avLst/>
          </a:prstGeom>
        </p:spPr>
      </p:pic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5" y="749000"/>
            <a:ext cx="675381" cy="6134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346014" y="1210967"/>
            <a:ext cx="40748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El alumnado a través del análisis de dos fotografías, describirá dos estilos educativos diferentes: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PROPUESTA DE USO DE RECURSOS 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TICs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: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346014" y="4157313"/>
            <a:ext cx="4074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El alumnado deberá: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Realizar un análisis comparativo entre los dos estilos de educación en un mural.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les puede ayudar: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99416" y="758118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346027" y="781324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346014" y="3625503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PRODUCTO FINAL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8468" y="19389"/>
            <a:ext cx="9914468" cy="807149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FICHA PARA EL PROFESORADO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8940" y="6533359"/>
            <a:ext cx="9011946" cy="216938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UNA ESCUELA: DOS MODELOS</a:t>
            </a:r>
            <a:endParaRPr lang="es-ES" sz="6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7" descr="C:\Users\tres\Downloads\IMG_45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26246" y="6437369"/>
            <a:ext cx="396000" cy="396000"/>
          </a:xfrm>
          <a:prstGeom prst="rect">
            <a:avLst/>
          </a:prstGeom>
          <a:noFill/>
        </p:spPr>
      </p:pic>
      <p:pic>
        <p:nvPicPr>
          <p:cNvPr id="36" name="Imagen 35" descr="canva-circle-logo.png">
            <a:hlinkClick r:id="rId6"/>
            <a:extLst>
              <a:ext uri="{FF2B5EF4-FFF2-40B4-BE49-F238E27FC236}">
                <a16:creationId xmlns:a16="http://schemas.microsoft.com/office/drawing/2014/main" id="{2A456436-C161-1741-8E57-881939B449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66" y="2761171"/>
            <a:ext cx="671633" cy="671633"/>
          </a:xfrm>
          <a:prstGeom prst="rect">
            <a:avLst/>
          </a:prstGeom>
        </p:spPr>
      </p:pic>
      <p:pic>
        <p:nvPicPr>
          <p:cNvPr id="37" name="Imagen 36" descr="31eaf70d-a3d9-4c58-9058-33e06fd787f9.png">
            <a:hlinkClick r:id="rId8"/>
            <a:extLst>
              <a:ext uri="{FF2B5EF4-FFF2-40B4-BE49-F238E27FC236}">
                <a16:creationId xmlns:a16="http://schemas.microsoft.com/office/drawing/2014/main" id="{83CF1C0E-C6D0-F441-9708-40F4CD704B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69" y="2957164"/>
            <a:ext cx="1310286" cy="392521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B8B9758-1594-644A-B504-F5467F5A031E}"/>
              </a:ext>
            </a:extLst>
          </p:cNvPr>
          <p:cNvSpPr txBox="1"/>
          <p:nvPr/>
        </p:nvSpPr>
        <p:spPr>
          <a:xfrm>
            <a:off x="408940" y="1012539"/>
            <a:ext cx="434772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OBJETIVOS: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Conocer distintas etapas históricas y saber su repercusión en el desarrollo de la vida cotidiana.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Entender y sacar conclusiones propias tras el estudio de información en distintos soportes.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Saber argumentar y presentar sus propias conclusiones.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INFORMACIÓN NECESARIA:</a:t>
            </a:r>
          </a:p>
          <a:p>
            <a:pPr indent="4095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 julio de 1936 estalla el golpe de Estado contra el gobierno de la República y comienza la Guerra Civil.</a:t>
            </a:r>
          </a:p>
          <a:p>
            <a:pPr indent="4095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La República intentó continuar promoviendo los valores y el compromiso con la educación. Mientras, los golpistas inician una campaña contra el sistema educativo recién creado, cuyo principal objetivo era eliminar todo vestigio de la obra de la República:  depuración de los maestros, los temarios, la coeducación, los libros, las bibliotecas, etc.</a:t>
            </a:r>
          </a:p>
          <a:p>
            <a:pPr indent="409575"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409575"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409575"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409575"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409575"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409575"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11113" algn="just"/>
            <a:r>
              <a:rPr lang="es-ES" sz="1400" b="1" dirty="0">
                <a:solidFill>
                  <a:srgbClr val="007A00"/>
                </a:solidFill>
                <a:latin typeface="Arial Narrow"/>
                <a:cs typeface="Arial Narrow"/>
              </a:rPr>
              <a:t>PRIMARIA – SECUNDARIA – F.P. BÁSICA - BACHILLERATO</a:t>
            </a: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40" name="Imagen 39" descr="Captura de pantalla 2018-12-13 a las 0.06.28.png">
            <a:extLst>
              <a:ext uri="{FF2B5EF4-FFF2-40B4-BE49-F238E27FC236}">
                <a16:creationId xmlns:a16="http://schemas.microsoft.com/office/drawing/2014/main" id="{3AFD0AD7-11EF-A74E-B239-B5E9A46FDE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4925311"/>
            <a:ext cx="1758232" cy="1208784"/>
          </a:xfrm>
          <a:prstGeom prst="rect">
            <a:avLst/>
          </a:prstGeom>
        </p:spPr>
      </p:pic>
      <p:pic>
        <p:nvPicPr>
          <p:cNvPr id="41" name="Imagen 40" descr="20070712klphishes_265_Ies_SCO.jpg">
            <a:extLst>
              <a:ext uri="{FF2B5EF4-FFF2-40B4-BE49-F238E27FC236}">
                <a16:creationId xmlns:a16="http://schemas.microsoft.com/office/drawing/2014/main" id="{7AFD287E-4A3F-624C-9975-B84F7BDFEE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25" y="4925311"/>
            <a:ext cx="1770119" cy="1208784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7F49CADE-2B17-9849-A5D2-547EF15373E1}"/>
              </a:ext>
            </a:extLst>
          </p:cNvPr>
          <p:cNvSpPr txBox="1"/>
          <p:nvPr/>
        </p:nvSpPr>
        <p:spPr>
          <a:xfrm>
            <a:off x="595229" y="5801106"/>
            <a:ext cx="1758233" cy="369332"/>
          </a:xfrm>
          <a:prstGeom prst="rect">
            <a:avLst/>
          </a:prstGeom>
          <a:solidFill>
            <a:schemeClr val="accent5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>
                <a:solidFill>
                  <a:srgbClr val="FF0000"/>
                </a:solidFill>
              </a:rPr>
              <a:t>ESCUELA </a:t>
            </a:r>
            <a:r>
              <a:rPr lang="es-ES" sz="900" b="1" dirty="0">
                <a:solidFill>
                  <a:srgbClr val="FFFF00"/>
                </a:solidFill>
              </a:rPr>
              <a:t>DURANTE </a:t>
            </a:r>
            <a:r>
              <a:rPr lang="es-ES" sz="900" b="1" dirty="0">
                <a:solidFill>
                  <a:srgbClr val="7030A0"/>
                </a:solidFill>
              </a:rPr>
              <a:t>LA</a:t>
            </a:r>
            <a:r>
              <a:rPr lang="es-ES" sz="900" b="1" dirty="0">
                <a:solidFill>
                  <a:schemeClr val="accent6"/>
                </a:solidFill>
              </a:rPr>
              <a:t> </a:t>
            </a:r>
            <a:r>
              <a:rPr lang="es-ES" sz="900" b="1" dirty="0">
                <a:solidFill>
                  <a:srgbClr val="7030A0"/>
                </a:solidFill>
              </a:rPr>
              <a:t>REPÚBLICA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E50B6E4-552D-3649-A173-0BD221E9EE05}"/>
              </a:ext>
            </a:extLst>
          </p:cNvPr>
          <p:cNvSpPr txBox="1"/>
          <p:nvPr/>
        </p:nvSpPr>
        <p:spPr>
          <a:xfrm>
            <a:off x="2706930" y="5787702"/>
            <a:ext cx="1813707" cy="369332"/>
          </a:xfrm>
          <a:prstGeom prst="rect">
            <a:avLst/>
          </a:prstGeom>
          <a:solidFill>
            <a:schemeClr val="accent5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>
                <a:solidFill>
                  <a:srgbClr val="FF0000"/>
                </a:solidFill>
              </a:rPr>
              <a:t>ESCUELA</a:t>
            </a:r>
            <a:r>
              <a:rPr lang="es-ES" sz="900" b="1" dirty="0">
                <a:solidFill>
                  <a:srgbClr val="0000FF"/>
                </a:solidFill>
              </a:rPr>
              <a:t> </a:t>
            </a:r>
            <a:r>
              <a:rPr lang="es-ES" sz="900" b="1" dirty="0">
                <a:solidFill>
                  <a:srgbClr val="FFFF00"/>
                </a:solidFill>
              </a:rPr>
              <a:t>DURANTE</a:t>
            </a:r>
            <a:r>
              <a:rPr lang="es-ES" sz="900" b="1" dirty="0">
                <a:solidFill>
                  <a:srgbClr val="0000FF"/>
                </a:solidFill>
              </a:rPr>
              <a:t> </a:t>
            </a:r>
            <a:r>
              <a:rPr lang="es-ES" sz="900" b="1" dirty="0">
                <a:solidFill>
                  <a:srgbClr val="FF0000"/>
                </a:solidFill>
              </a:rPr>
              <a:t>EL FRANQUISMO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712FA61-BCDB-9F4C-AAD3-4C1597BD248F}"/>
              </a:ext>
            </a:extLst>
          </p:cNvPr>
          <p:cNvSpPr txBox="1"/>
          <p:nvPr/>
        </p:nvSpPr>
        <p:spPr>
          <a:xfrm>
            <a:off x="5473839" y="2085325"/>
            <a:ext cx="1758233" cy="369332"/>
          </a:xfrm>
          <a:prstGeom prst="rect">
            <a:avLst/>
          </a:prstGeom>
          <a:solidFill>
            <a:schemeClr val="accent5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>
                <a:solidFill>
                  <a:srgbClr val="FF0000"/>
                </a:solidFill>
              </a:rPr>
              <a:t>ESCUELA </a:t>
            </a:r>
            <a:r>
              <a:rPr lang="es-ES" sz="900" b="1" dirty="0">
                <a:solidFill>
                  <a:srgbClr val="FFFF00"/>
                </a:solidFill>
              </a:rPr>
              <a:t>DURANTE </a:t>
            </a:r>
            <a:r>
              <a:rPr lang="es-ES" sz="900" b="1" dirty="0">
                <a:solidFill>
                  <a:srgbClr val="7030A0"/>
                </a:solidFill>
              </a:rPr>
              <a:t>LA</a:t>
            </a:r>
            <a:r>
              <a:rPr lang="es-ES" sz="900" b="1" dirty="0">
                <a:solidFill>
                  <a:schemeClr val="accent6"/>
                </a:solidFill>
              </a:rPr>
              <a:t> </a:t>
            </a:r>
            <a:r>
              <a:rPr lang="es-ES" sz="900" b="1" dirty="0">
                <a:solidFill>
                  <a:srgbClr val="7030A0"/>
                </a:solidFill>
              </a:rPr>
              <a:t>REPÚBLICA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55A9CE5-3956-304D-A330-93479E9F7C49}"/>
              </a:ext>
            </a:extLst>
          </p:cNvPr>
          <p:cNvSpPr txBox="1"/>
          <p:nvPr/>
        </p:nvSpPr>
        <p:spPr>
          <a:xfrm>
            <a:off x="7461051" y="2085325"/>
            <a:ext cx="1813707" cy="369332"/>
          </a:xfrm>
          <a:prstGeom prst="rect">
            <a:avLst/>
          </a:prstGeom>
          <a:solidFill>
            <a:schemeClr val="accent5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b="1" dirty="0">
                <a:solidFill>
                  <a:srgbClr val="FF0000"/>
                </a:solidFill>
              </a:rPr>
              <a:t>ESCUELA</a:t>
            </a:r>
            <a:r>
              <a:rPr lang="es-ES" sz="900" b="1" dirty="0">
                <a:solidFill>
                  <a:srgbClr val="0000FF"/>
                </a:solidFill>
              </a:rPr>
              <a:t> </a:t>
            </a:r>
            <a:r>
              <a:rPr lang="es-ES" sz="900" b="1" dirty="0">
                <a:solidFill>
                  <a:srgbClr val="FFFF00"/>
                </a:solidFill>
              </a:rPr>
              <a:t>DURANTE</a:t>
            </a:r>
            <a:r>
              <a:rPr lang="es-ES" sz="900" b="1" dirty="0">
                <a:solidFill>
                  <a:srgbClr val="0000FF"/>
                </a:solidFill>
              </a:rPr>
              <a:t> </a:t>
            </a:r>
            <a:r>
              <a:rPr lang="es-ES" sz="900" b="1" dirty="0">
                <a:solidFill>
                  <a:srgbClr val="FF0000"/>
                </a:solidFill>
              </a:rPr>
              <a:t>EL FRANQUISMO</a:t>
            </a:r>
          </a:p>
        </p:txBody>
      </p:sp>
      <p:pic>
        <p:nvPicPr>
          <p:cNvPr id="46" name="Imagen 45" descr="273c536677a68452968f6a8e469af5bb.png">
            <a:extLst>
              <a:ext uri="{FF2B5EF4-FFF2-40B4-BE49-F238E27FC236}">
                <a16:creationId xmlns:a16="http://schemas.microsoft.com/office/drawing/2014/main" id="{75CBA275-1B14-AF42-9FB1-858E5838BF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699" y="1928710"/>
            <a:ext cx="377219" cy="692052"/>
          </a:xfrm>
          <a:prstGeom prst="rect">
            <a:avLst/>
          </a:prstGeom>
        </p:spPr>
      </p:pic>
      <p:pic>
        <p:nvPicPr>
          <p:cNvPr id="47" name="Imagen 46" descr="Captura de pantalla 2018-12-13 a las 0.12.39.png">
            <a:extLst>
              <a:ext uri="{FF2B5EF4-FFF2-40B4-BE49-F238E27FC236}">
                <a16:creationId xmlns:a16="http://schemas.microsoft.com/office/drawing/2014/main" id="{CD7342B7-292C-E04B-AE52-D4194C05BB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98" y="5099322"/>
            <a:ext cx="2791287" cy="128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08092"/>
      </p:ext>
    </p:extLst>
  </p:cSld>
  <p:clrMapOvr>
    <a:masterClrMapping/>
  </p:clrMapOvr>
</p:sld>
</file>

<file path=ppt/theme/theme1.xml><?xml version="1.0" encoding="utf-8"?>
<a:theme xmlns:a="http://schemas.openxmlformats.org/drawingml/2006/main" name="tf04033923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770</TotalTime>
  <Words>433</Words>
  <Application>Microsoft Macintosh PowerPoint</Application>
  <PresentationFormat>A4 (210 x 297 mm)</PresentationFormat>
  <Paragraphs>61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Corbel</vt:lpstr>
      <vt:lpstr>tf04033923 (1)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ACTIVIDAD</dc:title>
  <dc:creator>Juan Antonio Bascón Calvillo</dc:creator>
  <cp:lastModifiedBy>Juan Antonio Bascón Calvillo</cp:lastModifiedBy>
  <cp:revision>106</cp:revision>
  <dcterms:created xsi:type="dcterms:W3CDTF">2018-05-05T18:47:48Z</dcterms:created>
  <dcterms:modified xsi:type="dcterms:W3CDTF">2019-01-15T19:12:20Z</dcterms:modified>
</cp:coreProperties>
</file>