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60" r:id="rId2"/>
    <p:sldId id="417" r:id="rId3"/>
    <p:sldId id="415" r:id="rId4"/>
    <p:sldId id="416" r:id="rId5"/>
  </p:sldIdLst>
  <p:sldSz cx="9906000" cy="6858000" type="A4"/>
  <p:notesSz cx="9144000" cy="6858000"/>
  <p:defaultTextStyle>
    <a:defPPr>
      <a:defRPr lang="en-US"/>
    </a:defPPr>
    <a:lvl1pPr marL="0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108040"/>
    <a:srgbClr val="007A00"/>
    <a:srgbClr val="326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9"/>
    <p:restoredTop sz="94733"/>
  </p:normalViewPr>
  <p:slideViewPr>
    <p:cSldViewPr snapToGrid="0" snapToObjects="1">
      <p:cViewPr varScale="1">
        <p:scale>
          <a:sx n="106" d="100"/>
          <a:sy n="106" d="100"/>
        </p:scale>
        <p:origin x="1704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B24EF-DA96-2349-AFB1-295DA444FFD9}" type="datetimeFigureOut">
              <a:rPr lang="es-ES" smtClean="0"/>
              <a:t>15/1/19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9A1B1-73E6-4143-BDB4-7EABD1D5B3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48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3" y="4464028"/>
            <a:ext cx="7429500" cy="1641490"/>
          </a:xfrm>
        </p:spPr>
        <p:txBody>
          <a:bodyPr wrap="none" anchor="t">
            <a:normAutofit/>
          </a:bodyPr>
          <a:lstStyle>
            <a:lvl1pPr algn="r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2" y="3694376"/>
            <a:ext cx="74295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367161"/>
            <a:ext cx="8543925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2327" y="987426"/>
            <a:ext cx="8543925" cy="337973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5186516"/>
            <a:ext cx="8542635" cy="682472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5"/>
            <a:ext cx="8543925" cy="3534344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489399"/>
            <a:ext cx="8542635" cy="150182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365125"/>
            <a:ext cx="7558486" cy="2992904"/>
          </a:xfrm>
        </p:spPr>
        <p:txBody>
          <a:bodyPr anchor="ctr"/>
          <a:lstStyle>
            <a:lvl1pPr>
              <a:defRPr sz="39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365557"/>
            <a:ext cx="7111243" cy="5489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4501729"/>
            <a:ext cx="854134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2723" y="786824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723" y="2743200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2326968"/>
            <a:ext cx="8543925" cy="251183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850581"/>
            <a:ext cx="8542635" cy="1140644"/>
          </a:xfrm>
        </p:spPr>
        <p:txBody>
          <a:bodyPr anchor="t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86542" y="1885950"/>
            <a:ext cx="239432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02399" y="2571750"/>
            <a:ext cx="237847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46" y="1885950"/>
            <a:ext cx="2385696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9171" y="2571750"/>
            <a:ext cx="239427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1092" y="1885950"/>
            <a:ext cx="2382342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61092" y="2571750"/>
            <a:ext cx="23823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82319" y="4297503"/>
            <a:ext cx="2388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82319" y="2256354"/>
            <a:ext cx="238879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82319" y="4873766"/>
            <a:ext cx="2388791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2312" y="4297503"/>
            <a:ext cx="23810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10" y="2256354"/>
            <a:ext cx="2381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1210" y="4873765"/>
            <a:ext cx="23842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1012" y="4297503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41011" y="2256354"/>
            <a:ext cx="23823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40910" y="4873763"/>
            <a:ext cx="23854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4308" y="4464028"/>
            <a:ext cx="7429500" cy="1641490"/>
          </a:xfrm>
        </p:spPr>
        <p:txBody>
          <a:bodyPr wrap="none" anchor="t">
            <a:normAutofit/>
          </a:bodyPr>
          <a:lstStyle>
            <a:lvl1pPr algn="l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94308" y="3693675"/>
            <a:ext cx="74295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000" y="1825625"/>
            <a:ext cx="4082988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4870" y="1825625"/>
            <a:ext cx="4090093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681163"/>
            <a:ext cx="4082988" cy="823912"/>
          </a:xfrm>
        </p:spPr>
        <p:txBody>
          <a:bodyPr anchor="b"/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000" y="2505075"/>
            <a:ext cx="40829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871" y="1681163"/>
            <a:ext cx="4091382" cy="823912"/>
          </a:xfrm>
        </p:spPr>
        <p:txBody>
          <a:bodyPr vert="horz" lIns="80456" tIns="40228" rIns="80456" bIns="40228" rtlCol="0" anchor="b">
            <a:norm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4871" y="2505075"/>
            <a:ext cx="4091382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80456" tIns="40228" rIns="80456" bIns="40228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825625"/>
            <a:ext cx="8314963" cy="4351338"/>
          </a:xfrm>
          <a:prstGeom prst="rect">
            <a:avLst/>
          </a:prstGeom>
        </p:spPr>
        <p:txBody>
          <a:bodyPr vert="horz" lIns="80456" tIns="40228" rIns="80456" bIns="40228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l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ct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804565" rtl="0" eaLnBrk="1" latinLnBrk="0" hangingPunct="1">
        <a:lnSpc>
          <a:spcPct val="90000"/>
        </a:lnSpc>
        <a:spcBef>
          <a:spcPct val="0"/>
        </a:spcBef>
        <a:buNone/>
        <a:defRPr sz="48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01142" indent="-201142" algn="l" defTabSz="804565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03424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005706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40798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810271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212555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837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11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02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282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6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84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13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413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9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597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26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oraeducacion30.juntadeandalucia.es/educacion/colabora/web/vivir-y-sentir-la-memoria/inicio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simbpg10">
            <a:extLst>
              <a:ext uri="{FF2B5EF4-FFF2-40B4-BE49-F238E27FC236}">
                <a16:creationId xmlns:a16="http://schemas.microsoft.com/office/drawing/2014/main" id="{06B0D8F0-EEEA-FA4B-AE31-5C263BDAFD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2"/>
            <a:ext cx="4826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616" y="2151596"/>
            <a:ext cx="3665508" cy="16864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43CFF1-48E3-8549-B889-BACDB0235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420" y="4395485"/>
            <a:ext cx="19939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7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408" y="2184400"/>
            <a:ext cx="2705100" cy="1244600"/>
          </a:xfrm>
          <a:prstGeom prst="rect">
            <a:avLst/>
          </a:prstGeom>
        </p:spPr>
      </p:pic>
      <p:sp>
        <p:nvSpPr>
          <p:cNvPr id="14" name="Rectangle 30">
            <a:extLst>
              <a:ext uri="{FF2B5EF4-FFF2-40B4-BE49-F238E27FC236}">
                <a16:creationId xmlns:a16="http://schemas.microsoft.com/office/drawing/2014/main" id="{62676381-216C-5741-AA5C-71FABE1AA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845945" cy="6858000"/>
          </a:xfrm>
          <a:prstGeom prst="rect">
            <a:avLst/>
          </a:prstGeom>
          <a:solidFill>
            <a:srgbClr val="069049"/>
          </a:solidFill>
          <a:ln>
            <a:noFill/>
          </a:ln>
          <a:extLst>
            <a:ext uri="{91240B29-F687-4f45-9708-019B960494DF}">
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79A3179-F3B0-B44F-A043-C7A6CEE385DC}"/>
              </a:ext>
            </a:extLst>
          </p:cNvPr>
          <p:cNvSpPr/>
          <p:nvPr/>
        </p:nvSpPr>
        <p:spPr>
          <a:xfrm rot="16200000">
            <a:off x="-2044723" y="3105832"/>
            <a:ext cx="59388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MAESTROS Y MAESTRAS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544593-E9E3-4B42-B18D-08FF9C023B63}"/>
              </a:ext>
            </a:extLst>
          </p:cNvPr>
          <p:cNvSpPr/>
          <p:nvPr/>
        </p:nvSpPr>
        <p:spPr>
          <a:xfrm>
            <a:off x="4100043" y="3598015"/>
            <a:ext cx="31979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DISEÑA TU ESCUELA</a:t>
            </a:r>
          </a:p>
        </p:txBody>
      </p:sp>
    </p:spTree>
    <p:extLst>
      <p:ext uri="{BB962C8B-B14F-4D97-AF65-F5344CB8AC3E}">
        <p14:creationId xmlns:p14="http://schemas.microsoft.com/office/powerpoint/2010/main" val="2330018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32264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47789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346014" y="3615261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41" y="725752"/>
            <a:ext cx="675381" cy="6134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355027" y="1462035"/>
            <a:ext cx="40734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Formad equipos de cuatro. 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Fijaos en la imagen anterior:</a:t>
            </a:r>
          </a:p>
          <a:p>
            <a:pPr marL="584200" indent="-228600">
              <a:buFont typeface="Arial"/>
              <a:buChar char="•"/>
            </a:pPr>
            <a:r>
              <a:rPr lang="es-ES_tradnl" sz="1400" dirty="0">
                <a:solidFill>
                  <a:schemeClr val="bg1"/>
                </a:solidFill>
                <a:latin typeface="Arial Narrow"/>
                <a:cs typeface="Arial Narrow"/>
              </a:rPr>
              <a:t>¿Tu centro sigue todas estas líneas?</a:t>
            </a:r>
          </a:p>
          <a:p>
            <a:pPr marL="584200" indent="-228600">
              <a:buFont typeface="Arial"/>
              <a:buChar char="•"/>
            </a:pPr>
            <a:r>
              <a:rPr lang="es-ES_tradnl" sz="1400" dirty="0">
                <a:solidFill>
                  <a:schemeClr val="bg1"/>
                </a:solidFill>
                <a:latin typeface="Arial Narrow"/>
                <a:cs typeface="Arial Narrow"/>
              </a:rPr>
              <a:t>¿Qué elementos crees más necesarios?</a:t>
            </a:r>
          </a:p>
          <a:p>
            <a:pPr marL="584200" indent="-228600">
              <a:buFont typeface="Arial"/>
              <a:buChar char="•"/>
            </a:pPr>
            <a:r>
              <a:rPr lang="es-ES_tradnl" sz="1400" dirty="0">
                <a:solidFill>
                  <a:schemeClr val="bg1"/>
                </a:solidFill>
                <a:latin typeface="Arial Narrow"/>
                <a:cs typeface="Arial Narrow"/>
              </a:rPr>
              <a:t>¿Crees que el profesorado está preparado para este tipo de escuela?</a:t>
            </a:r>
          </a:p>
          <a:p>
            <a:pPr marL="12700" lvl="1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2.     Podéis hacer un debate en clase.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355040" y="4212841"/>
            <a:ext cx="4065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Diseñad un horario de clase que indicando las asignaturas que vais a proponer:</a:t>
            </a:r>
          </a:p>
          <a:p>
            <a:pPr marL="706438" indent="-342900" algn="just">
              <a:buFont typeface="+mj-lt"/>
              <a:buAutoNum type="alphaL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Aseguraos de señalar la formación necesaria para una sociedad del siglo XXI.</a:t>
            </a:r>
          </a:p>
          <a:p>
            <a:pPr marL="706438" indent="-342900" algn="just">
              <a:buFont typeface="+mj-lt"/>
              <a:buAutoNum type="alphaL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Debéis reflejar también vuestros intereses.</a:t>
            </a:r>
          </a:p>
          <a:p>
            <a:pPr marL="706438" indent="-342900" algn="just">
              <a:buFont typeface="+mj-lt"/>
              <a:buAutoNum type="alphaL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En cada tramo diseñad una actividad que siga una metodología que os guste.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355040" y="3619402"/>
            <a:ext cx="4065833" cy="506397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HACER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DISEÑA TU ESCUELA</a:t>
            </a: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5344564" y="771082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PENSAR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99416" y="747876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4" name="Imagen 23" descr="Captura de pantalla 2018-05-05 a las 22.36.2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25" name="Imagen 24" descr="Captura de pantalla 2018-05-05 a las 22.36.0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88939"/>
            <a:ext cx="742769" cy="645584"/>
          </a:xfrm>
          <a:prstGeom prst="rect">
            <a:avLst/>
          </a:prstGeom>
        </p:spPr>
      </p:pic>
      <p:sp>
        <p:nvSpPr>
          <p:cNvPr id="30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1" name="Picture 7" descr="C:\Users\tres\Downloads\IMG_456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sp>
        <p:nvSpPr>
          <p:cNvPr id="9" name="AutoShape 6" descr="ablar vendimia mÃºsica antiguo radio grabar micrÃ³fono hablar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3F9A905-24EE-814F-B6E6-2236F573DE0A}"/>
              </a:ext>
            </a:extLst>
          </p:cNvPr>
          <p:cNvSpPr txBox="1"/>
          <p:nvPr/>
        </p:nvSpPr>
        <p:spPr>
          <a:xfrm>
            <a:off x="399416" y="1004244"/>
            <a:ext cx="4342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indent="409575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Últimamente  se suceden varias leyes educativas que van modificando poco a poco nuestro sistema educativo y nuestros centros.</a:t>
            </a:r>
          </a:p>
          <a:p>
            <a:pPr indent="409575"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Estas son las líneas maestras que la Consejería marca para la educación pública en Andalucía:</a:t>
            </a:r>
          </a:p>
        </p:txBody>
      </p:sp>
      <p:pic>
        <p:nvPicPr>
          <p:cNvPr id="42" name="Imagen 41" descr="Captura_de_pantalla_16_12_18_22_20.png">
            <a:extLst>
              <a:ext uri="{FF2B5EF4-FFF2-40B4-BE49-F238E27FC236}">
                <a16:creationId xmlns:a16="http://schemas.microsoft.com/office/drawing/2014/main" id="{F6B0DB42-4202-F146-9003-8C5425B768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7" y="2502831"/>
            <a:ext cx="3837995" cy="3401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206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42506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58031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346014" y="3625503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Imagen 7" descr="Captura de pantalla 2018-05-05 a las 22.36.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10" name="Imagen 9" descr="Captura de pantalla 2018-05-05 a las 22.36.0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99181"/>
            <a:ext cx="742769" cy="645584"/>
          </a:xfrm>
          <a:prstGeom prst="rect">
            <a:avLst/>
          </a:prstGeom>
        </p:spPr>
      </p:pic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55" y="749000"/>
            <a:ext cx="675381" cy="6134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346001" y="1530176"/>
            <a:ext cx="40748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El alumnado investigará sobre los últimos cambios del sistema educativo andaluz.</a:t>
            </a:r>
          </a:p>
          <a:p>
            <a:pPr marL="285750" indent="-285750" algn="just">
              <a:buFont typeface="Arial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Reflexionará sobre los aspectos.</a:t>
            </a:r>
          </a:p>
          <a:p>
            <a:pPr marL="285750" indent="-285750" algn="just">
              <a:buFont typeface="Arial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Se hará un debate en clase para analizar cómo esos cambios se reflejan en su centro.</a:t>
            </a: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99416" y="758118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5346027" y="781324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5346014" y="3625503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PRODUCTO FINAL</a:t>
            </a: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8468" y="19389"/>
            <a:ext cx="9914468" cy="807149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FICHA PARA EL PROFESORADO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08940" y="6533359"/>
            <a:ext cx="9011946" cy="216938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DISEÑA TU ESCUELA</a:t>
            </a:r>
            <a:endParaRPr lang="es-ES" sz="6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7" descr="C:\Users\tres\Downloads\IMG_456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26246" y="6437369"/>
            <a:ext cx="396000" cy="396000"/>
          </a:xfrm>
          <a:prstGeom prst="rect">
            <a:avLst/>
          </a:prstGeom>
          <a:noFill/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DF753AEC-8F4D-6540-829A-E8775D8BAD5F}"/>
              </a:ext>
            </a:extLst>
          </p:cNvPr>
          <p:cNvSpPr txBox="1"/>
          <p:nvPr/>
        </p:nvSpPr>
        <p:spPr>
          <a:xfrm>
            <a:off x="399415" y="1096224"/>
            <a:ext cx="434235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OBJETIVOS: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Utilizar las tecnologías de la información y la comunicación para obtener información, aprender y expresar contenidos sobre Ciencias Sociales.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Entender y sacar conclusiones propias tras el estudio de información en distintos soportes.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Saber argumentar y presentar sus propias conclusiones.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INFORMACIÓN NECESARIA: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Últimamente  se suceden varias leyes educativas que van modificando poco a poco nuestro sistema educativo y nuestros centros.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En la actualidad, estas son las líneas maestras que la Consejería marca para la educación pública en Andalucía: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</a:endParaRPr>
          </a:p>
          <a:p>
            <a:pPr algn="just"/>
            <a:endParaRPr lang="es-ES" sz="1400" b="1" dirty="0">
              <a:solidFill>
                <a:schemeClr val="bg1"/>
              </a:solidFill>
            </a:endParaRPr>
          </a:p>
          <a:p>
            <a:pPr algn="just"/>
            <a:endParaRPr lang="es-ES" sz="1400" b="1" dirty="0">
              <a:solidFill>
                <a:schemeClr val="bg1"/>
              </a:solidFill>
            </a:endParaRPr>
          </a:p>
          <a:p>
            <a:pPr algn="just"/>
            <a:endParaRPr lang="es-ES" sz="900" b="1" dirty="0">
              <a:solidFill>
                <a:schemeClr val="bg1"/>
              </a:solidFill>
            </a:endParaRPr>
          </a:p>
          <a:p>
            <a:pPr algn="just"/>
            <a:endParaRPr lang="es-ES" sz="1400" b="1" dirty="0">
              <a:solidFill>
                <a:schemeClr val="bg1"/>
              </a:solidFill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44450" algn="ctr"/>
            <a:r>
              <a:rPr lang="es-ES" sz="1400" b="1" dirty="0">
                <a:solidFill>
                  <a:srgbClr val="007A00"/>
                </a:solidFill>
                <a:latin typeface="Arial Narrow"/>
                <a:cs typeface="Arial Narrow"/>
              </a:rPr>
              <a:t>PRIMARIA – SECUNDARIA – F.P. BÁSICA</a:t>
            </a:r>
          </a:p>
        </p:txBody>
      </p:sp>
      <p:pic>
        <p:nvPicPr>
          <p:cNvPr id="49" name="Imagen 48" descr="Captura_de_pantalla_16_12_18_22_20.png">
            <a:extLst>
              <a:ext uri="{FF2B5EF4-FFF2-40B4-BE49-F238E27FC236}">
                <a16:creationId xmlns:a16="http://schemas.microsoft.com/office/drawing/2014/main" id="{D21911E8-A828-0144-BA3C-3BCC2A7E7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53" y="4458583"/>
            <a:ext cx="1882079" cy="1668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CA9EAF98-9DB1-BC4A-81BD-27E5D90777FF}"/>
              </a:ext>
            </a:extLst>
          </p:cNvPr>
          <p:cNvSpPr txBox="1"/>
          <p:nvPr/>
        </p:nvSpPr>
        <p:spPr>
          <a:xfrm>
            <a:off x="5346014" y="4271683"/>
            <a:ext cx="40748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El alumnado deberá diseñar un horario de clase: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Deberá  hacer una propuesta de tramos horarios y áreas.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Al mismo tiempo en cada área desarrollará una actividad tipo que muestre cuáles son sus preferencias en temas metodológicos.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Se realizará una puesta en común de los diferentes horarios a partir de una propuesta de debate.</a:t>
            </a:r>
          </a:p>
        </p:txBody>
      </p:sp>
    </p:spTree>
    <p:extLst>
      <p:ext uri="{BB962C8B-B14F-4D97-AF65-F5344CB8AC3E}">
        <p14:creationId xmlns:p14="http://schemas.microsoft.com/office/powerpoint/2010/main" val="1289126262"/>
      </p:ext>
    </p:extLst>
  </p:cSld>
  <p:clrMapOvr>
    <a:masterClrMapping/>
  </p:clrMapOvr>
</p:sld>
</file>

<file path=ppt/theme/theme1.xml><?xml version="1.0" encoding="utf-8"?>
<a:theme xmlns:a="http://schemas.openxmlformats.org/drawingml/2006/main" name="tf04033923 (1)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771</TotalTime>
  <Words>292</Words>
  <Application>Microsoft Macintosh PowerPoint</Application>
  <PresentationFormat>A4 (210 x 297 mm)</PresentationFormat>
  <Paragraphs>48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Corbel</vt:lpstr>
      <vt:lpstr>tf04033923 (1)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ACTIVIDAD</dc:title>
  <dc:creator>Juan Antonio Bascón Calvillo</dc:creator>
  <cp:lastModifiedBy>Juan Antonio Bascón Calvillo</cp:lastModifiedBy>
  <cp:revision>107</cp:revision>
  <dcterms:created xsi:type="dcterms:W3CDTF">2018-05-05T18:47:48Z</dcterms:created>
  <dcterms:modified xsi:type="dcterms:W3CDTF">2019-01-15T19:12:48Z</dcterms:modified>
</cp:coreProperties>
</file>