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97" r:id="rId29"/>
    <p:sldId id="285" r:id="rId30"/>
    <p:sldId id="286" r:id="rId31"/>
    <p:sldId id="287" r:id="rId32"/>
    <p:sldId id="288" r:id="rId33"/>
    <p:sldId id="289" r:id="rId34"/>
    <p:sldId id="290" r:id="rId35"/>
    <p:sldId id="291" r:id="rId36"/>
    <p:sldId id="292" r:id="rId37"/>
    <p:sldId id="293" r:id="rId38"/>
    <p:sldId id="295" r:id="rId39"/>
    <p:sldId id="296" r:id="rId40"/>
    <p:sldId id="294"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5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2055C9-192D-4080-82A4-B036334583E0}" type="datetimeFigureOut">
              <a:rPr lang="es-ES" smtClean="0"/>
              <a:pPr/>
              <a:t>23/12/2018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988A29-45D9-4E35-8724-8EC2DF06BAC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055C9-192D-4080-82A4-B036334583E0}" type="datetimeFigureOut">
              <a:rPr lang="es-ES" smtClean="0"/>
              <a:pPr/>
              <a:t>23/12/2018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88A29-45D9-4E35-8724-8EC2DF06BAC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548681"/>
            <a:ext cx="8712968" cy="1512167"/>
          </a:xfrm>
        </p:spPr>
        <p:txBody>
          <a:bodyPr/>
          <a:lstStyle/>
          <a:p>
            <a:r>
              <a:rPr lang="es-ES" b="1" dirty="0" smtClean="0">
                <a:solidFill>
                  <a:srgbClr val="00B050"/>
                </a:solidFill>
                <a:latin typeface="Times New Roman" pitchFamily="18" charset="0"/>
                <a:cs typeface="Times New Roman" pitchFamily="18" charset="0"/>
              </a:rPr>
              <a:t>CUIDADO DE LAS PRÓTESIS OCULARES Y AUDITIVAS</a:t>
            </a:r>
            <a:endParaRPr lang="es-ES" b="1" dirty="0">
              <a:solidFill>
                <a:srgbClr val="00B050"/>
              </a:solidFill>
              <a:latin typeface="Times New Roman" pitchFamily="18" charset="0"/>
              <a:cs typeface="Times New Roman" pitchFamily="18" charset="0"/>
            </a:endParaRPr>
          </a:p>
        </p:txBody>
      </p:sp>
      <p:sp>
        <p:nvSpPr>
          <p:cNvPr id="3" name="2 Subtítulo"/>
          <p:cNvSpPr>
            <a:spLocks noGrp="1"/>
          </p:cNvSpPr>
          <p:nvPr>
            <p:ph type="subTitle" idx="1"/>
          </p:nvPr>
        </p:nvSpPr>
        <p:spPr>
          <a:xfrm>
            <a:off x="5436096" y="5085184"/>
            <a:ext cx="3096344" cy="1008112"/>
          </a:xfrm>
        </p:spPr>
        <p:txBody>
          <a:bodyPr>
            <a:normAutofit fontScale="55000" lnSpcReduction="20000"/>
          </a:bodyPr>
          <a:lstStyle/>
          <a:p>
            <a:r>
              <a:rPr lang="es-ES" dirty="0" smtClean="0"/>
              <a:t>Eduardo. J López Felices</a:t>
            </a:r>
          </a:p>
          <a:p>
            <a:r>
              <a:rPr lang="es-ES" dirty="0" smtClean="0"/>
              <a:t>IES Albaida</a:t>
            </a:r>
          </a:p>
          <a:p>
            <a:r>
              <a:rPr lang="es-ES" dirty="0" smtClean="0">
                <a:solidFill>
                  <a:srgbClr val="FF0000"/>
                </a:solidFill>
              </a:rPr>
              <a:t>GRUPO DE TRABAJO 2018-19</a:t>
            </a:r>
          </a:p>
          <a:p>
            <a:endParaRPr lang="es-ES" dirty="0" smtClean="0"/>
          </a:p>
          <a:p>
            <a:endParaRPr lang="es-ES" dirty="0" smtClean="0"/>
          </a:p>
        </p:txBody>
      </p:sp>
      <p:pic>
        <p:nvPicPr>
          <p:cNvPr id="4" name="3 Imagen" descr="prot03.jpg"/>
          <p:cNvPicPr>
            <a:picLocks noChangeAspect="1"/>
          </p:cNvPicPr>
          <p:nvPr/>
        </p:nvPicPr>
        <p:blipFill>
          <a:blip r:embed="rId2" cstate="print"/>
          <a:stretch>
            <a:fillRect/>
          </a:stretch>
        </p:blipFill>
        <p:spPr>
          <a:xfrm>
            <a:off x="5148064" y="2636912"/>
            <a:ext cx="3228975" cy="1657350"/>
          </a:xfrm>
          <a:prstGeom prst="rect">
            <a:avLst/>
          </a:prstGeom>
        </p:spPr>
      </p:pic>
      <p:pic>
        <p:nvPicPr>
          <p:cNvPr id="5" name="4 Imagen" descr="protesis-auditivas-otorrinolaringologa-otologia-bogota-implantes-cocleares-audifonos-baha-hipoacusia-audicion-presbiacusia-bebes-audiometria-infantil-cirugia-oido-protesis-auditivas.jpg"/>
          <p:cNvPicPr>
            <a:picLocks noChangeAspect="1"/>
          </p:cNvPicPr>
          <p:nvPr/>
        </p:nvPicPr>
        <p:blipFill>
          <a:blip r:embed="rId3" cstate="print"/>
          <a:stretch>
            <a:fillRect/>
          </a:stretch>
        </p:blipFill>
        <p:spPr>
          <a:xfrm>
            <a:off x="251520" y="2924944"/>
            <a:ext cx="3491880" cy="255741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075240" cy="5577483"/>
          </a:xfrm>
        </p:spPr>
        <p:txBody>
          <a:bodyPr>
            <a:normAutofit lnSpcReduction="10000"/>
          </a:bodyPr>
          <a:lstStyle/>
          <a:p>
            <a:pPr algn="just">
              <a:buNone/>
            </a:pPr>
            <a:r>
              <a:rPr lang="es-ES" dirty="0" smtClean="0">
                <a:latin typeface="Times New Roman" pitchFamily="18" charset="0"/>
                <a:cs typeface="Times New Roman" pitchFamily="18" charset="0"/>
              </a:rPr>
              <a:t>   Difieren en el tamaño, la cantidad de flujo de oxígeno que permiten que llegue a la superficie del ojo y el material.</a:t>
            </a:r>
          </a:p>
          <a:p>
            <a:pPr algn="just">
              <a:buNone/>
            </a:pPr>
            <a:endParaRPr lang="es-ES" dirty="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Las lentes de contacto rígidas están hechas de  un material duro y duradero y son más pequeñas que la córnea.</a:t>
            </a:r>
          </a:p>
          <a:p>
            <a:pPr algn="just">
              <a:buNone/>
            </a:pPr>
            <a:endParaRPr lang="es-ES" dirty="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Las lentes de contacto blandas están hechas de un plástico blando y flexible, no descansan sobre la película de lágrimas de la córnea.</a:t>
            </a:r>
          </a:p>
          <a:p>
            <a:pPr algn="just">
              <a:buNone/>
            </a:pP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buNone/>
            </a:pPr>
            <a:r>
              <a:rPr lang="es-ES" dirty="0" smtClean="0">
                <a:latin typeface="Times New Roman" pitchFamily="18" charset="0"/>
                <a:cs typeface="Times New Roman" pitchFamily="18" charset="0"/>
              </a:rPr>
              <a:t>    Las lentes rígidas permeables al gas son similares a las lentes rígidas, pero el plástico de la lente permite que el oxígeno pase a su través para llegar a la córnea.</a:t>
            </a:r>
          </a:p>
          <a:p>
            <a:pPr algn="just">
              <a:buNone/>
            </a:pPr>
            <a:endParaRPr lang="es-ES" dirty="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Los tres tipos de lentes pueden encontrarse en formato transparente o de color (teñidas).</a:t>
            </a:r>
          </a:p>
          <a:p>
            <a:pPr algn="just">
              <a:buNone/>
            </a:pPr>
            <a:endParaRPr lang="es-ES" dirty="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Pueden encontrarse para su uso durante el día, durante varios días o desechables.</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04656"/>
          </a:xfrm>
        </p:spPr>
        <p:txBody>
          <a:bodyPr>
            <a:normAutofit fontScale="92500" lnSpcReduction="10000"/>
          </a:bodyPr>
          <a:lstStyle/>
          <a:p>
            <a:pPr algn="just">
              <a:buNone/>
            </a:pPr>
            <a:r>
              <a:rPr lang="es-ES" dirty="0" smtClean="0"/>
              <a:t>    </a:t>
            </a:r>
            <a:r>
              <a:rPr lang="es-ES" dirty="0" smtClean="0">
                <a:latin typeface="Times New Roman" pitchFamily="18" charset="0"/>
                <a:cs typeface="Times New Roman" pitchFamily="18" charset="0"/>
              </a:rPr>
              <a:t>Las lentes de uso durante el día deben quitarse para dormir durante toda la noche, para lavarlas y desinfectarlas, y no deben llevarse más de 10 a 14 horas al día.</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Se recomienda que las lentes de uso prolongado no se lleven más de 6 noches consecutivas sin lavarlas y desinfectarlas.</a:t>
            </a:r>
          </a:p>
          <a:p>
            <a:pPr algn="just">
              <a:buNone/>
            </a:pPr>
            <a:r>
              <a:rPr lang="es-ES" dirty="0">
                <a:latin typeface="Times New Roman" pitchFamily="18" charset="0"/>
                <a:cs typeface="Times New Roman" pitchFamily="18" charset="0"/>
              </a:rPr>
              <a:t> </a:t>
            </a:r>
            <a:endParaRPr lang="es-ES" dirty="0" smtClean="0">
              <a:latin typeface="Times New Roman" pitchFamily="18" charset="0"/>
              <a:cs typeface="Times New Roman" pitchFamily="18" charset="0"/>
            </a:endParaRPr>
          </a:p>
          <a:p>
            <a:pPr algn="just">
              <a:buNone/>
            </a:pP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   Las lentes desechables pueden llevarse durante un día o durante más días y se cambian normalmente al cabo de 1 a 2 semanas.</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048672"/>
          </a:xfrm>
        </p:spPr>
        <p:txBody>
          <a:bodyPr>
            <a:normAutofit/>
          </a:bodyPr>
          <a:lstStyle/>
          <a:p>
            <a:pPr algn="just">
              <a:buNone/>
            </a:pPr>
            <a:r>
              <a:rPr lang="es-ES" dirty="0" smtClean="0">
                <a:latin typeface="Times New Roman" pitchFamily="18" charset="0"/>
                <a:cs typeface="Times New Roman" pitchFamily="18" charset="0"/>
              </a:rPr>
              <a:t>    El dolor, lagrimeo, incomodidad y enrojecimiento pueden ser síntomas de sobreuso de la lente.</a:t>
            </a:r>
          </a:p>
          <a:p>
            <a:pPr algn="just">
              <a:buNone/>
            </a:pPr>
            <a:endParaRPr lang="es-ES" dirty="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El cuidado de las lentes de contacto incluye </a:t>
            </a:r>
            <a:r>
              <a:rPr lang="es-ES" dirty="0" smtClean="0">
                <a:solidFill>
                  <a:srgbClr val="FF0000"/>
                </a:solidFill>
                <a:latin typeface="Times New Roman" pitchFamily="18" charset="0"/>
                <a:cs typeface="Times New Roman" pitchFamily="18" charset="0"/>
              </a:rPr>
              <a:t>LAVADO</a:t>
            </a:r>
            <a:r>
              <a:rPr lang="es-ES" dirty="0" smtClean="0">
                <a:latin typeface="Times New Roman" pitchFamily="18" charset="0"/>
                <a:cs typeface="Times New Roman" pitchFamily="18" charset="0"/>
              </a:rPr>
              <a:t>, </a:t>
            </a:r>
            <a:r>
              <a:rPr lang="es-ES" dirty="0" smtClean="0">
                <a:solidFill>
                  <a:srgbClr val="FF0000"/>
                </a:solidFill>
                <a:latin typeface="Times New Roman" pitchFamily="18" charset="0"/>
                <a:cs typeface="Times New Roman" pitchFamily="18" charset="0"/>
              </a:rPr>
              <a:t>INSERCIÓN</a:t>
            </a:r>
            <a:r>
              <a:rPr lang="es-ES" dirty="0" smtClean="0">
                <a:latin typeface="Times New Roman" pitchFamily="18" charset="0"/>
                <a:cs typeface="Times New Roman" pitchFamily="18" charset="0"/>
              </a:rPr>
              <a:t>, </a:t>
            </a:r>
            <a:r>
              <a:rPr lang="es-ES" dirty="0" smtClean="0">
                <a:solidFill>
                  <a:srgbClr val="FF0000"/>
                </a:solidFill>
                <a:latin typeface="Times New Roman" pitchFamily="18" charset="0"/>
                <a:cs typeface="Times New Roman" pitchFamily="18" charset="0"/>
              </a:rPr>
              <a:t>EXTRACCIÓN</a:t>
            </a:r>
            <a:r>
              <a:rPr lang="es-ES" dirty="0" smtClean="0">
                <a:latin typeface="Times New Roman" pitchFamily="18" charset="0"/>
                <a:cs typeface="Times New Roman" pitchFamily="18" charset="0"/>
              </a:rPr>
              <a:t> y </a:t>
            </a:r>
            <a:r>
              <a:rPr lang="es-ES" dirty="0" smtClean="0">
                <a:solidFill>
                  <a:srgbClr val="FF0000"/>
                </a:solidFill>
                <a:latin typeface="Times New Roman" pitchFamily="18" charset="0"/>
                <a:cs typeface="Times New Roman" pitchFamily="18" charset="0"/>
              </a:rPr>
              <a:t>ALMACENADO</a:t>
            </a:r>
            <a:r>
              <a:rPr lang="es-ES" dirty="0" smtClean="0">
                <a:latin typeface="Times New Roman" pitchFamily="18" charset="0"/>
                <a:cs typeface="Times New Roman" pitchFamily="18" charset="0"/>
              </a:rPr>
              <a:t> adecuados.</a:t>
            </a:r>
          </a:p>
          <a:p>
            <a:pPr algn="just">
              <a:buNone/>
            </a:pPr>
            <a:endParaRPr lang="es-ES" dirty="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Todas las lentes de contacto deben quitarse periódicamente para evitar infecciones oculares, úlceras o abrasiones oculares.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MATERIAL PARA EL CUIDADO</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buNone/>
            </a:pPr>
            <a:r>
              <a:rPr lang="es-ES" dirty="0" smtClean="0">
                <a:latin typeface="Times New Roman" pitchFamily="18" charset="0"/>
                <a:cs typeface="Times New Roman" pitchFamily="18" charset="0"/>
              </a:rPr>
              <a:t>   *Bote para guardar las lentes limpias.</a:t>
            </a:r>
          </a:p>
          <a:p>
            <a:pPr algn="just">
              <a:buNone/>
            </a:pPr>
            <a:r>
              <a:rPr lang="es-ES" dirty="0" smtClean="0">
                <a:latin typeface="Times New Roman" pitchFamily="18" charset="0"/>
                <a:cs typeface="Times New Roman" pitchFamily="18" charset="0"/>
              </a:rPr>
              <a:t>   *Toalla de baño.</a:t>
            </a:r>
          </a:p>
          <a:p>
            <a:pPr algn="just">
              <a:buNone/>
            </a:pPr>
            <a:r>
              <a:rPr lang="es-ES" dirty="0" smtClean="0">
                <a:latin typeface="Times New Roman" pitchFamily="18" charset="0"/>
                <a:cs typeface="Times New Roman" pitchFamily="18" charset="0"/>
              </a:rPr>
              <a:t>   *Ventosa de aspiración (opcional).</a:t>
            </a:r>
          </a:p>
          <a:p>
            <a:pPr algn="just">
              <a:buNone/>
            </a:pPr>
            <a:r>
              <a:rPr lang="es-ES" dirty="0" smtClean="0">
                <a:latin typeface="Times New Roman" pitchFamily="18" charset="0"/>
                <a:cs typeface="Times New Roman" pitchFamily="18" charset="0"/>
              </a:rPr>
              <a:t>   *Solución salina estéril.</a:t>
            </a:r>
          </a:p>
          <a:p>
            <a:pPr algn="just">
              <a:buNone/>
            </a:pPr>
            <a:r>
              <a:rPr lang="es-ES" dirty="0" smtClean="0">
                <a:latin typeface="Times New Roman" pitchFamily="18" charset="0"/>
                <a:cs typeface="Times New Roman" pitchFamily="18" charset="0"/>
              </a:rPr>
              <a:t>   *Solución de lavado estéril para las lentes.</a:t>
            </a:r>
          </a:p>
          <a:p>
            <a:pPr algn="just">
              <a:buNone/>
            </a:pPr>
            <a:r>
              <a:rPr lang="es-ES" dirty="0" smtClean="0">
                <a:latin typeface="Times New Roman" pitchFamily="18" charset="0"/>
                <a:cs typeface="Times New Roman" pitchFamily="18" charset="0"/>
              </a:rPr>
              <a:t>   *Solución de aclarado estéril para las lentes.</a:t>
            </a:r>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normAutofit/>
          </a:bodyPr>
          <a:lstStyle/>
          <a:p>
            <a:pPr algn="just">
              <a:buNone/>
            </a:pPr>
            <a:r>
              <a:rPr lang="es-ES" dirty="0" smtClean="0">
                <a:latin typeface="Times New Roman" pitchFamily="18" charset="0"/>
                <a:cs typeface="Times New Roman" pitchFamily="18" charset="0"/>
              </a:rPr>
              <a:t>   *Desinfectante estéril para las lentes.</a:t>
            </a:r>
          </a:p>
          <a:p>
            <a:pPr algn="just">
              <a:buNone/>
            </a:pPr>
            <a:r>
              <a:rPr lang="es-ES" dirty="0" smtClean="0">
                <a:latin typeface="Times New Roman" pitchFamily="18" charset="0"/>
                <a:cs typeface="Times New Roman" pitchFamily="18" charset="0"/>
              </a:rPr>
              <a:t>   *Solución enzimática estéril (depende del tipo de cuidado).</a:t>
            </a:r>
          </a:p>
          <a:p>
            <a:pPr algn="just">
              <a:buNone/>
            </a:pPr>
            <a:r>
              <a:rPr lang="es-ES" dirty="0" smtClean="0">
                <a:latin typeface="Times New Roman" pitchFamily="18" charset="0"/>
                <a:cs typeface="Times New Roman" pitchFamily="18" charset="0"/>
              </a:rPr>
              <a:t>   * Solución de humidificación estéril (depende del tipo de cuidado).</a:t>
            </a:r>
          </a:p>
          <a:p>
            <a:pPr algn="just">
              <a:buNone/>
            </a:pPr>
            <a:r>
              <a:rPr lang="es-ES" dirty="0" smtClean="0">
                <a:latin typeface="Times New Roman" pitchFamily="18" charset="0"/>
                <a:cs typeface="Times New Roman" pitchFamily="18" charset="0"/>
              </a:rPr>
              <a:t>   *Bola de algodón o aplicador con la punta de algodón.</a:t>
            </a:r>
          </a:p>
          <a:p>
            <a:pPr algn="just">
              <a:buNone/>
            </a:pPr>
            <a:r>
              <a:rPr lang="es-ES" dirty="0" smtClean="0">
                <a:latin typeface="Times New Roman" pitchFamily="18" charset="0"/>
                <a:cs typeface="Times New Roman" pitchFamily="18" charset="0"/>
              </a:rPr>
              <a:t>   *Palangana.</a:t>
            </a:r>
          </a:p>
          <a:p>
            <a:pPr algn="just">
              <a:buNone/>
            </a:pPr>
            <a:r>
              <a:rPr lang="es-ES" dirty="0" smtClean="0">
                <a:latin typeface="Times New Roman" pitchFamily="18" charset="0"/>
                <a:cs typeface="Times New Roman" pitchFamily="18" charset="0"/>
              </a:rPr>
              <a:t>   *Guantes de un solo uso.</a:t>
            </a:r>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RESULTADOS ESPERADOS TRAS EL CUIDADO</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844824"/>
            <a:ext cx="8229600" cy="4281339"/>
          </a:xfrm>
        </p:spPr>
        <p:txBody>
          <a:bodyPr>
            <a:normAutofit/>
          </a:bodyPr>
          <a:lstStyle/>
          <a:p>
            <a:pPr algn="just"/>
            <a:r>
              <a:rPr lang="es-ES" dirty="0" smtClean="0">
                <a:latin typeface="Times New Roman" pitchFamily="18" charset="0"/>
                <a:cs typeface="Times New Roman" pitchFamily="18" charset="0"/>
              </a:rPr>
              <a:t>El  usuario manifiesta sensación de comodidad tras quitarse y volverse a poner las lentes.</a:t>
            </a:r>
          </a:p>
          <a:p>
            <a:pPr algn="just"/>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Los ojos del usuario no muestran ningún signo de infección ocular, como enrojecimiento, dolor, tumefacción, secreción, visión borrosa o fotofobia.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lnSpcReduction="10000"/>
          </a:bodyPr>
          <a:lstStyle/>
          <a:p>
            <a:pPr algn="just"/>
            <a:r>
              <a:rPr lang="es-ES" dirty="0" smtClean="0">
                <a:latin typeface="Times New Roman" pitchFamily="18" charset="0"/>
                <a:cs typeface="Times New Roman" pitchFamily="18" charset="0"/>
              </a:rPr>
              <a:t>El usuario manifiesta que tras limpiarse las lentes, mejora su percepción visual.</a:t>
            </a:r>
          </a:p>
          <a:p>
            <a:pPr algn="just"/>
            <a:endParaRPr lang="es-ES" dirty="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El usuario no muestra tener ningún signo de lesión ocular, que se evidenciaría por irritación, sensación de cuerpo extraño, enrojecimiento y lagrimeo.</a:t>
            </a:r>
          </a:p>
          <a:p>
            <a:pPr algn="just">
              <a:buNone/>
            </a:pP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El usuario demuestra conocer la técnica adecuada para quitarse , limpiar y volver a colocarse las lentes.</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CÓMO QUITAR LENTES DE  CONTACTO BLANDAS</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r>
              <a:rPr lang="es-ES" dirty="0" smtClean="0">
                <a:latin typeface="Times New Roman" pitchFamily="18" charset="0"/>
                <a:cs typeface="Times New Roman" pitchFamily="18" charset="0"/>
              </a:rPr>
              <a:t>Hay que tener en cuenta que se pueden romper con facilidad.</a:t>
            </a:r>
          </a:p>
          <a:p>
            <a:pPr algn="just"/>
            <a:r>
              <a:rPr lang="es-ES" dirty="0" smtClean="0">
                <a:latin typeface="Times New Roman" pitchFamily="18" charset="0"/>
                <a:cs typeface="Times New Roman" pitchFamily="18" charset="0"/>
              </a:rPr>
              <a:t>Lavarse las manos.</a:t>
            </a:r>
          </a:p>
          <a:p>
            <a:pPr algn="just"/>
            <a:r>
              <a:rPr lang="es-ES" dirty="0" smtClean="0">
                <a:latin typeface="Times New Roman" pitchFamily="18" charset="0"/>
                <a:cs typeface="Times New Roman" pitchFamily="18" charset="0"/>
              </a:rPr>
              <a:t> Colocar una toalla bajo la cabeza del usuario.</a:t>
            </a:r>
          </a:p>
          <a:p>
            <a:pPr algn="just"/>
            <a:r>
              <a:rPr lang="es-ES" dirty="0" smtClean="0">
                <a:latin typeface="Times New Roman" pitchFamily="18" charset="0"/>
                <a:cs typeface="Times New Roman" pitchFamily="18" charset="0"/>
              </a:rPr>
              <a:t>Añadir unas gotas de solución estéril salina en el ojo.</a:t>
            </a:r>
          </a:p>
          <a:p>
            <a:pPr algn="just"/>
            <a:r>
              <a:rPr lang="es-ES" dirty="0" smtClean="0">
                <a:latin typeface="Times New Roman" pitchFamily="18" charset="0"/>
                <a:cs typeface="Times New Roman" pitchFamily="18" charset="0"/>
              </a:rPr>
              <a:t>El usuario debe mirar fijo hacia delante.</a:t>
            </a:r>
          </a:p>
          <a:p>
            <a:endParaRPr lang="es-ES" dirty="0" smtClean="0"/>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lstStyle/>
          <a:p>
            <a:pPr algn="just"/>
            <a:r>
              <a:rPr lang="es-ES" dirty="0" smtClean="0">
                <a:latin typeface="Times New Roman" pitchFamily="18" charset="0"/>
                <a:cs typeface="Times New Roman" pitchFamily="18" charset="0"/>
              </a:rPr>
              <a:t>Utilizando el dedo medio, retraer el párpado inferior.</a:t>
            </a:r>
          </a:p>
          <a:p>
            <a:pPr algn="just"/>
            <a:r>
              <a:rPr lang="es-ES" dirty="0" smtClean="0">
                <a:latin typeface="Times New Roman" pitchFamily="18" charset="0"/>
                <a:cs typeface="Times New Roman" pitchFamily="18" charset="0"/>
              </a:rPr>
              <a:t>Con la punta del índice de la misma mano, deslizar la lente hacia la esclerótica, por encima de la córnea.</a:t>
            </a:r>
          </a:p>
          <a:p>
            <a:pPr algn="just"/>
            <a:r>
              <a:rPr lang="es-ES" dirty="0" smtClean="0">
                <a:latin typeface="Times New Roman" pitchFamily="18" charset="0"/>
                <a:cs typeface="Times New Roman" pitchFamily="18" charset="0"/>
              </a:rPr>
              <a:t>Tirar con cuidado del párpado superior hacia abajo, con el dedo pulgar de la otra mano y, comprimir un poco la lente entre el índice y el pulgar.</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584176"/>
          </a:xfrm>
        </p:spPr>
        <p:txBody>
          <a:bodyPr/>
          <a:lstStyle/>
          <a:p>
            <a:r>
              <a:rPr lang="es-ES" b="1" dirty="0" smtClean="0">
                <a:solidFill>
                  <a:srgbClr val="FF0000"/>
                </a:solidFill>
                <a:latin typeface="Times New Roman" pitchFamily="18" charset="0"/>
                <a:cs typeface="Times New Roman" pitchFamily="18" charset="0"/>
              </a:rPr>
              <a:t>CONSIDERACIONES PREVIAS</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2204864"/>
            <a:ext cx="8229600" cy="4176464"/>
          </a:xfrm>
        </p:spPr>
        <p:txBody>
          <a:bodyPr>
            <a:normAutofit/>
          </a:bodyPr>
          <a:lstStyle/>
          <a:p>
            <a:pPr algn="just"/>
            <a:r>
              <a:rPr lang="es-ES" dirty="0" smtClean="0">
                <a:latin typeface="Times New Roman" pitchFamily="18" charset="0"/>
                <a:cs typeface="Times New Roman" pitchFamily="18" charset="0"/>
              </a:rPr>
              <a:t>Las actividades del cuidado de las prótesis puede delegarse a personal asistencial no diplomado.</a:t>
            </a:r>
          </a:p>
          <a:p>
            <a:pPr algn="just">
              <a:buNone/>
            </a:pP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 Es importante informar y ayudar al personal asistencial sobre la manera adecuada de cuidar las prótesis oculares y auditivas.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CÓMO QUITAR LENTES  DE CONTACTO RÍGIDAS</a:t>
            </a:r>
            <a:endParaRPr lang="es-ES" dirty="0"/>
          </a:p>
        </p:txBody>
      </p:sp>
      <p:sp>
        <p:nvSpPr>
          <p:cNvPr id="3" name="2 Marcador de contenido"/>
          <p:cNvSpPr>
            <a:spLocks noGrp="1"/>
          </p:cNvSpPr>
          <p:nvPr>
            <p:ph idx="1"/>
          </p:nvPr>
        </p:nvSpPr>
        <p:spPr>
          <a:xfrm>
            <a:off x="457200" y="1772816"/>
            <a:ext cx="8229600" cy="4353347"/>
          </a:xfrm>
        </p:spPr>
        <p:txBody>
          <a:bodyPr/>
          <a:lstStyle/>
          <a:p>
            <a:pPr algn="just"/>
            <a:r>
              <a:rPr lang="es-ES" dirty="0" smtClean="0">
                <a:latin typeface="Times New Roman" pitchFamily="18" charset="0"/>
                <a:cs typeface="Times New Roman" pitchFamily="18" charset="0"/>
              </a:rPr>
              <a:t>Lavarse las manos.</a:t>
            </a:r>
          </a:p>
          <a:p>
            <a:pPr algn="just"/>
            <a:r>
              <a:rPr lang="es-ES" dirty="0" smtClean="0">
                <a:latin typeface="Times New Roman" pitchFamily="18" charset="0"/>
                <a:cs typeface="Times New Roman" pitchFamily="18" charset="0"/>
              </a:rPr>
              <a:t>Colocar una toalla bajo la cabeza del usuario.</a:t>
            </a:r>
          </a:p>
          <a:p>
            <a:pPr algn="just"/>
            <a:r>
              <a:rPr lang="es-ES" dirty="0" smtClean="0">
                <a:latin typeface="Times New Roman" pitchFamily="18" charset="0"/>
                <a:cs typeface="Times New Roman" pitchFamily="18" charset="0"/>
              </a:rPr>
              <a:t>Asegurarse de que la lente está directamente colocada sobre la córnea.</a:t>
            </a:r>
          </a:p>
          <a:p>
            <a:pPr algn="just"/>
            <a:r>
              <a:rPr lang="es-ES" dirty="0" smtClean="0">
                <a:latin typeface="Times New Roman" pitchFamily="18" charset="0"/>
                <a:cs typeface="Times New Roman" pitchFamily="18" charset="0"/>
              </a:rPr>
              <a:t>Colocar el dedo índice en el borde externo del ojo del usuario y tirar discretamente de la piel hacia la oreja.</a:t>
            </a:r>
          </a:p>
          <a:p>
            <a:pPr>
              <a:buNone/>
            </a:pP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rmAutofit/>
          </a:bodyPr>
          <a:lstStyle/>
          <a:p>
            <a:pPr algn="just"/>
            <a:r>
              <a:rPr lang="es-ES" dirty="0" smtClean="0">
                <a:latin typeface="Times New Roman" pitchFamily="18" charset="0"/>
                <a:cs typeface="Times New Roman" pitchFamily="18" charset="0"/>
              </a:rPr>
              <a:t>Indicar al usuario que parpadee. No liberar la presión sobre el párpado hasta que haya completado el parpadeo. Esta maniobra hace que la lente se desprenda. Los bordes del párpado deben dejar libres la parte superior e inferior de la lente hasta el parpadeo.</a:t>
            </a:r>
          </a:p>
          <a:p>
            <a:pPr algn="just">
              <a:buNone/>
            </a:pP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Lavar y aclarar las lentes. Colocar las lentes en </a:t>
            </a:r>
            <a:r>
              <a:rPr lang="es-ES" dirty="0">
                <a:latin typeface="Times New Roman" pitchFamily="18" charset="0"/>
                <a:cs typeface="Times New Roman" pitchFamily="18" charset="0"/>
              </a:rPr>
              <a:t>s</a:t>
            </a:r>
            <a:r>
              <a:rPr lang="es-ES" dirty="0" smtClean="0">
                <a:latin typeface="Times New Roman" pitchFamily="18" charset="0"/>
                <a:cs typeface="Times New Roman" pitchFamily="18" charset="0"/>
              </a:rPr>
              <a:t>u contenedor adecuado (derecho/izquierdo).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pPr algn="just"/>
            <a:r>
              <a:rPr lang="es-ES" dirty="0" smtClean="0">
                <a:latin typeface="Times New Roman" pitchFamily="18" charset="0"/>
                <a:cs typeface="Times New Roman" pitchFamily="18" charset="0"/>
              </a:rPr>
              <a:t>Poner las lentes en el centro del contenedor con la cara convexa hacia abajo.</a:t>
            </a:r>
          </a:p>
          <a:p>
            <a:pPr algn="just"/>
            <a:r>
              <a:rPr lang="es-ES" dirty="0" smtClean="0">
                <a:latin typeface="Times New Roman" pitchFamily="18" charset="0"/>
                <a:cs typeface="Times New Roman" pitchFamily="18" charset="0"/>
              </a:rPr>
              <a:t>Desechar la toalla.</a:t>
            </a:r>
          </a:p>
          <a:p>
            <a:pPr algn="just"/>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a:t>
            </a:r>
            <a:r>
              <a:rPr lang="es-ES" b="1" dirty="0" smtClean="0">
                <a:solidFill>
                  <a:srgbClr val="FF0000"/>
                </a:solidFill>
                <a:latin typeface="Times New Roman" pitchFamily="18" charset="0"/>
                <a:cs typeface="Times New Roman" pitchFamily="18" charset="0"/>
              </a:rPr>
              <a:t>LAVADO Y DESINFECCIÓN DE LAS LENTES DE CONTACTO.</a:t>
            </a:r>
          </a:p>
          <a:p>
            <a:pPr algn="just">
              <a:buNone/>
            </a:pP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Colocar las lentes en el contenedor adecuado y rellenarlo con la solución de conservación recomendada por el fabricante u oftalmólogo.</a:t>
            </a:r>
          </a:p>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lstStyle/>
          <a:p>
            <a:pPr algn="just"/>
            <a:r>
              <a:rPr lang="es-ES" dirty="0" smtClean="0">
                <a:latin typeface="Times New Roman" pitchFamily="18" charset="0"/>
                <a:cs typeface="Times New Roman" pitchFamily="18" charset="0"/>
              </a:rPr>
              <a:t>Friccionar con cuidado las lentes por ambas caras durante 20-30 segundos. Utilizar dedo índice (lentes blandas) o el dedo meñique, o un aplicador con punta de algodón mojada con solución de lavado (lentes rígidas) para limpiar la cara interna de la lente.</a:t>
            </a:r>
          </a:p>
          <a:p>
            <a:pPr algn="just">
              <a:buNone/>
            </a:pP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Es más fácil limpiar y manipular las lentes utilizando las puntas de los dedos. Elimina los microorganismos de todas las superficies.</a:t>
            </a:r>
          </a:p>
          <a:p>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CÓMO COLOCAR LENTES DE  CONTACTO  RÍGIDAS</a:t>
            </a:r>
            <a:endParaRPr lang="es-ES" dirty="0"/>
          </a:p>
        </p:txBody>
      </p:sp>
      <p:sp>
        <p:nvSpPr>
          <p:cNvPr id="3" name="2 Marcador de contenido"/>
          <p:cNvSpPr>
            <a:spLocks noGrp="1"/>
          </p:cNvSpPr>
          <p:nvPr>
            <p:ph idx="1"/>
          </p:nvPr>
        </p:nvSpPr>
        <p:spPr/>
        <p:txBody>
          <a:bodyPr>
            <a:normAutofit/>
          </a:bodyPr>
          <a:lstStyle/>
          <a:p>
            <a:pPr algn="just"/>
            <a:r>
              <a:rPr lang="es-ES" dirty="0" smtClean="0">
                <a:latin typeface="Times New Roman" pitchFamily="18" charset="0"/>
                <a:cs typeface="Times New Roman" pitchFamily="18" charset="0"/>
              </a:rPr>
              <a:t>Lavarse completamente las manos  con un jabón suave no cosmético.</a:t>
            </a:r>
          </a:p>
          <a:p>
            <a:pPr algn="just"/>
            <a:r>
              <a:rPr lang="es-ES" dirty="0" smtClean="0">
                <a:latin typeface="Times New Roman" pitchFamily="18" charset="0"/>
                <a:cs typeface="Times New Roman" pitchFamily="18" charset="0"/>
              </a:rPr>
              <a:t>Colocar una toalla sobre el pecho del usuario.</a:t>
            </a:r>
          </a:p>
          <a:p>
            <a:pPr algn="just"/>
            <a:r>
              <a:rPr lang="es-ES" dirty="0" smtClean="0">
                <a:latin typeface="Times New Roman" pitchFamily="18" charset="0"/>
                <a:cs typeface="Times New Roman" pitchFamily="18" charset="0"/>
              </a:rPr>
              <a:t>Sacar la lente de su contenedor intentando extraerla en posición vertical.</a:t>
            </a:r>
          </a:p>
          <a:p>
            <a:pPr algn="just"/>
            <a:r>
              <a:rPr lang="es-ES" dirty="0" smtClean="0">
                <a:latin typeface="Times New Roman" pitchFamily="18" charset="0"/>
                <a:cs typeface="Times New Roman" pitchFamily="18" charset="0"/>
              </a:rPr>
              <a:t>Aclarar con agua del grifo fría.</a:t>
            </a:r>
          </a:p>
          <a:p>
            <a:pPr algn="just"/>
            <a:r>
              <a:rPr lang="es-ES" dirty="0" smtClean="0">
                <a:latin typeface="Times New Roman" pitchFamily="18" charset="0"/>
                <a:cs typeface="Times New Roman" pitchFamily="18" charset="0"/>
              </a:rPr>
              <a:t>Humedecer la lente por ambas caras utilizando la solución prescrita.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algn="just"/>
            <a:r>
              <a:rPr lang="es-ES" dirty="0" smtClean="0">
                <a:latin typeface="Times New Roman" pitchFamily="18" charset="0"/>
                <a:cs typeface="Times New Roman" pitchFamily="18" charset="0"/>
              </a:rPr>
              <a:t>Colocar la lente sobre la punta del dedo índice de la mano dominante, con la concavidad hacia arriba.</a:t>
            </a:r>
          </a:p>
          <a:p>
            <a:pPr algn="just"/>
            <a:r>
              <a:rPr lang="es-ES" dirty="0" smtClean="0">
                <a:latin typeface="Times New Roman" pitchFamily="18" charset="0"/>
                <a:cs typeface="Times New Roman" pitchFamily="18" charset="0"/>
              </a:rPr>
              <a:t>Indicar al usuario que mire fijamente hacia adelante mientras se retrae el párpado inferior; colocar suavemente la lente encima de la córnea.</a:t>
            </a:r>
          </a:p>
          <a:p>
            <a:pPr algn="just"/>
            <a:r>
              <a:rPr lang="es-ES" dirty="0" smtClean="0">
                <a:latin typeface="Times New Roman" pitchFamily="18" charset="0"/>
                <a:cs typeface="Times New Roman" pitchFamily="18" charset="0"/>
              </a:rPr>
              <a:t>Indicar al usuario que cierre brevemente los ojos y que evite el parpadeo.</a:t>
            </a:r>
          </a:p>
          <a:p>
            <a:pPr algn="just">
              <a:buNone/>
            </a:pP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lstStyle/>
          <a:p>
            <a:pPr algn="just"/>
            <a:r>
              <a:rPr lang="es-ES" dirty="0" smtClean="0">
                <a:latin typeface="Times New Roman" pitchFamily="18" charset="0"/>
                <a:cs typeface="Times New Roman" pitchFamily="18" charset="0"/>
              </a:rPr>
              <a:t>Hay que asegurarse de que la lente esté adecuadamente centrada pidiendo al usuario que abra los ojos y observe si la visión es borrosa.</a:t>
            </a:r>
          </a:p>
          <a:p>
            <a:pPr algn="just"/>
            <a:r>
              <a:rPr lang="es-ES" dirty="0" smtClean="0">
                <a:latin typeface="Times New Roman" pitchFamily="18" charset="0"/>
                <a:cs typeface="Times New Roman" pitchFamily="18" charset="0"/>
              </a:rPr>
              <a:t>Repetir los mismo pasos para el otro ojo.</a:t>
            </a:r>
          </a:p>
          <a:p>
            <a:pPr algn="just"/>
            <a:r>
              <a:rPr lang="es-ES" dirty="0" smtClean="0">
                <a:latin typeface="Times New Roman" pitchFamily="18" charset="0"/>
                <a:cs typeface="Times New Roman" pitchFamily="18" charset="0"/>
              </a:rPr>
              <a:t>Eliminar el material sucio y la solución del frasco de almacenamiento.</a:t>
            </a:r>
          </a:p>
          <a:p>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CÓMO COLOCAR LENTES DE  CONTACTO  BLANDAS</a:t>
            </a:r>
            <a:endParaRPr lang="es-ES" dirty="0"/>
          </a:p>
        </p:txBody>
      </p:sp>
      <p:sp>
        <p:nvSpPr>
          <p:cNvPr id="3" name="2 Marcador de contenido"/>
          <p:cNvSpPr>
            <a:spLocks noGrp="1"/>
          </p:cNvSpPr>
          <p:nvPr>
            <p:ph idx="1"/>
          </p:nvPr>
        </p:nvSpPr>
        <p:spPr>
          <a:xfrm>
            <a:off x="457200" y="1124744"/>
            <a:ext cx="8229600" cy="5001419"/>
          </a:xfrm>
        </p:spPr>
        <p:txBody>
          <a:bodyPr/>
          <a:lstStyle/>
          <a:p>
            <a:endParaRPr lang="es-ES" dirty="0" smtClean="0"/>
          </a:p>
          <a:p>
            <a:pPr algn="just"/>
            <a:r>
              <a:rPr lang="es-ES" dirty="0" smtClean="0">
                <a:latin typeface="Times New Roman" pitchFamily="18" charset="0"/>
                <a:cs typeface="Times New Roman" pitchFamily="18" charset="0"/>
              </a:rPr>
              <a:t>Lavarse completamente las manos con un jabón suave no cosmético.</a:t>
            </a:r>
          </a:p>
          <a:p>
            <a:pPr algn="just"/>
            <a:r>
              <a:rPr lang="es-ES" dirty="0" smtClean="0">
                <a:latin typeface="Times New Roman" pitchFamily="18" charset="0"/>
                <a:cs typeface="Times New Roman" pitchFamily="18" charset="0"/>
              </a:rPr>
              <a:t>Colocar una toalla sobre el pecho del usuario.</a:t>
            </a:r>
          </a:p>
          <a:p>
            <a:pPr algn="just"/>
            <a:r>
              <a:rPr lang="es-ES" dirty="0" smtClean="0">
                <a:latin typeface="Times New Roman" pitchFamily="18" charset="0"/>
                <a:cs typeface="Times New Roman" pitchFamily="18" charset="0"/>
              </a:rPr>
              <a:t>Sacar la lente de su contenedor y aclararla con la solución recomendada.</a:t>
            </a:r>
          </a:p>
          <a:p>
            <a:pPr algn="just"/>
            <a:r>
              <a:rPr lang="es-ES" dirty="0" smtClean="0">
                <a:latin typeface="Times New Roman" pitchFamily="18" charset="0"/>
                <a:cs typeface="Times New Roman" pitchFamily="18" charset="0"/>
              </a:rPr>
              <a:t>Verificar que la lente no está invertida (interior hacia fuera).</a:t>
            </a:r>
          </a:p>
          <a:p>
            <a:pPr algn="just"/>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limpieza-lentillas.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lstStyle/>
          <a:p>
            <a:pPr algn="just"/>
            <a:r>
              <a:rPr lang="es-ES" dirty="0" smtClean="0">
                <a:latin typeface="Times New Roman" pitchFamily="18" charset="0"/>
                <a:cs typeface="Times New Roman" pitchFamily="18" charset="0"/>
              </a:rPr>
              <a:t>Utilizando el dedo índice o medio de la mano opuesta, retraer el párpado superior hasta que el iris quede expuesto.</a:t>
            </a:r>
          </a:p>
          <a:p>
            <a:pPr algn="just"/>
            <a:r>
              <a:rPr lang="es-ES" dirty="0" smtClean="0">
                <a:latin typeface="Times New Roman" pitchFamily="18" charset="0"/>
                <a:cs typeface="Times New Roman" pitchFamily="18" charset="0"/>
              </a:rPr>
              <a:t>Utilizando el dedo medio de la mano que mantiene la lente, tirar hacia abajo del párpado inferior.</a:t>
            </a:r>
          </a:p>
          <a:p>
            <a:pPr algn="just"/>
            <a:r>
              <a:rPr lang="es-ES" dirty="0" smtClean="0">
                <a:latin typeface="Times New Roman" pitchFamily="18" charset="0"/>
                <a:cs typeface="Times New Roman" pitchFamily="18" charset="0"/>
              </a:rPr>
              <a:t>Si la lente no está en la córnea sino en la esclerótica, indicar al usuario que cierre lentamente el ojo y hacerlo girar hasta la lente.</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145435"/>
          </a:xfrm>
        </p:spPr>
        <p:txBody>
          <a:bodyPr/>
          <a:lstStyle/>
          <a:p>
            <a:pPr algn="just"/>
            <a:r>
              <a:rPr lang="es-ES" dirty="0" smtClean="0">
                <a:latin typeface="Times New Roman" pitchFamily="18" charset="0"/>
                <a:cs typeface="Times New Roman" pitchFamily="18" charset="0"/>
              </a:rPr>
              <a:t>Es fundamental la preparación previa del personal responsable del manejo de estas prótesis para prevenir una lesión física en el usuario y evitar daños en los aparatos.</a:t>
            </a:r>
          </a:p>
          <a:p>
            <a:pPr algn="just">
              <a:buNone/>
            </a:pP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Se debe proteger la intimidad del usuario cuando se inserte o extraiga un aparato artificial (ejemplo: un ojo artificial).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algn="just"/>
            <a:r>
              <a:rPr lang="es-ES" dirty="0" smtClean="0">
                <a:latin typeface="Times New Roman" pitchFamily="18" charset="0"/>
                <a:cs typeface="Times New Roman" pitchFamily="18" charset="0"/>
              </a:rPr>
              <a:t>Hay que asegurarse de que la lente esté adecuadamente centrada pidiendo al usuario que abra los ojos y observe si la visión es borrosa.</a:t>
            </a:r>
          </a:p>
          <a:p>
            <a:pPr algn="just"/>
            <a:r>
              <a:rPr lang="es-ES" dirty="0" smtClean="0">
                <a:latin typeface="Times New Roman" pitchFamily="18" charset="0"/>
                <a:cs typeface="Times New Roman" pitchFamily="18" charset="0"/>
              </a:rPr>
              <a:t>Repetir los mismo pasos para el otro ojo.</a:t>
            </a:r>
          </a:p>
          <a:p>
            <a:pPr algn="just"/>
            <a:r>
              <a:rPr lang="es-ES" dirty="0" smtClean="0">
                <a:latin typeface="Times New Roman" pitchFamily="18" charset="0"/>
                <a:cs typeface="Times New Roman" pitchFamily="18" charset="0"/>
              </a:rPr>
              <a:t>Eliminar el material sucio y la solución del frasco de almacenamiento.</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Si la visión es borrosa:</a:t>
            </a:r>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145435"/>
          </a:xfrm>
        </p:spPr>
        <p:txBody>
          <a:bodyPr/>
          <a:lstStyle/>
          <a:p>
            <a:pPr algn="just">
              <a:buNone/>
            </a:pPr>
            <a:r>
              <a:rPr lang="es-ES" dirty="0" smtClean="0">
                <a:latin typeface="Times New Roman" pitchFamily="18" charset="0"/>
                <a:cs typeface="Times New Roman" pitchFamily="18" charset="0"/>
              </a:rPr>
              <a:t>  *retraer los párpados.</a:t>
            </a:r>
          </a:p>
          <a:p>
            <a:pPr algn="just">
              <a:buNone/>
            </a:pPr>
            <a:r>
              <a:rPr lang="es-ES" dirty="0" smtClean="0">
                <a:latin typeface="Times New Roman" pitchFamily="18" charset="0"/>
                <a:cs typeface="Times New Roman" pitchFamily="18" charset="0"/>
              </a:rPr>
              <a:t>  *localizar dónde está la lente.</a:t>
            </a:r>
          </a:p>
          <a:p>
            <a:pPr algn="just">
              <a:buNone/>
            </a:pPr>
            <a:r>
              <a:rPr lang="es-ES" dirty="0" smtClean="0">
                <a:latin typeface="Times New Roman" pitchFamily="18" charset="0"/>
                <a:cs typeface="Times New Roman" pitchFamily="18" charset="0"/>
              </a:rPr>
              <a:t>  *pedir al usuario que mire en dirección opuesta a la lente y, con el dedo índice, aplicar una presión sobre el margen del párpado izquierdo y colocar la lente sobre la córnea.</a:t>
            </a:r>
          </a:p>
          <a:p>
            <a:pPr algn="just">
              <a:buNone/>
            </a:pPr>
            <a:r>
              <a:rPr lang="es-ES" dirty="0" smtClean="0">
                <a:latin typeface="Times New Roman" pitchFamily="18" charset="0"/>
                <a:cs typeface="Times New Roman" pitchFamily="18" charset="0"/>
              </a:rPr>
              <a:t>  *hacer que el usuario mire lentamente hacia la lente.</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CONSIDERACIONES ESPECIALES</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r>
              <a:rPr lang="es-ES" dirty="0" smtClean="0">
                <a:latin typeface="Times New Roman" pitchFamily="18" charset="0"/>
                <a:cs typeface="Times New Roman" pitchFamily="18" charset="0"/>
              </a:rPr>
              <a:t>1.-No aplicar </a:t>
            </a:r>
            <a:r>
              <a:rPr lang="es-ES" b="1" dirty="0" smtClean="0">
                <a:latin typeface="Times New Roman" pitchFamily="18" charset="0"/>
                <a:cs typeface="Times New Roman" pitchFamily="18" charset="0"/>
              </a:rPr>
              <a:t>NUNCA</a:t>
            </a:r>
            <a:r>
              <a:rPr lang="es-ES" dirty="0" smtClean="0">
                <a:latin typeface="Times New Roman" pitchFamily="18" charset="0"/>
                <a:cs typeface="Times New Roman" pitchFamily="18" charset="0"/>
              </a:rPr>
              <a:t> una presión directa sobre el globo ocular hacia abajo porque podría causar una lesión importante.</a:t>
            </a:r>
          </a:p>
          <a:p>
            <a:pPr algn="just"/>
            <a:r>
              <a:rPr lang="es-ES" dirty="0" smtClean="0">
                <a:latin typeface="Times New Roman" pitchFamily="18" charset="0"/>
                <a:cs typeface="Times New Roman" pitchFamily="18" charset="0"/>
              </a:rPr>
              <a:t>2.-Los botes para guardar las lentes de contacto resistentes al calor pueden colocarse en un calentador eléctrico para esterilizarlas; sin embargo, en las instituciones sanitarias no suele haber este tipo de calentadores.</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normAutofit/>
          </a:bodyPr>
          <a:lstStyle/>
          <a:p>
            <a:pPr algn="just"/>
            <a:r>
              <a:rPr lang="es-ES" dirty="0" smtClean="0">
                <a:latin typeface="Times New Roman" pitchFamily="18" charset="0"/>
                <a:cs typeface="Times New Roman" pitchFamily="18" charset="0"/>
              </a:rPr>
              <a:t>3.-Las lentes blandas son más flexibles que las rígidas y, por lo tanto, menos irritantes. La irritación crónica debe comunicarse al médico.</a:t>
            </a:r>
          </a:p>
          <a:p>
            <a:pPr algn="just"/>
            <a:r>
              <a:rPr lang="es-ES" dirty="0" smtClean="0">
                <a:latin typeface="Times New Roman" pitchFamily="18" charset="0"/>
                <a:cs typeface="Times New Roman" pitchFamily="18" charset="0"/>
              </a:rPr>
              <a:t>4.- Los usuarios de lentes de contacto blandas y de uso prolongado están sometidos al riesgo de sufrir infecciones oculares y úlceras </a:t>
            </a:r>
            <a:r>
              <a:rPr lang="es-ES" dirty="0" err="1" smtClean="0">
                <a:latin typeface="Times New Roman" pitchFamily="18" charset="0"/>
                <a:cs typeface="Times New Roman" pitchFamily="18" charset="0"/>
              </a:rPr>
              <a:t>corneales</a:t>
            </a:r>
            <a:r>
              <a:rPr lang="es-ES" dirty="0" smtClean="0">
                <a:latin typeface="Times New Roman" pitchFamily="18" charset="0"/>
                <a:cs typeface="Times New Roman" pitchFamily="18" charset="0"/>
              </a:rPr>
              <a:t>. Los agentes más frecuentes son </a:t>
            </a:r>
            <a:r>
              <a:rPr lang="es-ES" dirty="0" err="1" smtClean="0">
                <a:latin typeface="Times New Roman" pitchFamily="18" charset="0"/>
                <a:cs typeface="Times New Roman" pitchFamily="18" charset="0"/>
              </a:rPr>
              <a:t>Pseudomona</a:t>
            </a:r>
            <a:r>
              <a:rPr lang="es-ES"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aeuriginosa</a:t>
            </a:r>
            <a:r>
              <a:rPr lang="es-ES" dirty="0" smtClean="0">
                <a:latin typeface="Times New Roman" pitchFamily="18" charset="0"/>
                <a:cs typeface="Times New Roman" pitchFamily="18" charset="0"/>
              </a:rPr>
              <a:t> y los estafilococos.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904656"/>
          </a:xfrm>
        </p:spPr>
        <p:txBody>
          <a:bodyPr/>
          <a:lstStyle/>
          <a:p>
            <a:pPr algn="just"/>
            <a:r>
              <a:rPr lang="es-ES" dirty="0" smtClean="0">
                <a:latin typeface="Times New Roman" pitchFamily="18" charset="0"/>
                <a:cs typeface="Times New Roman" pitchFamily="18" charset="0"/>
              </a:rPr>
              <a:t>5.- Algunas mujeres experimentan cierta incomodidad con las lentes de contacto durante el período menstrual, el embarazo, la menopausia o con la toma de anticonceptivos orales. La retención hormonal de líquidos puede hinchar la córnea, con lo que las lentes no ajustarían bien.</a:t>
            </a:r>
          </a:p>
          <a:p>
            <a:pPr algn="just"/>
            <a:r>
              <a:rPr lang="es-ES" dirty="0" smtClean="0">
                <a:latin typeface="Times New Roman" pitchFamily="18" charset="0"/>
                <a:cs typeface="Times New Roman" pitchFamily="18" charset="0"/>
              </a:rPr>
              <a:t>6.-Debe ponerse énfasis en la conveniencia de seguir las recomendaciones sobre cuidados de las lentes.</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CUIDADO DE UN OJO ARTIFICIAL</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buNone/>
            </a:pPr>
            <a:r>
              <a:rPr lang="es-ES" dirty="0" smtClean="0">
                <a:latin typeface="Times New Roman" pitchFamily="18" charset="0"/>
                <a:cs typeface="Times New Roman" pitchFamily="18" charset="0"/>
              </a:rPr>
              <a:t>   Como resultado de un tumor, infección, ceguera congénita o traumatismo grave en el ojo, un cliente puede tener que ser sometido a una enucleación o extirpación total del ojo. La cirugía está indicada cuando existe peligro de que una infección o proceso maligno se disemine al otro ojo o al tejido cerebral o cuando un traumatismo ha destruido completamente el globo ocular. </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buNone/>
            </a:pPr>
            <a:r>
              <a:rPr lang="es-ES" dirty="0" smtClean="0">
                <a:latin typeface="Times New Roman" pitchFamily="18" charset="0"/>
                <a:cs typeface="Times New Roman" pitchFamily="18" charset="0"/>
              </a:rPr>
              <a:t>   Todo lo que queda tras la enucleación es la órbita y los párpados. Por motivos cosméticos obvios, en los usuarios sometidos a una enucleación se coloca un ojo artificial o prótesis. </a:t>
            </a:r>
          </a:p>
          <a:p>
            <a:pPr algn="just">
              <a:buNone/>
            </a:pPr>
            <a:r>
              <a:rPr lang="es-ES" dirty="0" smtClean="0">
                <a:latin typeface="Times New Roman" pitchFamily="18" charset="0"/>
                <a:cs typeface="Times New Roman" pitchFamily="18" charset="0"/>
              </a:rPr>
              <a:t>   Los ojos artificiales están hechos de plástico y en ocasiones de cristal. La prótesis de plástico más frecuente es lisa y toma la forma de la curvatura anterior del globo ocular normal. La prótesis se encaja por detrás de los párpados del usuario.</a:t>
            </a:r>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pPr algn="just">
              <a:buNone/>
            </a:pPr>
            <a:r>
              <a:rPr lang="es-ES" dirty="0" smtClean="0">
                <a:latin typeface="Times New Roman" pitchFamily="18" charset="0"/>
                <a:cs typeface="Times New Roman" pitchFamily="18" charset="0"/>
              </a:rPr>
              <a:t>   Cada prótesis está diseñada para que tenga el aspecto del iris, la pupila y la esclerótica naturales del usuario. Las prótesis son relativamente fáciles de quitar e insertar y pueden llevarse día y noche. El lavado con agua y jabón puede hacerse diariamente o una vez cada varios meses, según las preferencias del usuario.</a:t>
            </a:r>
          </a:p>
          <a:p>
            <a:pPr algn="just">
              <a:buNone/>
            </a:pPr>
            <a:endParaRPr lang="es-ES" dirty="0">
              <a:latin typeface="Times New Roman" pitchFamily="18" charset="0"/>
              <a:cs typeface="Times New Roman" pitchFamily="18" charset="0"/>
            </a:endParaRPr>
          </a:p>
        </p:txBody>
      </p:sp>
      <p:pic>
        <p:nvPicPr>
          <p:cNvPr id="4" name="3 Imagen" descr="prot03.jpg"/>
          <p:cNvPicPr>
            <a:picLocks noChangeAspect="1"/>
          </p:cNvPicPr>
          <p:nvPr/>
        </p:nvPicPr>
        <p:blipFill>
          <a:blip r:embed="rId2" cstate="print"/>
          <a:stretch>
            <a:fillRect/>
          </a:stretch>
        </p:blipFill>
        <p:spPr>
          <a:xfrm>
            <a:off x="4644008" y="4437112"/>
            <a:ext cx="3228975" cy="165735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976664"/>
          </a:xfrm>
        </p:spPr>
        <p:txBody>
          <a:bodyPr>
            <a:normAutofit lnSpcReduction="10000"/>
          </a:bodyPr>
          <a:lstStyle/>
          <a:p>
            <a:pPr algn="just">
              <a:buNone/>
            </a:pPr>
            <a:r>
              <a:rPr lang="es-ES" sz="3600" b="1" dirty="0" smtClean="0">
                <a:latin typeface="Times New Roman" pitchFamily="18" charset="0"/>
                <a:cs typeface="Times New Roman" pitchFamily="18" charset="0"/>
              </a:rPr>
              <a:t>                       MATERIAL</a:t>
            </a:r>
          </a:p>
          <a:p>
            <a:pPr algn="just">
              <a:buNone/>
            </a:pPr>
            <a:r>
              <a:rPr lang="es-ES" dirty="0" smtClean="0">
                <a:latin typeface="Times New Roman" pitchFamily="18" charset="0"/>
                <a:cs typeface="Times New Roman" pitchFamily="18" charset="0"/>
              </a:rPr>
              <a:t>   *Paño suave o cuadrado de algodón.</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*Palangana con agua o solución salina calientes.</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*Gasas de 10x10 cm.</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*Jabón suave.</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lnSpcReduction="10000"/>
          </a:bodyPr>
          <a:lstStyle/>
          <a:p>
            <a:pPr algn="just">
              <a:buNone/>
            </a:pPr>
            <a:r>
              <a:rPr lang="es-ES" dirty="0" smtClean="0">
                <a:latin typeface="Times New Roman" pitchFamily="18" charset="0"/>
                <a:cs typeface="Times New Roman" pitchFamily="18" charset="0"/>
              </a:rPr>
              <a:t>   *Pañuelos de papel.  </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 Toalla de baño.</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*Aparato para aspirar (p. ej., pera de goma o cuentagotas (opcional).</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*Guantes desechables.</a:t>
            </a:r>
          </a:p>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*Bote con tapa.</a:t>
            </a: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lstStyle/>
          <a:p>
            <a:pPr algn="just"/>
            <a:r>
              <a:rPr lang="es-ES" dirty="0" smtClean="0">
                <a:latin typeface="Times New Roman" pitchFamily="18" charset="0"/>
                <a:cs typeface="Times New Roman" pitchFamily="18" charset="0"/>
              </a:rPr>
              <a:t>El personal responsable debe explicar los pasos del procedimiento al usuario a medida que los realiza.</a:t>
            </a:r>
          </a:p>
          <a:p>
            <a:pPr algn="just">
              <a:buNone/>
            </a:pP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Se debe informar al personal asistencial del tipo de hallazgo que debe comunicarse (ejemplo: dolor en el ojo, drenaje por el ojo…).</a:t>
            </a:r>
          </a:p>
          <a:p>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CONSIDERACIONES ESPECIALES</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algn="just"/>
            <a:r>
              <a:rPr lang="es-ES" dirty="0" smtClean="0">
                <a:latin typeface="Times New Roman" pitchFamily="18" charset="0"/>
                <a:cs typeface="Times New Roman" pitchFamily="18" charset="0"/>
              </a:rPr>
              <a:t>Hay que examinar los tejidos circundantes de los párpados y la órbita por si hubiera signos de inflamación, dolor, tumefacción o secreciones (examinar la órbita tras quitar la prótesis).</a:t>
            </a:r>
          </a:p>
          <a:p>
            <a:pPr algn="just"/>
            <a:r>
              <a:rPr lang="es-ES" dirty="0" smtClean="0">
                <a:latin typeface="Times New Roman" pitchFamily="18" charset="0"/>
                <a:cs typeface="Times New Roman" pitchFamily="18" charset="0"/>
              </a:rPr>
              <a:t>Examinar los hábitos del usuario en lo que a cuidado de prótesis se refiere: frecuencia y métodos de limpieza.</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r>
              <a:rPr lang="es-ES" dirty="0" smtClean="0">
                <a:latin typeface="Times New Roman" pitchFamily="18" charset="0"/>
                <a:cs typeface="Times New Roman" pitchFamily="18" charset="0"/>
              </a:rPr>
              <a:t>Es necesario valorar la capacidad del usuario para quitarse , limpiar y reinsertarse la prótesis.</a:t>
            </a:r>
          </a:p>
          <a:p>
            <a:pPr algn="just">
              <a:buNone/>
            </a:pPr>
            <a:r>
              <a:rPr lang="es-ES" dirty="0" smtClean="0">
                <a:latin typeface="Times New Roman" pitchFamily="18" charset="0"/>
                <a:cs typeface="Times New Roman" pitchFamily="18" charset="0"/>
              </a:rPr>
              <a:t>   Entre los diagnósticos enfermeros en estos usuarios se pueden encontrar:</a:t>
            </a:r>
          </a:p>
          <a:p>
            <a:pPr algn="just">
              <a:buNone/>
            </a:pPr>
            <a:r>
              <a:rPr lang="es-ES" dirty="0" smtClean="0">
                <a:latin typeface="Times New Roman" pitchFamily="18" charset="0"/>
                <a:cs typeface="Times New Roman" pitchFamily="18" charset="0"/>
              </a:rPr>
              <a:t>   *Déficit de </a:t>
            </a:r>
            <a:r>
              <a:rPr lang="es-ES" dirty="0" err="1" smtClean="0">
                <a:latin typeface="Times New Roman" pitchFamily="18" charset="0"/>
                <a:cs typeface="Times New Roman" pitchFamily="18" charset="0"/>
              </a:rPr>
              <a:t>autocuidados</a:t>
            </a:r>
            <a:r>
              <a:rPr lang="es-ES" dirty="0" smtClean="0">
                <a:latin typeface="Times New Roman" pitchFamily="18" charset="0"/>
                <a:cs typeface="Times New Roman" pitchFamily="18" charset="0"/>
              </a:rPr>
              <a:t>: baño/higiene.</a:t>
            </a:r>
          </a:p>
          <a:p>
            <a:pPr algn="just">
              <a:buNone/>
            </a:pPr>
            <a:r>
              <a:rPr lang="es-ES" dirty="0" smtClean="0">
                <a:latin typeface="Times New Roman" pitchFamily="18" charset="0"/>
                <a:cs typeface="Times New Roman" pitchFamily="18" charset="0"/>
              </a:rPr>
              <a:t>   *Trastorno de la imagen corporal.</a:t>
            </a:r>
          </a:p>
          <a:p>
            <a:pPr algn="just">
              <a:buNone/>
            </a:pPr>
            <a:r>
              <a:rPr lang="es-ES" dirty="0" smtClean="0">
                <a:latin typeface="Times New Roman" pitchFamily="18" charset="0"/>
                <a:cs typeface="Times New Roman" pitchFamily="18" charset="0"/>
              </a:rPr>
              <a:t>   * Riesgo de infección.</a:t>
            </a:r>
          </a:p>
          <a:p>
            <a:pPr algn="just">
              <a:buNone/>
            </a:pPr>
            <a:r>
              <a:rPr lang="es-ES" dirty="0" smtClean="0">
                <a:latin typeface="Times New Roman" pitchFamily="18" charset="0"/>
                <a:cs typeface="Times New Roman" pitchFamily="18" charset="0"/>
              </a:rPr>
              <a:t>   *Riesgo de lesión.</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CUIDADO DE UN AUDÍFONO INTERNO</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844824"/>
            <a:ext cx="8229600" cy="4281339"/>
          </a:xfrm>
        </p:spPr>
        <p:txBody>
          <a:bodyPr/>
          <a:lstStyle/>
          <a:p>
            <a:pPr algn="just"/>
            <a:r>
              <a:rPr lang="es-ES" dirty="0" smtClean="0">
                <a:latin typeface="Times New Roman" pitchFamily="18" charset="0"/>
                <a:cs typeface="Times New Roman" pitchFamily="18" charset="0"/>
              </a:rPr>
              <a:t>El oído es vital para la comunicación normal y para la orientación en el entorno según los sonidos. Para las personas con pérdida de audición, las prótesis auditivas mejoran su capacidad de oír y de comprender las palabras.</a:t>
            </a:r>
          </a:p>
          <a:p>
            <a:pPr algn="just">
              <a:buNone/>
            </a:pPr>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Los audífonos son amplificadores con los que el sonido se oye de modo más efectivo. </a:t>
            </a:r>
            <a:endParaRPr lang="es-ES"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algn="just"/>
            <a:r>
              <a:rPr lang="es-ES" dirty="0" smtClean="0">
                <a:latin typeface="Times New Roman" pitchFamily="18" charset="0"/>
                <a:cs typeface="Times New Roman" pitchFamily="18" charset="0"/>
              </a:rPr>
              <a:t>Todos tienen cuatro componentes básicos:</a:t>
            </a:r>
          </a:p>
          <a:p>
            <a:pPr algn="just">
              <a:buNone/>
            </a:pPr>
            <a:r>
              <a:rPr lang="es-ES" dirty="0" smtClean="0">
                <a:latin typeface="Times New Roman" pitchFamily="18" charset="0"/>
                <a:cs typeface="Times New Roman" pitchFamily="18" charset="0"/>
              </a:rPr>
              <a:t>    1.- Un micrófono, que recibe y convierte el sonido en señales eléctricas.</a:t>
            </a:r>
          </a:p>
          <a:p>
            <a:pPr algn="just">
              <a:buNone/>
            </a:pPr>
            <a:r>
              <a:rPr lang="es-ES" dirty="0" smtClean="0">
                <a:latin typeface="Times New Roman" pitchFamily="18" charset="0"/>
                <a:cs typeface="Times New Roman" pitchFamily="18" charset="0"/>
              </a:rPr>
              <a:t>    2.- Un amplificador, que aumenta la potencia de la señal eléctrica.</a:t>
            </a:r>
          </a:p>
          <a:p>
            <a:pPr algn="just">
              <a:buNone/>
            </a:pPr>
            <a:r>
              <a:rPr lang="es-ES" dirty="0" smtClean="0">
                <a:latin typeface="Times New Roman" pitchFamily="18" charset="0"/>
                <a:cs typeface="Times New Roman" pitchFamily="18" charset="0"/>
              </a:rPr>
              <a:t>    3.- Un receptor, que convierte esta señal ampliada otra vez en sonido.</a:t>
            </a:r>
          </a:p>
          <a:p>
            <a:pPr algn="just">
              <a:buNone/>
            </a:pPr>
            <a:r>
              <a:rPr lang="es-ES" dirty="0" smtClean="0">
                <a:latin typeface="Times New Roman" pitchFamily="18" charset="0"/>
                <a:cs typeface="Times New Roman" pitchFamily="18" charset="0"/>
              </a:rPr>
              <a:t>    4.-Una fuente de energía (pilas), que da energía a todos los componentes.</a:t>
            </a:r>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147248" cy="5505475"/>
          </a:xfrm>
        </p:spPr>
        <p:txBody>
          <a:bodyPr>
            <a:normAutofit fontScale="92500" lnSpcReduction="10000"/>
          </a:bodyPr>
          <a:lstStyle/>
          <a:p>
            <a:pPr algn="just"/>
            <a:r>
              <a:rPr lang="es-ES" dirty="0" smtClean="0">
                <a:latin typeface="Times New Roman" pitchFamily="18" charset="0"/>
                <a:cs typeface="Times New Roman" pitchFamily="18" charset="0"/>
              </a:rPr>
              <a:t>En el mercado hay audífonos programables. Estos aparatos, más que amplificar los sonidos, los seleccionan. Son programados por un técnico en audífonos con la ayuda de un programa específico, según la lesión auditiva del usuario. Se ajustan para acomodarse a la gama de audición residual del usuario.</a:t>
            </a:r>
          </a:p>
          <a:p>
            <a:pPr algn="just"/>
            <a:r>
              <a:rPr lang="es-ES" dirty="0" smtClean="0">
                <a:latin typeface="Times New Roman" pitchFamily="18" charset="0"/>
                <a:cs typeface="Times New Roman" pitchFamily="18" charset="0"/>
              </a:rPr>
              <a:t> Estos aparatos programables amplifican independientemente los sonidos de alta frecuencia (consonantes blandas) de los de baja frecuencia (vocales que se pronuncian en voz baja).</a:t>
            </a:r>
            <a:endParaRPr lang="es-E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lstStyle/>
          <a:p>
            <a:pPr algn="just"/>
            <a:r>
              <a:rPr lang="es-ES" dirty="0" smtClean="0">
                <a:latin typeface="Times New Roman" pitchFamily="18" charset="0"/>
                <a:cs typeface="Times New Roman" pitchFamily="18" charset="0"/>
              </a:rPr>
              <a:t>Este proceso se produce de una manera continua y rápida. Los aparatos programables también cuentan con un control remoto, que tiene un selector para dos programas (p. </a:t>
            </a:r>
            <a:r>
              <a:rPr lang="es-ES" dirty="0" err="1" smtClean="0">
                <a:latin typeface="Times New Roman" pitchFamily="18" charset="0"/>
                <a:cs typeface="Times New Roman" pitchFamily="18" charset="0"/>
              </a:rPr>
              <a:t>ej</a:t>
            </a:r>
            <a:r>
              <a:rPr lang="es-ES" dirty="0" smtClean="0">
                <a:latin typeface="Times New Roman" pitchFamily="18" charset="0"/>
                <a:cs typeface="Times New Roman" pitchFamily="18" charset="0"/>
              </a:rPr>
              <a:t>; audición normal y “situaciones especiales”); este control remoto también dispone del control del volumen. Hoy día existen varios tipos de aparatos que mejoran la audición de un usuario:</a:t>
            </a:r>
            <a:endParaRPr lang="es-ES"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lstStyle/>
          <a:p>
            <a:pPr algn="just"/>
            <a:r>
              <a:rPr lang="es-ES" dirty="0" smtClean="0"/>
              <a:t>1.- </a:t>
            </a:r>
            <a:r>
              <a:rPr lang="es-ES" b="1" dirty="0" smtClean="0">
                <a:solidFill>
                  <a:srgbClr val="00B0F0"/>
                </a:solidFill>
                <a:latin typeface="Times New Roman" pitchFamily="18" charset="0"/>
                <a:cs typeface="Times New Roman" pitchFamily="18" charset="0"/>
              </a:rPr>
              <a:t>Los audífonos </a:t>
            </a:r>
            <a:r>
              <a:rPr lang="es-ES" b="1" dirty="0" err="1" smtClean="0">
                <a:solidFill>
                  <a:srgbClr val="00B0F0"/>
                </a:solidFill>
                <a:latin typeface="Times New Roman" pitchFamily="18" charset="0"/>
                <a:cs typeface="Times New Roman" pitchFamily="18" charset="0"/>
              </a:rPr>
              <a:t>intraductales</a:t>
            </a:r>
            <a:r>
              <a:rPr lang="es-ES" b="1" dirty="0" smtClean="0">
                <a:solidFill>
                  <a:srgbClr val="00B0F0"/>
                </a:solidFill>
                <a:latin typeface="Times New Roman" pitchFamily="18" charset="0"/>
                <a:cs typeface="Times New Roman" pitchFamily="18" charset="0"/>
              </a:rPr>
              <a:t> (ID) </a:t>
            </a:r>
            <a:r>
              <a:rPr lang="es-ES" dirty="0" smtClean="0">
                <a:latin typeface="Times New Roman" pitchFamily="18" charset="0"/>
                <a:cs typeface="Times New Roman" pitchFamily="18" charset="0"/>
              </a:rPr>
              <a:t>encajan completamente en el conducto auditivo. Tienen un aspecto estético, son fáciles de manipular y de colocar en el oído, y no interfieren en el empleo de gafas o en el usos del teléfono. Pueden llevarse durante la práctica de ejercicio físico. Sin embargo, su colocación adecuada es más difícil y el cerumen tiende a acumularse más con este tipo de  aparato que con otros.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normAutofit/>
          </a:bodyPr>
          <a:lstStyle/>
          <a:p>
            <a:pPr algn="just"/>
            <a:r>
              <a:rPr lang="es-ES" dirty="0" smtClean="0"/>
              <a:t>2.- </a:t>
            </a:r>
            <a:r>
              <a:rPr lang="es-ES" b="1" dirty="0" smtClean="0">
                <a:solidFill>
                  <a:srgbClr val="00B0F0"/>
                </a:solidFill>
                <a:latin typeface="Times New Roman" pitchFamily="18" charset="0"/>
                <a:cs typeface="Times New Roman" pitchFamily="18" charset="0"/>
              </a:rPr>
              <a:t>Los audífonos auriculares (IA o </a:t>
            </a:r>
            <a:r>
              <a:rPr lang="es-ES" b="1" dirty="0" err="1" smtClean="0">
                <a:solidFill>
                  <a:srgbClr val="00B0F0"/>
                </a:solidFill>
                <a:latin typeface="Times New Roman" pitchFamily="18" charset="0"/>
                <a:cs typeface="Times New Roman" pitchFamily="18" charset="0"/>
              </a:rPr>
              <a:t>intrauriculares</a:t>
            </a:r>
            <a:r>
              <a:rPr lang="es-ES" b="1" dirty="0" smtClean="0">
                <a:solidFill>
                  <a:srgbClr val="00B0F0"/>
                </a:solidFill>
                <a:latin typeface="Times New Roman" pitchFamily="18" charset="0"/>
                <a:cs typeface="Times New Roman" pitchFamily="18" charset="0"/>
              </a:rPr>
              <a:t>) </a:t>
            </a:r>
            <a:r>
              <a:rPr lang="es-ES" dirty="0" smtClean="0">
                <a:latin typeface="Times New Roman" pitchFamily="18" charset="0"/>
                <a:cs typeface="Times New Roman" pitchFamily="18" charset="0"/>
              </a:rPr>
              <a:t>encajan en el pabellón auditivo externo y permiten un ajuste más fino. Son más potentes y, por lo tanto, son útiles para una gama más amplia de pérdida auditiva que los audífonos ID.  Hoy día son el tipo más frecuente. Son fáciles de colocar y  de ajustar, y no interfieren en el hecho de llevar gafas. Sin embargo, son menos discretos que los ID. </a:t>
            </a:r>
            <a:endParaRPr lang="es-ES"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normAutofit/>
          </a:bodyPr>
          <a:lstStyle/>
          <a:p>
            <a:pPr algn="just"/>
            <a:r>
              <a:rPr lang="es-ES" dirty="0" smtClean="0">
                <a:latin typeface="Times New Roman" pitchFamily="18" charset="0"/>
                <a:cs typeface="Times New Roman" pitchFamily="18" charset="0"/>
              </a:rPr>
              <a:t>No se recomiendan para personas con problemas cutáneos o de humedad en el conducto auricular.</a:t>
            </a:r>
          </a:p>
          <a:p>
            <a:pPr algn="just"/>
            <a:r>
              <a:rPr lang="es-ES" dirty="0" smtClean="0">
                <a:latin typeface="Times New Roman" pitchFamily="18" charset="0"/>
                <a:cs typeface="Times New Roman" pitchFamily="18" charset="0"/>
              </a:rPr>
              <a:t>3.- Los </a:t>
            </a:r>
            <a:r>
              <a:rPr lang="es-ES" b="1" dirty="0" smtClean="0">
                <a:solidFill>
                  <a:srgbClr val="00B0F0"/>
                </a:solidFill>
                <a:latin typeface="Times New Roman" pitchFamily="18" charset="0"/>
                <a:cs typeface="Times New Roman" pitchFamily="18" charset="0"/>
              </a:rPr>
              <a:t>audífonos</a:t>
            </a:r>
            <a:r>
              <a:rPr lang="es-ES" dirty="0" smtClean="0">
                <a:latin typeface="Times New Roman" pitchFamily="18" charset="0"/>
                <a:cs typeface="Times New Roman" pitchFamily="18" charset="0"/>
              </a:rPr>
              <a:t> colocados detrás de la oreja </a:t>
            </a:r>
            <a:r>
              <a:rPr lang="es-ES" b="1" dirty="0" smtClean="0">
                <a:solidFill>
                  <a:srgbClr val="00B0F0"/>
                </a:solidFill>
                <a:latin typeface="Times New Roman" pitchFamily="18" charset="0"/>
                <a:cs typeface="Times New Roman" pitchFamily="18" charset="0"/>
              </a:rPr>
              <a:t>(RA o </a:t>
            </a:r>
            <a:r>
              <a:rPr lang="es-ES" b="1" dirty="0" err="1" smtClean="0">
                <a:solidFill>
                  <a:srgbClr val="00B0F0"/>
                </a:solidFill>
                <a:latin typeface="Times New Roman" pitchFamily="18" charset="0"/>
                <a:cs typeface="Times New Roman" pitchFamily="18" charset="0"/>
              </a:rPr>
              <a:t>retroauriculares</a:t>
            </a:r>
            <a:r>
              <a:rPr lang="es-ES" b="1" dirty="0" smtClean="0">
                <a:solidFill>
                  <a:srgbClr val="00B0F0"/>
                </a:solidFill>
                <a:latin typeface="Times New Roman" pitchFamily="18" charset="0"/>
                <a:cs typeface="Times New Roman" pitchFamily="18" charset="0"/>
              </a:rPr>
              <a:t>) </a:t>
            </a:r>
            <a:r>
              <a:rPr lang="es-ES" dirty="0" smtClean="0">
                <a:latin typeface="Times New Roman" pitchFamily="18" charset="0"/>
                <a:cs typeface="Times New Roman" pitchFamily="18" charset="0"/>
              </a:rPr>
              <a:t>cuelgan del pabellón auricular y se conectan mediante un tubo de plástico corto, transparente y hueco, a un molde del oído, que se inserta en el conducto auditivo externo. </a:t>
            </a:r>
            <a:endParaRPr lang="es-E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lstStyle/>
          <a:p>
            <a:pPr algn="just"/>
            <a:r>
              <a:rPr lang="es-ES" dirty="0" smtClean="0">
                <a:latin typeface="Times New Roman" pitchFamily="18" charset="0"/>
                <a:cs typeface="Times New Roman" pitchFamily="18" charset="0"/>
              </a:rPr>
              <a:t>Son útiles para los usuarios con una pérdida de audición rápidamente progresiva o con dificultades en su destreza manual, y para ellos que no toleran una oclusión parcial del oído.</a:t>
            </a:r>
          </a:p>
          <a:p>
            <a:pPr algn="just"/>
            <a:r>
              <a:rPr lang="es-ES" dirty="0" smtClean="0">
                <a:latin typeface="Times New Roman" pitchFamily="18" charset="0"/>
                <a:cs typeface="Times New Roman" pitchFamily="18" charset="0"/>
              </a:rPr>
              <a:t>Entre las principales desventajas se encuentran las siguientes:</a:t>
            </a:r>
          </a:p>
          <a:p>
            <a:pPr algn="just">
              <a:buNone/>
            </a:pPr>
            <a:r>
              <a:rPr lang="es-ES" dirty="0" smtClean="0">
                <a:latin typeface="Times New Roman" pitchFamily="18" charset="0"/>
                <a:cs typeface="Times New Roman" pitchFamily="18" charset="0"/>
              </a:rPr>
              <a:t>  *son más visibles.</a:t>
            </a:r>
          </a:p>
          <a:p>
            <a:pPr algn="just">
              <a:buNone/>
            </a:pPr>
            <a:r>
              <a:rPr lang="es-ES" dirty="0" smtClean="0">
                <a:latin typeface="Times New Roman" pitchFamily="18" charset="0"/>
                <a:cs typeface="Times New Roman" pitchFamily="18" charset="0"/>
              </a:rPr>
              <a:t>  *pueden interferir con las gafas.</a:t>
            </a:r>
          </a:p>
          <a:p>
            <a:pPr algn="just">
              <a:buNone/>
            </a:pPr>
            <a:r>
              <a:rPr lang="es-ES" dirty="0" smtClean="0">
                <a:latin typeface="Times New Roman" pitchFamily="18" charset="0"/>
                <a:cs typeface="Times New Roman" pitchFamily="18" charset="0"/>
              </a:rPr>
              <a:t>  *pueden interferir con el uso del teléfono.</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FF0000"/>
                </a:solidFill>
                <a:latin typeface="Times New Roman" pitchFamily="18" charset="0"/>
                <a:cs typeface="Times New Roman" pitchFamily="18" charset="0"/>
              </a:rPr>
              <a:t>INTRODUCCIÓN</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600200"/>
            <a:ext cx="8003232" cy="4525963"/>
          </a:xfrm>
        </p:spPr>
        <p:txBody>
          <a:bodyPr/>
          <a:lstStyle/>
          <a:p>
            <a:pPr algn="just">
              <a:buNone/>
            </a:pPr>
            <a:r>
              <a:rPr lang="es-ES" dirty="0" smtClean="0">
                <a:latin typeface="Times New Roman" pitchFamily="18" charset="0"/>
                <a:cs typeface="Times New Roman" pitchFamily="18" charset="0"/>
              </a:rPr>
              <a:t>    Los ojos artificiales ayudan a los usuarios a mantener un aspecto normal cuando se ha perdido un ojo, como consecuencia de una lesión o una enfermedad. Las prótesis y lentes de contacto deben adaptarse y funcionar correctamente para </a:t>
            </a:r>
            <a:r>
              <a:rPr lang="es-ES" dirty="0">
                <a:latin typeface="Times New Roman" pitchFamily="18" charset="0"/>
                <a:cs typeface="Times New Roman" pitchFamily="18" charset="0"/>
              </a:rPr>
              <a:t>q</a:t>
            </a:r>
            <a:r>
              <a:rPr lang="es-ES" dirty="0" smtClean="0">
                <a:latin typeface="Times New Roman" pitchFamily="18" charset="0"/>
                <a:cs typeface="Times New Roman" pitchFamily="18" charset="0"/>
              </a:rPr>
              <a:t>ue el usuario interaccione de manera normal en su entorno.</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lnSpcReduction="10000"/>
          </a:bodyPr>
          <a:lstStyle/>
          <a:p>
            <a:pPr algn="just">
              <a:buNone/>
            </a:pPr>
            <a:r>
              <a:rPr lang="es-ES" dirty="0" smtClean="0"/>
              <a:t>   *</a:t>
            </a:r>
            <a:r>
              <a:rPr lang="es-ES" dirty="0" smtClean="0">
                <a:latin typeface="Times New Roman" pitchFamily="18" charset="0"/>
                <a:cs typeface="Times New Roman" pitchFamily="18" charset="0"/>
              </a:rPr>
              <a:t>son más difíciles de mantener en su sitio durante ele ejercicio físico.</a:t>
            </a:r>
          </a:p>
          <a:p>
            <a:pPr algn="just"/>
            <a:r>
              <a:rPr lang="es-ES" dirty="0" smtClean="0">
                <a:latin typeface="Times New Roman" pitchFamily="18" charset="0"/>
                <a:cs typeface="Times New Roman" pitchFamily="18" charset="0"/>
              </a:rPr>
              <a:t>El </a:t>
            </a:r>
            <a:r>
              <a:rPr lang="es-ES" b="1" dirty="0" smtClean="0">
                <a:solidFill>
                  <a:srgbClr val="00B0F0"/>
                </a:solidFill>
                <a:latin typeface="Times New Roman" pitchFamily="18" charset="0"/>
                <a:cs typeface="Times New Roman" pitchFamily="18" charset="0"/>
              </a:rPr>
              <a:t>audífono de gafa </a:t>
            </a:r>
            <a:r>
              <a:rPr lang="es-ES" dirty="0" smtClean="0">
                <a:latin typeface="Times New Roman" pitchFamily="18" charset="0"/>
                <a:cs typeface="Times New Roman" pitchFamily="18" charset="0"/>
              </a:rPr>
              <a:t>es un aparato que se ajusta en el conducto auditivo y que se conecta a una pila localizada en la montura de las gafas. Esta montura debe ser un poco voluminosa para contener el equipo; por lo tanto, la selección de modelos es limitada.</a:t>
            </a:r>
          </a:p>
          <a:p>
            <a:pPr algn="just"/>
            <a:r>
              <a:rPr lang="es-ES" dirty="0" smtClean="0">
                <a:latin typeface="Times New Roman" pitchFamily="18" charset="0"/>
                <a:cs typeface="Times New Roman" pitchFamily="18" charset="0"/>
              </a:rPr>
              <a:t>La </a:t>
            </a:r>
            <a:r>
              <a:rPr lang="es-ES" b="1" dirty="0" smtClean="0">
                <a:solidFill>
                  <a:srgbClr val="00B0F0"/>
                </a:solidFill>
                <a:latin typeface="Times New Roman" pitchFamily="18" charset="0"/>
                <a:cs typeface="Times New Roman" pitchFamily="18" charset="0"/>
              </a:rPr>
              <a:t>ayuda corporal </a:t>
            </a:r>
            <a:r>
              <a:rPr lang="es-ES" dirty="0" smtClean="0">
                <a:latin typeface="Times New Roman" pitchFamily="18" charset="0"/>
                <a:cs typeface="Times New Roman" pitchFamily="18" charset="0"/>
              </a:rPr>
              <a:t>es un instrumento voluminoso que se utiliza en la pérdida auditiva grave. </a:t>
            </a:r>
            <a:endParaRPr lang="es-ES"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algn="just"/>
            <a:r>
              <a:rPr lang="es-ES" dirty="0" smtClean="0">
                <a:latin typeface="Times New Roman" pitchFamily="18" charset="0"/>
                <a:cs typeface="Times New Roman" pitchFamily="18" charset="0"/>
              </a:rPr>
              <a:t>Un molde del pabellón auditivo se fija a un receptor de forma redonda, que se conecta a un transmisor del tamaño de un paquete de cigarrillos. Este transmisor puede esconderse entre la ropa, pero el receptor y el sistema de conducción  no. En la actualidad, este tipo de audífono se utiliza raras veces.</a:t>
            </a:r>
          </a:p>
          <a:p>
            <a:pPr algn="just"/>
            <a:r>
              <a:rPr lang="es-ES" dirty="0" smtClean="0">
                <a:latin typeface="Times New Roman" pitchFamily="18" charset="0"/>
                <a:cs typeface="Times New Roman" pitchFamily="18" charset="0"/>
              </a:rPr>
              <a:t>Los audífonos pueden construirse según las necesidades específicas de amplificación del usuario. </a:t>
            </a:r>
            <a:endParaRPr lang="es-E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832648"/>
          </a:xfrm>
        </p:spPr>
        <p:txBody>
          <a:bodyPr/>
          <a:lstStyle/>
          <a:p>
            <a:r>
              <a:rPr lang="es-ES" dirty="0" smtClean="0">
                <a:latin typeface="Times New Roman" pitchFamily="18" charset="0"/>
                <a:cs typeface="Times New Roman" pitchFamily="18" charset="0"/>
              </a:rPr>
              <a:t>Cualquiera que tenga a su cargo un audífono debe saber que estos aparatos son delicados y que deben protegerse de la humedad, el calor y las roturas.</a:t>
            </a:r>
          </a:p>
          <a:p>
            <a:pPr>
              <a:buNone/>
            </a:pPr>
            <a:r>
              <a:rPr lang="es-ES" dirty="0" smtClean="0">
                <a:latin typeface="Times New Roman" pitchFamily="18" charset="0"/>
                <a:cs typeface="Times New Roman" pitchFamily="18" charset="0"/>
              </a:rPr>
              <a:t>   MATERIAL:</a:t>
            </a:r>
          </a:p>
          <a:p>
            <a:pPr>
              <a:buNone/>
            </a:pPr>
            <a:r>
              <a:rPr lang="es-ES" dirty="0" smtClean="0">
                <a:latin typeface="Times New Roman" pitchFamily="18" charset="0"/>
                <a:cs typeface="Times New Roman" pitchFamily="18" charset="0"/>
              </a:rPr>
              <a:t>  *Toalla suave o manopla.</a:t>
            </a:r>
          </a:p>
          <a:p>
            <a:pPr>
              <a:buNone/>
            </a:pPr>
            <a:r>
              <a:rPr lang="es-ES" dirty="0" smtClean="0">
                <a:latin typeface="Times New Roman" pitchFamily="18" charset="0"/>
                <a:cs typeface="Times New Roman" pitchFamily="18" charset="0"/>
              </a:rPr>
              <a:t>  *Paño o cepillo.</a:t>
            </a:r>
          </a:p>
          <a:p>
            <a:pPr>
              <a:buNone/>
            </a:pPr>
            <a:r>
              <a:rPr lang="es-ES" dirty="0" smtClean="0">
                <a:latin typeface="Times New Roman" pitchFamily="18" charset="0"/>
                <a:cs typeface="Times New Roman" pitchFamily="18" charset="0"/>
              </a:rPr>
              <a:t>  *Estuche.</a:t>
            </a:r>
          </a:p>
          <a:p>
            <a:pPr>
              <a:buNone/>
            </a:pPr>
            <a:r>
              <a:rPr lang="es-ES" dirty="0" smtClean="0">
                <a:latin typeface="Times New Roman" pitchFamily="18" charset="0"/>
                <a:cs typeface="Times New Roman" pitchFamily="18" charset="0"/>
              </a:rPr>
              <a:t>  *Guantes de un solo uso (si hay secreciones).</a:t>
            </a:r>
          </a:p>
          <a:p>
            <a:endParaRPr lang="es-E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lstStyle/>
          <a:p>
            <a:pPr algn="just"/>
            <a:r>
              <a:rPr lang="es-ES" dirty="0" smtClean="0">
                <a:latin typeface="Times New Roman" pitchFamily="18" charset="0"/>
                <a:cs typeface="Times New Roman" pitchFamily="18" charset="0"/>
              </a:rPr>
              <a:t>Valorar los conocimientos del usuario y sus hábitos para limpiar y cuidar el audífono.</a:t>
            </a:r>
          </a:p>
          <a:p>
            <a:pPr algn="just"/>
            <a:r>
              <a:rPr lang="es-ES" dirty="0" smtClean="0">
                <a:latin typeface="Times New Roman" pitchFamily="18" charset="0"/>
                <a:cs typeface="Times New Roman" pitchFamily="18" charset="0"/>
              </a:rPr>
              <a:t>Determinar si el usuario puede oír claramente con el audífono hablando clara y lentamente en un tono normal de voz.</a:t>
            </a:r>
          </a:p>
          <a:p>
            <a:pPr algn="just"/>
            <a:r>
              <a:rPr lang="es-ES" dirty="0" smtClean="0">
                <a:latin typeface="Times New Roman" pitchFamily="18" charset="0"/>
                <a:cs typeface="Times New Roman" pitchFamily="18" charset="0"/>
              </a:rPr>
              <a:t>Valorar si el audífono funciona  quitándolo del oído del usuario.</a:t>
            </a:r>
          </a:p>
          <a:p>
            <a:pPr algn="just"/>
            <a:r>
              <a:rPr lang="es-ES" dirty="0" smtClean="0">
                <a:latin typeface="Times New Roman" pitchFamily="18" charset="0"/>
                <a:cs typeface="Times New Roman" pitchFamily="18" charset="0"/>
              </a:rPr>
              <a:t>Revisar si el molde del conducto auditivo presenta roturas o sus bordes son irregulares.</a:t>
            </a:r>
            <a:endParaRPr lang="es-ES"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algn="just">
              <a:buNone/>
            </a:pPr>
            <a:r>
              <a:rPr lang="es-ES" dirty="0" smtClean="0">
                <a:latin typeface="Times New Roman" pitchFamily="18" charset="0"/>
                <a:cs typeface="Times New Roman" pitchFamily="18" charset="0"/>
              </a:rPr>
              <a:t> *Examinar si hay cúmulos de cerumen alrededor del audífono o en su mecanismo de apertura.</a:t>
            </a:r>
          </a:p>
          <a:p>
            <a:pPr algn="just">
              <a:buNone/>
            </a:pPr>
            <a:r>
              <a:rPr lang="es-ES" dirty="0" smtClean="0">
                <a:latin typeface="Times New Roman" pitchFamily="18" charset="0"/>
                <a:cs typeface="Times New Roman" pitchFamily="18" charset="0"/>
              </a:rPr>
              <a:t> *Teniendo en cuenta los datos de valoración es posible establecer algunos diagnósticos enfermeros:</a:t>
            </a:r>
          </a:p>
          <a:p>
            <a:pPr algn="just">
              <a:buNone/>
            </a:pPr>
            <a:r>
              <a:rPr lang="es-ES" dirty="0" smtClean="0">
                <a:latin typeface="Times New Roman" pitchFamily="18" charset="0"/>
                <a:cs typeface="Times New Roman" pitchFamily="18" charset="0"/>
              </a:rPr>
              <a:t>    Deterioro de la comunicación verbal.</a:t>
            </a:r>
          </a:p>
          <a:p>
            <a:pPr algn="just">
              <a:buNone/>
            </a:pPr>
            <a:r>
              <a:rPr lang="es-ES" dirty="0" smtClean="0">
                <a:latin typeface="Times New Roman" pitchFamily="18" charset="0"/>
                <a:cs typeface="Times New Roman" pitchFamily="18" charset="0"/>
              </a:rPr>
              <a:t>    Déficit de conocimiento acerca del cuidado del audífono.</a:t>
            </a:r>
          </a:p>
          <a:p>
            <a:pPr algn="just"/>
            <a:endParaRPr lang="es-ES" dirty="0" smtClean="0">
              <a:latin typeface="Times New Roman" pitchFamily="18" charset="0"/>
              <a:cs typeface="Times New Roman" pitchFamily="18" charset="0"/>
            </a:endParaRPr>
          </a:p>
          <a:p>
            <a:pPr algn="just"/>
            <a:endParaRPr lang="es-ES"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lstStyle/>
          <a:p>
            <a:pPr algn="just"/>
            <a:r>
              <a:rPr lang="es-ES" dirty="0" smtClean="0">
                <a:latin typeface="Times New Roman" pitchFamily="18" charset="0"/>
                <a:cs typeface="Times New Roman" pitchFamily="18" charset="0"/>
              </a:rPr>
              <a:t>Riesgo de lesión.</a:t>
            </a:r>
          </a:p>
          <a:p>
            <a:pPr algn="just"/>
            <a:r>
              <a:rPr lang="es-ES" dirty="0" smtClean="0">
                <a:latin typeface="Times New Roman" pitchFamily="18" charset="0"/>
                <a:cs typeface="Times New Roman" pitchFamily="18" charset="0"/>
              </a:rPr>
              <a:t>Alteración sensorio-perceptiva (auditiva).</a:t>
            </a:r>
          </a:p>
          <a:p>
            <a:pPr algn="just"/>
            <a:r>
              <a:rPr lang="es-ES" b="1" dirty="0" smtClean="0">
                <a:solidFill>
                  <a:srgbClr val="FF0000"/>
                </a:solidFill>
                <a:latin typeface="Times New Roman" pitchFamily="18" charset="0"/>
                <a:cs typeface="Times New Roman" pitchFamily="18" charset="0"/>
              </a:rPr>
              <a:t>CÓMO LIMPIAR UN AUDÍFONO:</a:t>
            </a:r>
          </a:p>
          <a:p>
            <a:pPr algn="just">
              <a:buNone/>
            </a:pPr>
            <a:r>
              <a:rPr lang="es-ES" b="1"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Lavarse las manos. Ponerse guantes desechables sólo si hay secreciones.</a:t>
            </a:r>
          </a:p>
          <a:p>
            <a:pPr algn="just">
              <a:buNone/>
            </a:pPr>
            <a:r>
              <a:rPr lang="es-ES" dirty="0" smtClean="0">
                <a:latin typeface="Times New Roman" pitchFamily="18" charset="0"/>
                <a:cs typeface="Times New Roman" pitchFamily="18" charset="0"/>
              </a:rPr>
              <a:t>  *Reunir el material necesario (anteriormente descrito) en la mesilla auxiliar o en el lavabo.</a:t>
            </a:r>
          </a:p>
          <a:p>
            <a:pPr algn="just">
              <a:buNone/>
            </a:pPr>
            <a:r>
              <a:rPr lang="es-ES" dirty="0" smtClean="0">
                <a:latin typeface="Times New Roman" pitchFamily="18" charset="0"/>
                <a:cs typeface="Times New Roman" pitchFamily="18" charset="0"/>
              </a:rPr>
              <a:t>  *Limpiar el audífono con un paño suave.</a:t>
            </a:r>
          </a:p>
          <a:p>
            <a:pPr algn="just">
              <a:buNone/>
            </a:pPr>
            <a:r>
              <a:rPr lang="es-ES" dirty="0" smtClean="0">
                <a:latin typeface="Times New Roman" pitchFamily="18" charset="0"/>
                <a:cs typeface="Times New Roman" pitchFamily="18" charset="0"/>
              </a:rPr>
              <a:t>   </a:t>
            </a:r>
          </a:p>
          <a:p>
            <a:pPr algn="just"/>
            <a:endParaRPr lang="es-ES"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algn="just">
              <a:buNone/>
            </a:pPr>
            <a:r>
              <a:rPr lang="es-ES" dirty="0" smtClean="0"/>
              <a:t>   *</a:t>
            </a:r>
            <a:r>
              <a:rPr lang="es-ES" dirty="0" smtClean="0">
                <a:latin typeface="Times New Roman" pitchFamily="18" charset="0"/>
                <a:cs typeface="Times New Roman" pitchFamily="18" charset="0"/>
              </a:rPr>
              <a:t>Lavar el conducto auditivo con un paño humedecido en agua y jabón. Aclarar y secar.</a:t>
            </a:r>
          </a:p>
          <a:p>
            <a:pPr algn="just">
              <a:buNone/>
            </a:pPr>
            <a:r>
              <a:rPr lang="es-ES" dirty="0" smtClean="0">
                <a:latin typeface="Times New Roman" pitchFamily="18" charset="0"/>
                <a:cs typeface="Times New Roman" pitchFamily="18" charset="0"/>
              </a:rPr>
              <a:t>   *Si el audífono debe guardarse, colocarlo en un estuche seco y seguro que contenga material desecante.</a:t>
            </a:r>
          </a:p>
          <a:p>
            <a:pPr algn="just">
              <a:buNone/>
            </a:pPr>
            <a:r>
              <a:rPr lang="es-ES" dirty="0" smtClean="0">
                <a:latin typeface="Times New Roman" pitchFamily="18" charset="0"/>
                <a:cs typeface="Times New Roman" pitchFamily="18" charset="0"/>
              </a:rPr>
              <a:t>  *Abrir el conducto de la pila y dejar que se seque al aire.</a:t>
            </a:r>
          </a:p>
          <a:p>
            <a:pPr algn="just">
              <a:buNone/>
            </a:pPr>
            <a:r>
              <a:rPr lang="es-ES" dirty="0" smtClean="0">
                <a:latin typeface="Times New Roman" pitchFamily="18" charset="0"/>
                <a:cs typeface="Times New Roman" pitchFamily="18" charset="0"/>
              </a:rPr>
              <a:t>  *Etiquetar el estuche con el nombre y la habitación del usuario.</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CÓMO COLOCAR EL AUDÍFONO</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412776"/>
            <a:ext cx="8229600" cy="4713387"/>
          </a:xfrm>
        </p:spPr>
        <p:txBody>
          <a:bodyPr/>
          <a:lstStyle/>
          <a:p>
            <a:pPr algn="just">
              <a:buNone/>
            </a:pPr>
            <a:r>
              <a:rPr lang="es-ES" dirty="0" smtClean="0"/>
              <a:t>  *</a:t>
            </a:r>
            <a:r>
              <a:rPr lang="es-ES" dirty="0" smtClean="0">
                <a:latin typeface="Times New Roman" pitchFamily="18" charset="0"/>
                <a:cs typeface="Times New Roman" pitchFamily="18" charset="0"/>
              </a:rPr>
              <a:t>Comprobar las pilas y cambiarlas sobre una superficie blanda.</a:t>
            </a:r>
          </a:p>
          <a:p>
            <a:pPr algn="just">
              <a:buNone/>
            </a:pPr>
            <a:r>
              <a:rPr lang="es-ES" dirty="0" smtClean="0">
                <a:latin typeface="Times New Roman" pitchFamily="18" charset="0"/>
                <a:cs typeface="Times New Roman" pitchFamily="18" charset="0"/>
              </a:rPr>
              <a:t>  *Poner el control de volumen en la posición más baja.</a:t>
            </a:r>
          </a:p>
          <a:p>
            <a:pPr algn="just">
              <a:buNone/>
            </a:pPr>
            <a:r>
              <a:rPr lang="es-ES" dirty="0" smtClean="0">
                <a:latin typeface="Times New Roman" pitchFamily="18" charset="0"/>
                <a:cs typeface="Times New Roman" pitchFamily="18" charset="0"/>
              </a:rPr>
              <a:t>* Sujetar el audífono de manera que el canal (la porción larga con orificios) quede en la parte inferior. Guiando el audífono a lo largo de la mejilla del usuario, llevarlo hasta el oído.</a:t>
            </a:r>
          </a:p>
          <a:p>
            <a:pPr>
              <a:buFont typeface="Arial" charset="0"/>
              <a:buChar char="•"/>
            </a:pPr>
            <a:endParaRPr lang="es-E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a:bodyPr>
          <a:lstStyle/>
          <a:p>
            <a:pPr algn="just">
              <a:buNone/>
            </a:pPr>
            <a:r>
              <a:rPr lang="es-ES" dirty="0" smtClean="0"/>
              <a:t>   *</a:t>
            </a:r>
            <a:r>
              <a:rPr lang="es-ES" dirty="0" smtClean="0">
                <a:latin typeface="Times New Roman" pitchFamily="18" charset="0"/>
                <a:cs typeface="Times New Roman" pitchFamily="18" charset="0"/>
              </a:rPr>
              <a:t>Insertar la porción del canal en el oído. Utilizar la otra mano para introducirlo en dirección hacia abajo en el oído externo. Apretar ligeramente el audífono en el conducto hasta que quede bien fijado en la línea media.</a:t>
            </a:r>
          </a:p>
          <a:p>
            <a:pPr algn="just">
              <a:buNone/>
            </a:pPr>
            <a:r>
              <a:rPr lang="es-ES" dirty="0" smtClean="0">
                <a:latin typeface="Times New Roman" pitchFamily="18" charset="0"/>
                <a:cs typeface="Times New Roman" pitchFamily="18" charset="0"/>
              </a:rPr>
              <a:t>  *Si el audífono tiene control de volumen, ajustarlo gradualmente hasta un nivel confortable, que permita hablar con el usuario en un tono normal a una distancia aproximada de un metro. </a:t>
            </a:r>
            <a:endParaRPr lang="es-ES"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buNone/>
            </a:pPr>
            <a:r>
              <a:rPr lang="es-ES" dirty="0" smtClean="0">
                <a:latin typeface="Times New Roman" pitchFamily="18" charset="0"/>
                <a:cs typeface="Times New Roman" pitchFamily="18" charset="0"/>
              </a:rPr>
              <a:t> *Girar el control de volumen hacia la nariz para aumentar el volumen y en dirección opuesta para disminuirlo.</a:t>
            </a:r>
          </a:p>
          <a:p>
            <a:pPr algn="just">
              <a:buNone/>
            </a:pPr>
            <a:r>
              <a:rPr lang="es-ES" dirty="0" smtClean="0">
                <a:latin typeface="Times New Roman" pitchFamily="18" charset="0"/>
                <a:cs typeface="Times New Roman" pitchFamily="18" charset="0"/>
              </a:rPr>
              <a:t> * Retirar el material sucio de la mesa. Desechar el material usado. Lavarse las manos.</a:t>
            </a:r>
          </a:p>
          <a:p>
            <a:pPr algn="just"/>
            <a:r>
              <a:rPr lang="es-ES" dirty="0" smtClean="0">
                <a:latin typeface="Times New Roman" pitchFamily="18" charset="0"/>
                <a:cs typeface="Times New Roman" pitchFamily="18" charset="0"/>
              </a:rPr>
              <a:t>Es importante tener en cuenta que los audífonos programables tienen un control remoto del volumen. En la mayoría de los usuarios, los audífonos realizan mejor su función ajustando el volumen a baja potencia.</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normAutofit/>
          </a:bodyPr>
          <a:lstStyle/>
          <a:p>
            <a:pPr algn="just">
              <a:buNone/>
            </a:pPr>
            <a:r>
              <a:rPr lang="es-ES" dirty="0" smtClean="0">
                <a:latin typeface="Times New Roman" pitchFamily="18" charset="0"/>
                <a:cs typeface="Times New Roman" pitchFamily="18" charset="0"/>
              </a:rPr>
              <a:t>    La rotura o mal funcionamiento de las prótesis puede afectar de manera significativa la capacidad sensorial y amenazar la autoestima, en el caso de que el usuario dependa de la ayuda de otra persona.</a:t>
            </a:r>
          </a:p>
          <a:p>
            <a:pPr algn="just">
              <a:buNone/>
            </a:pPr>
            <a:endParaRPr lang="es-ES" dirty="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Las lentes y prótesis deben lavarse de manera regular, para asegurar que funcionen correctamente.</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latin typeface="Times New Roman" pitchFamily="18" charset="0"/>
                <a:cs typeface="Times New Roman" pitchFamily="18" charset="0"/>
              </a:rPr>
              <a:t>CONSIDERACIONES  ESPECIALES</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fontScale="92500" lnSpcReduction="10000"/>
          </a:bodyPr>
          <a:lstStyle/>
          <a:p>
            <a:pPr algn="just"/>
            <a:r>
              <a:rPr lang="es-ES" dirty="0" smtClean="0">
                <a:latin typeface="Times New Roman" pitchFamily="18" charset="0"/>
                <a:cs typeface="Times New Roman" pitchFamily="18" charset="0"/>
              </a:rPr>
              <a:t>Los audífonos son el mejor método para mejorar las pérdidas auditivas por conducción. Las causas más frecuentes de pérdida de conducción son la otitis media crónica, la otosclerosis o las anomalías congénita.</a:t>
            </a:r>
          </a:p>
          <a:p>
            <a:pPr algn="just"/>
            <a:r>
              <a:rPr lang="es-ES" dirty="0" smtClean="0">
                <a:latin typeface="Times New Roman" pitchFamily="18" charset="0"/>
                <a:cs typeface="Times New Roman" pitchFamily="18" charset="0"/>
              </a:rPr>
              <a:t>La amplificación del sonido a través de un audífono puede ayudar a los usuarios con una pérdida sensitivo-neurológica, debida a </a:t>
            </a:r>
            <a:r>
              <a:rPr lang="es-ES" dirty="0" err="1" smtClean="0">
                <a:latin typeface="Times New Roman" pitchFamily="18" charset="0"/>
                <a:cs typeface="Times New Roman" pitchFamily="18" charset="0"/>
              </a:rPr>
              <a:t>presbiacusia</a:t>
            </a:r>
            <a:r>
              <a:rPr lang="es-ES" dirty="0" smtClean="0">
                <a:latin typeface="Times New Roman" pitchFamily="18" charset="0"/>
                <a:cs typeface="Times New Roman" pitchFamily="18" charset="0"/>
              </a:rPr>
              <a:t> o lesiones de la cóclea o el nervio auditivo, o inducida  por el ruido.</a:t>
            </a:r>
            <a:endParaRPr lang="es-ES"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904656"/>
          </a:xfrm>
        </p:spPr>
        <p:txBody>
          <a:bodyPr>
            <a:normAutofit/>
          </a:bodyPr>
          <a:lstStyle/>
          <a:p>
            <a:pPr algn="just"/>
            <a:r>
              <a:rPr lang="es-ES" dirty="0" smtClean="0">
                <a:latin typeface="Times New Roman" pitchFamily="18" charset="0"/>
                <a:cs typeface="Times New Roman" pitchFamily="18" charset="0"/>
              </a:rPr>
              <a:t>Cuanto antes se realice y acepte un diagnóstico de afectación auditiva, mejor será el pronóstico del grado de aceptación del audífono.</a:t>
            </a:r>
          </a:p>
          <a:p>
            <a:pPr algn="just"/>
            <a:r>
              <a:rPr lang="es-ES" dirty="0" smtClean="0">
                <a:latin typeface="Times New Roman" pitchFamily="18" charset="0"/>
                <a:cs typeface="Times New Roman" pitchFamily="18" charset="0"/>
              </a:rPr>
              <a:t>Dos audífonos (biauriculares) pueden ser mejor que uno solo: oír con ambos oídos aumenta la discriminación del habla y mejora la localización de los sonidos.</a:t>
            </a:r>
          </a:p>
          <a:p>
            <a:pPr algn="just"/>
            <a:r>
              <a:rPr lang="es-ES" dirty="0" smtClean="0">
                <a:latin typeface="Times New Roman" pitchFamily="18" charset="0"/>
                <a:cs typeface="Times New Roman" pitchFamily="18" charset="0"/>
              </a:rPr>
              <a:t>A medida que aumenta la pérdida auditiva, también aumenta la necesidad de un buen sellado entre el audífono y el conducto auditivo, para evitar las reverberaciones.</a:t>
            </a:r>
            <a:endParaRPr lang="es-ES"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Times New Roman" pitchFamily="18" charset="0"/>
                <a:cs typeface="Times New Roman" pitchFamily="18" charset="0"/>
              </a:rPr>
              <a:t>BIBLIOGRAFÍA</a:t>
            </a:r>
            <a:endParaRPr lang="es-ES" b="1" dirty="0">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algn="just"/>
            <a:r>
              <a:rPr lang="es-ES" dirty="0" err="1" smtClean="0">
                <a:latin typeface="Times New Roman" pitchFamily="18" charset="0"/>
                <a:cs typeface="Times New Roman" pitchFamily="18" charset="0"/>
              </a:rPr>
              <a:t>Bocking</a:t>
            </a:r>
            <a:r>
              <a:rPr lang="es-ES"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gH</a:t>
            </a:r>
            <a:r>
              <a:rPr lang="es-ES" dirty="0" smtClean="0">
                <a:latin typeface="Times New Roman" pitchFamily="18" charset="0"/>
                <a:cs typeface="Times New Roman" pitchFamily="18" charset="0"/>
              </a:rPr>
              <a:t>, et al</a:t>
            </a:r>
            <a:r>
              <a:rPr lang="es-ES"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Making</a:t>
            </a:r>
            <a:r>
              <a:rPr lang="es-ES"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sense</a:t>
            </a:r>
            <a:r>
              <a:rPr lang="es-ES" dirty="0" smtClean="0">
                <a:latin typeface="Times New Roman" pitchFamily="18" charset="0"/>
                <a:cs typeface="Times New Roman" pitchFamily="18" charset="0"/>
              </a:rPr>
              <a:t> of </a:t>
            </a:r>
            <a:r>
              <a:rPr lang="es-ES" dirty="0" smtClean="0">
                <a:latin typeface="Times New Roman" pitchFamily="18" charset="0"/>
                <a:cs typeface="Times New Roman" pitchFamily="18" charset="0"/>
              </a:rPr>
              <a:t>artificial </a:t>
            </a:r>
            <a:r>
              <a:rPr lang="es-ES" dirty="0" err="1" smtClean="0">
                <a:latin typeface="Times New Roman" pitchFamily="18" charset="0"/>
                <a:cs typeface="Times New Roman" pitchFamily="18" charset="0"/>
              </a:rPr>
              <a:t>eyes</a:t>
            </a:r>
            <a:r>
              <a:rPr lang="es-ES" dirty="0" smtClean="0">
                <a:latin typeface="Times New Roman" pitchFamily="18" charset="0"/>
                <a:cs typeface="Times New Roman" pitchFamily="18" charset="0"/>
              </a:rPr>
              <a:t>.</a:t>
            </a:r>
          </a:p>
          <a:p>
            <a:pPr algn="just"/>
            <a:r>
              <a:rPr lang="es-ES" dirty="0" smtClean="0">
                <a:latin typeface="Times New Roman" pitchFamily="18" charset="0"/>
                <a:cs typeface="Times New Roman" pitchFamily="18" charset="0"/>
              </a:rPr>
              <a:t>Enfermería clínica: Técnicas procedimientos. Perry Potter. </a:t>
            </a:r>
            <a:r>
              <a:rPr lang="es-ES" dirty="0" err="1" smtClean="0">
                <a:latin typeface="Times New Roman" pitchFamily="18" charset="0"/>
                <a:cs typeface="Times New Roman" pitchFamily="18" charset="0"/>
              </a:rPr>
              <a:t>Harcourt</a:t>
            </a:r>
            <a:r>
              <a:rPr lang="es-ES"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Brace</a:t>
            </a:r>
            <a:r>
              <a:rPr lang="es-ES"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Elsevier</a:t>
            </a:r>
            <a:r>
              <a:rPr lang="es-ES" dirty="0" smtClean="0">
                <a:latin typeface="Times New Roman" pitchFamily="18" charset="0"/>
                <a:cs typeface="Times New Roman" pitchFamily="18" charset="0"/>
              </a:rPr>
              <a:t>).</a:t>
            </a:r>
            <a:endParaRPr lang="es-E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lstStyle/>
          <a:p>
            <a:pPr algn="just">
              <a:buNone/>
            </a:pP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  Cuando los usuarios no son capaces de cuidarse por sí mismos, la enfermera debe conocer la correcta manera de limpiar, manipular y cuidar las lentes de contacto y prótesis.</a:t>
            </a:r>
          </a:p>
          <a:p>
            <a:pPr algn="just">
              <a:buNone/>
            </a:pPr>
            <a:endParaRPr lang="es-ES" dirty="0">
              <a:latin typeface="Times New Roman" pitchFamily="18" charset="0"/>
              <a:cs typeface="Times New Roman" pitchFamily="18" charset="0"/>
            </a:endParaRPr>
          </a:p>
          <a:p>
            <a:pPr algn="just">
              <a:buNone/>
            </a:pPr>
            <a:endParaRPr lang="es-ES" dirty="0"/>
          </a:p>
        </p:txBody>
      </p:sp>
      <p:pic>
        <p:nvPicPr>
          <p:cNvPr id="4" name="3 Imagen" descr="180514c6fdeaf04.jpg"/>
          <p:cNvPicPr>
            <a:picLocks noChangeAspect="1"/>
          </p:cNvPicPr>
          <p:nvPr/>
        </p:nvPicPr>
        <p:blipFill>
          <a:blip r:embed="rId2" cstate="print"/>
          <a:stretch>
            <a:fillRect/>
          </a:stretch>
        </p:blipFill>
        <p:spPr>
          <a:xfrm>
            <a:off x="1123950" y="3501008"/>
            <a:ext cx="6832426" cy="230924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36712"/>
            <a:ext cx="8229600" cy="580926"/>
          </a:xfrm>
        </p:spPr>
        <p:txBody>
          <a:bodyPr>
            <a:normAutofit fontScale="90000"/>
          </a:bodyPr>
          <a:lstStyle/>
          <a:p>
            <a:r>
              <a:rPr lang="es-ES" b="1" dirty="0" smtClean="0">
                <a:solidFill>
                  <a:srgbClr val="FF0000"/>
                </a:solidFill>
                <a:latin typeface="Times New Roman" pitchFamily="18" charset="0"/>
                <a:cs typeface="Times New Roman" pitchFamily="18" charset="0"/>
              </a:rPr>
              <a:t>1.-CUIDADO DE LAS LENTES DE CONTACTO.</a:t>
            </a:r>
            <a:endParaRPr lang="es-ES" b="1" dirty="0">
              <a:solidFill>
                <a:srgbClr val="FF0000"/>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988840"/>
            <a:ext cx="8229600" cy="4137323"/>
          </a:xfrm>
        </p:spPr>
        <p:txBody>
          <a:bodyPr/>
          <a:lstStyle/>
          <a:p>
            <a:pPr algn="just">
              <a:buNone/>
            </a:pPr>
            <a:r>
              <a:rPr lang="es-ES" dirty="0" smtClean="0">
                <a:latin typeface="Times New Roman" pitchFamily="18" charset="0"/>
                <a:cs typeface="Times New Roman" pitchFamily="18" charset="0"/>
              </a:rPr>
              <a:t>   Una lente de contacto es un disco oval, delgado y transparente, que se implanta directamente sobre la córnea del ojo. Están diseñadas específicamente para corregir defectos de refracción del ojo o anomalías en la forma de la córnea.</a:t>
            </a:r>
          </a:p>
          <a:p>
            <a:pPr algn="just">
              <a:buNone/>
            </a:pPr>
            <a:r>
              <a:rPr lang="es-ES" dirty="0" smtClean="0">
                <a:latin typeface="Times New Roman" pitchFamily="18" charset="0"/>
                <a:cs typeface="Times New Roman" pitchFamily="18" charset="0"/>
              </a:rPr>
              <a:t>    Son relativamente fáciles de poner y quitar.</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lstStyle/>
          <a:p>
            <a:pPr algn="just">
              <a:buNone/>
            </a:pPr>
            <a:r>
              <a:rPr lang="es-ES" u="sng" dirty="0">
                <a:latin typeface="Times New Roman" pitchFamily="18" charset="0"/>
                <a:cs typeface="Times New Roman" pitchFamily="18" charset="0"/>
              </a:rPr>
              <a:t> </a:t>
            </a:r>
            <a:r>
              <a:rPr lang="es-ES" u="sng" dirty="0" smtClean="0">
                <a:latin typeface="Times New Roman" pitchFamily="18" charset="0"/>
                <a:cs typeface="Times New Roman" pitchFamily="18" charset="0"/>
              </a:rPr>
              <a:t> Tipos de lentes de contacto:</a:t>
            </a:r>
          </a:p>
          <a:p>
            <a:pPr algn="just"/>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1.- Rígidas (duras).</a:t>
            </a:r>
          </a:p>
          <a:p>
            <a:pPr algn="just"/>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2.-Blandas.</a:t>
            </a:r>
          </a:p>
          <a:p>
            <a:pPr algn="just"/>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3.- Rígidas permeables al gas (RPG). También conocidas como permeables al oxígeno.</a:t>
            </a:r>
            <a:endParaRPr lang="es-E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3655</Words>
  <Application>Microsoft Office PowerPoint</Application>
  <PresentationFormat>Presentación en pantalla (4:3)</PresentationFormat>
  <Paragraphs>237</Paragraphs>
  <Slides>62</Slides>
  <Notes>0</Notes>
  <HiddenSlides>0</HiddenSlides>
  <MMClips>0</MMClips>
  <ScaleCrop>false</ScaleCrop>
  <HeadingPairs>
    <vt:vector size="4" baseType="variant">
      <vt:variant>
        <vt:lpstr>Tema</vt:lpstr>
      </vt:variant>
      <vt:variant>
        <vt:i4>1</vt:i4>
      </vt:variant>
      <vt:variant>
        <vt:lpstr>Títulos de diapositiva</vt:lpstr>
      </vt:variant>
      <vt:variant>
        <vt:i4>62</vt:i4>
      </vt:variant>
    </vt:vector>
  </HeadingPairs>
  <TitlesOfParts>
    <vt:vector size="63" baseType="lpstr">
      <vt:lpstr>Tema de Office</vt:lpstr>
      <vt:lpstr>CUIDADO DE LAS PRÓTESIS OCULARES Y AUDITIVAS</vt:lpstr>
      <vt:lpstr>CONSIDERACIONES PREVIAS</vt:lpstr>
      <vt:lpstr>Diapositiva 3</vt:lpstr>
      <vt:lpstr>Diapositiva 4</vt:lpstr>
      <vt:lpstr>INTRODUCCIÓN</vt:lpstr>
      <vt:lpstr>Diapositiva 6</vt:lpstr>
      <vt:lpstr>Diapositiva 7</vt:lpstr>
      <vt:lpstr>1.-CUIDADO DE LAS LENTES DE CONTACTO.</vt:lpstr>
      <vt:lpstr>Diapositiva 9</vt:lpstr>
      <vt:lpstr>Diapositiva 10</vt:lpstr>
      <vt:lpstr>Diapositiva 11</vt:lpstr>
      <vt:lpstr>Diapositiva 12</vt:lpstr>
      <vt:lpstr>Diapositiva 13</vt:lpstr>
      <vt:lpstr>MATERIAL PARA EL CUIDADO</vt:lpstr>
      <vt:lpstr>Diapositiva 15</vt:lpstr>
      <vt:lpstr>RESULTADOS ESPERADOS TRAS EL CUIDADO</vt:lpstr>
      <vt:lpstr>Diapositiva 17</vt:lpstr>
      <vt:lpstr>CÓMO QUITAR LENTES DE  CONTACTO BLANDAS</vt:lpstr>
      <vt:lpstr>Diapositiva 19</vt:lpstr>
      <vt:lpstr>CÓMO QUITAR LENTES  DE CONTACTO RÍGIDAS</vt:lpstr>
      <vt:lpstr>Diapositiva 21</vt:lpstr>
      <vt:lpstr>Diapositiva 22</vt:lpstr>
      <vt:lpstr>Diapositiva 23</vt:lpstr>
      <vt:lpstr>CÓMO COLOCAR LENTES DE  CONTACTO  RÍGIDAS</vt:lpstr>
      <vt:lpstr>Diapositiva 25</vt:lpstr>
      <vt:lpstr>Diapositiva 26</vt:lpstr>
      <vt:lpstr>CÓMO COLOCAR LENTES DE  CONTACTO  BLANDAS</vt:lpstr>
      <vt:lpstr>Diapositiva 28</vt:lpstr>
      <vt:lpstr>Diapositiva 29</vt:lpstr>
      <vt:lpstr>Diapositiva 30</vt:lpstr>
      <vt:lpstr>Diapositiva 31</vt:lpstr>
      <vt:lpstr>CONSIDERACIONES ESPECIALES</vt:lpstr>
      <vt:lpstr>Diapositiva 33</vt:lpstr>
      <vt:lpstr>Diapositiva 34</vt:lpstr>
      <vt:lpstr>CUIDADO DE UN OJO ARTIFICIAL</vt:lpstr>
      <vt:lpstr>Diapositiva 36</vt:lpstr>
      <vt:lpstr>Diapositiva 37</vt:lpstr>
      <vt:lpstr>Diapositiva 38</vt:lpstr>
      <vt:lpstr>Diapositiva 39</vt:lpstr>
      <vt:lpstr>CONSIDERACIONES ESPECIALES</vt:lpstr>
      <vt:lpstr>Diapositiva 41</vt:lpstr>
      <vt:lpstr>CUIDADO DE UN AUDÍFONO INTERNO</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CÓMO COLOCAR EL AUDÍFONO</vt:lpstr>
      <vt:lpstr>Diapositiva 58</vt:lpstr>
      <vt:lpstr>Diapositiva 59</vt:lpstr>
      <vt:lpstr>CONSIDERACIONES  ESPECIALES</vt:lpstr>
      <vt:lpstr>Diapositiva 61</vt:lpstr>
      <vt:lpstr>BIBLIOGRAFÍA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DE LAS PRÓTESIS OCULARES Y AUDITIVAS</dc:title>
  <dc:creator>EDUARDO</dc:creator>
  <cp:lastModifiedBy>EDUARDO</cp:lastModifiedBy>
  <cp:revision>34</cp:revision>
  <dcterms:created xsi:type="dcterms:W3CDTF">2018-12-13T10:49:31Z</dcterms:created>
  <dcterms:modified xsi:type="dcterms:W3CDTF">2018-12-23T16:28:23Z</dcterms:modified>
</cp:coreProperties>
</file>