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92" r:id="rId3"/>
    <p:sldId id="281" r:id="rId4"/>
    <p:sldId id="293" r:id="rId5"/>
    <p:sldId id="282" r:id="rId6"/>
    <p:sldId id="294" r:id="rId7"/>
    <p:sldId id="283" r:id="rId8"/>
    <p:sldId id="284" r:id="rId9"/>
    <p:sldId id="285" r:id="rId10"/>
    <p:sldId id="295" r:id="rId11"/>
    <p:sldId id="286" r:id="rId12"/>
    <p:sldId id="287" r:id="rId13"/>
    <p:sldId id="288" r:id="rId14"/>
    <p:sldId id="296" r:id="rId15"/>
    <p:sldId id="297" r:id="rId16"/>
    <p:sldId id="298" r:id="rId17"/>
    <p:sldId id="300" r:id="rId18"/>
    <p:sldId id="301" r:id="rId19"/>
    <p:sldId id="302" r:id="rId20"/>
    <p:sldId id="303" r:id="rId2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FF00FF"/>
    <a:srgbClr val="0000FF"/>
    <a:srgbClr val="990099"/>
    <a:srgbClr val="00FF00"/>
    <a:srgbClr val="00FFFF"/>
    <a:srgbClr val="FFFF00"/>
    <a:srgbClr val="FFFF99"/>
    <a:srgbClr val="FFCC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FAA50CB4-91E4-45E2-B51A-335FA9845724}" type="datetimeFigureOut">
              <a:rPr lang="es-ES" smtClean="0"/>
              <a:pPr/>
              <a:t>13/05/2019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59DD449-4FB9-422F-B389-627531268CE3}"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AA50CB4-91E4-45E2-B51A-335FA9845724}" type="datetimeFigureOut">
              <a:rPr lang="es-ES" smtClean="0"/>
              <a:pPr/>
              <a:t>13/05/2019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59DD449-4FB9-422F-B389-627531268CE3}"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AA50CB4-91E4-45E2-B51A-335FA9845724}" type="datetimeFigureOut">
              <a:rPr lang="es-ES" smtClean="0"/>
              <a:pPr/>
              <a:t>13/05/2019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59DD449-4FB9-422F-B389-627531268CE3}"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AA50CB4-91E4-45E2-B51A-335FA9845724}" type="datetimeFigureOut">
              <a:rPr lang="es-ES" smtClean="0"/>
              <a:pPr/>
              <a:t>13/05/2019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59DD449-4FB9-422F-B389-627531268CE3}"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AA50CB4-91E4-45E2-B51A-335FA9845724}" type="datetimeFigureOut">
              <a:rPr lang="es-ES" smtClean="0"/>
              <a:pPr/>
              <a:t>13/05/2019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59DD449-4FB9-422F-B389-627531268CE3}"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FAA50CB4-91E4-45E2-B51A-335FA9845724}" type="datetimeFigureOut">
              <a:rPr lang="es-ES" smtClean="0"/>
              <a:pPr/>
              <a:t>13/05/2019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59DD449-4FB9-422F-B389-627531268CE3}"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FAA50CB4-91E4-45E2-B51A-335FA9845724}" type="datetimeFigureOut">
              <a:rPr lang="es-ES" smtClean="0"/>
              <a:pPr/>
              <a:t>13/05/2019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59DD449-4FB9-422F-B389-627531268CE3}"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FAA50CB4-91E4-45E2-B51A-335FA9845724}" type="datetimeFigureOut">
              <a:rPr lang="es-ES" smtClean="0"/>
              <a:pPr/>
              <a:t>13/05/2019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59DD449-4FB9-422F-B389-627531268CE3}"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AA50CB4-91E4-45E2-B51A-335FA9845724}" type="datetimeFigureOut">
              <a:rPr lang="es-ES" smtClean="0"/>
              <a:pPr/>
              <a:t>13/05/2019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59DD449-4FB9-422F-B389-627531268CE3}"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AA50CB4-91E4-45E2-B51A-335FA9845724}" type="datetimeFigureOut">
              <a:rPr lang="es-ES" smtClean="0"/>
              <a:pPr/>
              <a:t>13/05/2019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59DD449-4FB9-422F-B389-627531268CE3}"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AA50CB4-91E4-45E2-B51A-335FA9845724}" type="datetimeFigureOut">
              <a:rPr lang="es-ES" smtClean="0"/>
              <a:pPr/>
              <a:t>13/05/2019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59DD449-4FB9-422F-B389-627531268CE3}"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A50CB4-91E4-45E2-B51A-335FA9845724}" type="datetimeFigureOut">
              <a:rPr lang="es-ES" smtClean="0"/>
              <a:pPr/>
              <a:t>13/05/2019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9DD449-4FB9-422F-B389-627531268CE3}"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357158" y="785794"/>
            <a:ext cx="8501122" cy="5724644"/>
          </a:xfrm>
          <a:prstGeom prst="rect">
            <a:avLst/>
          </a:prstGeom>
          <a:noFill/>
        </p:spPr>
        <p:txBody>
          <a:bodyPr wrap="square" rtlCol="0">
            <a:spAutoFit/>
          </a:bodyPr>
          <a:lstStyle/>
          <a:p>
            <a:pPr algn="ctr"/>
            <a:r>
              <a:rPr lang="es-ES" sz="2800" b="1" dirty="0" smtClean="0"/>
              <a:t>AGRUPAMOS A LOS ALUMNOS</a:t>
            </a:r>
          </a:p>
          <a:p>
            <a:pPr algn="ctr"/>
            <a:endParaRPr lang="es-ES" sz="2800" b="1" dirty="0" smtClean="0"/>
          </a:p>
          <a:p>
            <a:r>
              <a:rPr lang="es-ES" sz="2200" b="1" dirty="0" smtClean="0">
                <a:solidFill>
                  <a:srgbClr val="990099"/>
                </a:solidFill>
                <a:latin typeface="Arial Black" pitchFamily="34" charset="0"/>
              </a:rPr>
              <a:t>¿HOMOGÉNEOS O HETEROGÉNEOS?</a:t>
            </a:r>
          </a:p>
          <a:p>
            <a:endParaRPr lang="es-ES" sz="2200" b="1" dirty="0" smtClean="0">
              <a:solidFill>
                <a:srgbClr val="0070C0"/>
              </a:solidFill>
            </a:endParaRPr>
          </a:p>
          <a:p>
            <a:pPr>
              <a:buFont typeface="Wingdings" pitchFamily="2" charset="2"/>
              <a:buChar char="Ø"/>
            </a:pPr>
            <a:r>
              <a:rPr lang="es-ES" sz="2200" dirty="0" smtClean="0"/>
              <a:t>La estructura básica sobre la sostendremos nuestra red de aprendizaje ha de constituirse sobre </a:t>
            </a:r>
            <a:r>
              <a:rPr lang="es-ES" sz="2200" b="1" dirty="0" smtClean="0">
                <a:solidFill>
                  <a:srgbClr val="00FF00"/>
                </a:solidFill>
              </a:rPr>
              <a:t>grupos heterogéneos </a:t>
            </a:r>
            <a:r>
              <a:rPr lang="es-ES" sz="2200" dirty="0" smtClean="0"/>
              <a:t>con respecto a diversos criterios: sexo, etnia, perfil de inteligencia, rendimiento académico, nivel de integración, actitud hacia la cooperación, destrezas cooperativas, nivel de disrupción, etc. </a:t>
            </a:r>
          </a:p>
          <a:p>
            <a:pPr>
              <a:buFont typeface="Wingdings" pitchFamily="2" charset="2"/>
              <a:buChar char="Ø"/>
            </a:pPr>
            <a:endParaRPr lang="es-ES" sz="2200" dirty="0" smtClean="0"/>
          </a:p>
          <a:p>
            <a:pPr>
              <a:buFont typeface="Wingdings" pitchFamily="2" charset="2"/>
              <a:buChar char="Ø"/>
            </a:pPr>
            <a:r>
              <a:rPr lang="es-ES" sz="2200" dirty="0" smtClean="0"/>
              <a:t>De cara a sacar el máximo partido de la interacción social en el aula, no debemos cerrar la puerta a la utilización puntual de agrupamientos más </a:t>
            </a:r>
            <a:r>
              <a:rPr lang="es-ES" sz="2200" b="1" dirty="0" smtClean="0">
                <a:solidFill>
                  <a:srgbClr val="00FF00"/>
                </a:solidFill>
              </a:rPr>
              <a:t>homogéneos</a:t>
            </a:r>
            <a:r>
              <a:rPr lang="es-ES" sz="2200" dirty="0" smtClean="0"/>
              <a:t>, siempre teniendo en cuenta al menos dos premisas básicas: partiremos de unos equipos-base que serán heterogéneos y los combinaremos con otros agrupamientos esporádicos para la realización de tareas concretas. Estos últimos podrán tender a la homogeneidad</a:t>
            </a:r>
            <a:r>
              <a:rPr lang="es-ES" sz="2400" dirty="0" smtClean="0"/>
              <a:t>.</a:t>
            </a:r>
            <a:endParaRPr lang="es-ES" sz="2400" u="sng" dirty="0">
              <a:solidFill>
                <a:schemeClr val="bg1"/>
              </a:solidFill>
            </a:endParaRPr>
          </a:p>
        </p:txBody>
      </p:sp>
      <p:sp>
        <p:nvSpPr>
          <p:cNvPr id="6" name="5 CuadroTexto"/>
          <p:cNvSpPr txBox="1"/>
          <p:nvPr/>
        </p:nvSpPr>
        <p:spPr>
          <a:xfrm>
            <a:off x="714348" y="285728"/>
            <a:ext cx="7929618" cy="523220"/>
          </a:xfrm>
          <a:prstGeom prst="rect">
            <a:avLst/>
          </a:prstGeom>
          <a:noFill/>
        </p:spPr>
        <p:txBody>
          <a:bodyPr wrap="square" rtlCol="0">
            <a:spAutoFit/>
          </a:bodyPr>
          <a:lstStyle/>
          <a:p>
            <a:pPr marL="514350" indent="-514350" algn="ctr"/>
            <a:r>
              <a:rPr lang="es-ES" sz="2800" b="1" dirty="0" smtClean="0">
                <a:solidFill>
                  <a:srgbClr val="FF0000"/>
                </a:solidFill>
              </a:rPr>
              <a:t>CONSTRUIMOS UNA RED DE APRENDIZAJE</a:t>
            </a:r>
            <a:r>
              <a:rPr lang="es-ES" sz="2800" dirty="0" smtClean="0">
                <a:solidFill>
                  <a:schemeClr val="bg1"/>
                </a:solidFill>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357158" y="0"/>
            <a:ext cx="7929618" cy="6032421"/>
          </a:xfrm>
          <a:prstGeom prst="rect">
            <a:avLst/>
          </a:prstGeom>
          <a:noFill/>
        </p:spPr>
        <p:txBody>
          <a:bodyPr wrap="square" rtlCol="0">
            <a:spAutoFit/>
          </a:bodyPr>
          <a:lstStyle/>
          <a:p>
            <a:pPr algn="ctr"/>
            <a:r>
              <a:rPr lang="es-ES" sz="2800" b="1" dirty="0" smtClean="0">
                <a:solidFill>
                  <a:srgbClr val="FF0000"/>
                </a:solidFill>
              </a:rPr>
              <a:t>ESTABLECEMOS LAS NORMAS</a:t>
            </a:r>
          </a:p>
          <a:p>
            <a:pPr algn="ctr"/>
            <a:endParaRPr lang="es-ES" sz="2800" b="1" dirty="0" smtClean="0">
              <a:solidFill>
                <a:srgbClr val="FF0000"/>
              </a:solidFill>
            </a:endParaRPr>
          </a:p>
          <a:p>
            <a:r>
              <a:rPr lang="es-ES" sz="2200" dirty="0" smtClean="0"/>
              <a:t>Para que resulten eficaces, las normas deben ser:</a:t>
            </a:r>
          </a:p>
          <a:p>
            <a:r>
              <a:rPr lang="es-ES" sz="2200" dirty="0" smtClean="0"/>
              <a:t>- Enunciadas en </a:t>
            </a:r>
            <a:r>
              <a:rPr lang="es-ES" sz="2200" b="1" dirty="0" smtClean="0">
                <a:solidFill>
                  <a:srgbClr val="FF00FF"/>
                </a:solidFill>
              </a:rPr>
              <a:t>positivo</a:t>
            </a:r>
            <a:r>
              <a:rPr lang="es-ES" sz="2200" dirty="0" smtClean="0"/>
              <a:t> (describiendo la conducta esperada) y en primera persona del plural (</a:t>
            </a:r>
            <a:r>
              <a:rPr lang="es-ES" sz="2200" b="1" dirty="0" smtClean="0">
                <a:solidFill>
                  <a:srgbClr val="FF00FF"/>
                </a:solidFill>
              </a:rPr>
              <a:t>nosotros</a:t>
            </a:r>
            <a:r>
              <a:rPr lang="es-ES" sz="2200" b="1" dirty="0" smtClean="0"/>
              <a:t>)</a:t>
            </a:r>
            <a:r>
              <a:rPr lang="es-ES" sz="2200" dirty="0" smtClean="0"/>
              <a:t>.</a:t>
            </a:r>
          </a:p>
          <a:p>
            <a:r>
              <a:rPr lang="es-ES" sz="2200" dirty="0" smtClean="0"/>
              <a:t>- </a:t>
            </a:r>
            <a:r>
              <a:rPr lang="es-ES" sz="2200" b="1" dirty="0" smtClean="0">
                <a:solidFill>
                  <a:srgbClr val="CC0099"/>
                </a:solidFill>
              </a:rPr>
              <a:t>Claras y concretas</a:t>
            </a:r>
            <a:r>
              <a:rPr lang="es-ES" sz="2200" dirty="0" smtClean="0"/>
              <a:t>, de cara a que resulte fácil determinar si se han cumplido o no.</a:t>
            </a:r>
          </a:p>
          <a:p>
            <a:r>
              <a:rPr lang="es-ES" sz="2200" dirty="0" smtClean="0"/>
              <a:t>- </a:t>
            </a:r>
            <a:r>
              <a:rPr lang="es-ES" sz="2200" b="1" dirty="0" smtClean="0">
                <a:solidFill>
                  <a:srgbClr val="CC0099"/>
                </a:solidFill>
              </a:rPr>
              <a:t>Útiles y relevantes</a:t>
            </a:r>
            <a:r>
              <a:rPr lang="es-ES" sz="2200" dirty="0" smtClean="0">
                <a:solidFill>
                  <a:srgbClr val="CC0099"/>
                </a:solidFill>
              </a:rPr>
              <a:t>. </a:t>
            </a:r>
            <a:r>
              <a:rPr lang="es-ES" sz="2200" dirty="0" smtClean="0"/>
              <a:t>Que incidan en aspectos que contribuyen a mejorar la experiencia escolar.</a:t>
            </a:r>
          </a:p>
          <a:p>
            <a:r>
              <a:rPr lang="es-ES" sz="2200" dirty="0" smtClean="0"/>
              <a:t>- </a:t>
            </a:r>
            <a:r>
              <a:rPr lang="es-ES" sz="2200" b="1" dirty="0" smtClean="0">
                <a:solidFill>
                  <a:srgbClr val="CC0099"/>
                </a:solidFill>
              </a:rPr>
              <a:t>Realistas y asequibles</a:t>
            </a:r>
            <a:r>
              <a:rPr lang="es-ES" sz="2200" dirty="0" smtClean="0">
                <a:solidFill>
                  <a:srgbClr val="CC0099"/>
                </a:solidFill>
              </a:rPr>
              <a:t>. </a:t>
            </a:r>
            <a:r>
              <a:rPr lang="es-ES" sz="2200" dirty="0" smtClean="0"/>
              <a:t>Una norma que no se pueda asumir por parte de un colectivo o individuo determinado, constituye un elemento desestabilizador.</a:t>
            </a:r>
          </a:p>
          <a:p>
            <a:r>
              <a:rPr lang="es-ES" sz="2200" dirty="0" smtClean="0"/>
              <a:t>- </a:t>
            </a:r>
            <a:r>
              <a:rPr lang="es-ES" sz="2200" b="1" dirty="0" smtClean="0">
                <a:solidFill>
                  <a:srgbClr val="CC0099"/>
                </a:solidFill>
              </a:rPr>
              <a:t>Justas y comprensibles</a:t>
            </a:r>
            <a:r>
              <a:rPr lang="es-ES" sz="2200" dirty="0" smtClean="0"/>
              <a:t>. Que resulte fácil comprender y asumir su razón de ser.</a:t>
            </a:r>
          </a:p>
          <a:p>
            <a:r>
              <a:rPr lang="es-ES" sz="2200" dirty="0" smtClean="0"/>
              <a:t>- </a:t>
            </a:r>
            <a:r>
              <a:rPr lang="es-ES" sz="2200" b="1" dirty="0" smtClean="0">
                <a:solidFill>
                  <a:srgbClr val="CC0099"/>
                </a:solidFill>
              </a:rPr>
              <a:t>Pocas.</a:t>
            </a:r>
            <a:r>
              <a:rPr lang="es-ES" sz="2200" dirty="0" smtClean="0">
                <a:solidFill>
                  <a:srgbClr val="CC0099"/>
                </a:solidFill>
              </a:rPr>
              <a:t> </a:t>
            </a:r>
            <a:r>
              <a:rPr lang="es-ES" sz="2200" dirty="0" smtClean="0"/>
              <a:t>Una normativa extensa y farragosa suele derivar en que las normas no se cumplan.</a:t>
            </a:r>
          </a:p>
          <a:p>
            <a:pPr>
              <a:buFontTx/>
              <a:buChar char="-"/>
            </a:pPr>
            <a:r>
              <a:rPr lang="es-ES" sz="2200" b="1" dirty="0" smtClean="0">
                <a:solidFill>
                  <a:srgbClr val="CC0099"/>
                </a:solidFill>
              </a:rPr>
              <a:t>Revisables</a:t>
            </a:r>
            <a:r>
              <a:rPr lang="es-ES" sz="2200" dirty="0" smtClean="0"/>
              <a:t>. Que podamos comprobar si se han cumplido o no.</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357158" y="285728"/>
            <a:ext cx="7929618" cy="5940088"/>
          </a:xfrm>
          <a:prstGeom prst="rect">
            <a:avLst/>
          </a:prstGeom>
          <a:noFill/>
        </p:spPr>
        <p:txBody>
          <a:bodyPr wrap="square" rtlCol="0">
            <a:spAutoFit/>
          </a:bodyPr>
          <a:lstStyle/>
          <a:p>
            <a:pPr algn="ctr"/>
            <a:r>
              <a:rPr lang="es-ES" sz="2800" b="1" dirty="0" smtClean="0">
                <a:solidFill>
                  <a:srgbClr val="FF0000"/>
                </a:solidFill>
              </a:rPr>
              <a:t>ESTABLECEMOS LAS NORMAS</a:t>
            </a:r>
          </a:p>
          <a:p>
            <a:pPr algn="ctr"/>
            <a:r>
              <a:rPr lang="es-ES" sz="2200" b="1" dirty="0" smtClean="0">
                <a:solidFill>
                  <a:srgbClr val="0070C0"/>
                </a:solidFill>
              </a:rPr>
              <a:t>LA GESTIÓN DE LAS NORMAS</a:t>
            </a:r>
          </a:p>
          <a:p>
            <a:pPr algn="ctr"/>
            <a:endParaRPr lang="es-ES" sz="2200" b="1" dirty="0" smtClean="0">
              <a:solidFill>
                <a:srgbClr val="0070C0"/>
              </a:solidFill>
            </a:endParaRPr>
          </a:p>
          <a:p>
            <a:r>
              <a:rPr lang="es-ES" sz="2200" dirty="0" smtClean="0"/>
              <a:t>- Dedicar un tiempo a </a:t>
            </a:r>
            <a:r>
              <a:rPr lang="es-ES" sz="2200" b="1" dirty="0" smtClean="0">
                <a:solidFill>
                  <a:srgbClr val="FFFF00"/>
                </a:solidFill>
              </a:rPr>
              <a:t>explicarlas: </a:t>
            </a:r>
            <a:r>
              <a:rPr lang="es-ES" sz="2200" dirty="0" smtClean="0"/>
              <a:t>concretarlas a través de conductas deseables, poner ejemplos, etc.</a:t>
            </a:r>
          </a:p>
          <a:p>
            <a:r>
              <a:rPr lang="es-ES" sz="2200" dirty="0" smtClean="0"/>
              <a:t>- Debemos </a:t>
            </a:r>
            <a:r>
              <a:rPr lang="es-ES" sz="2200" b="1" dirty="0" smtClean="0">
                <a:solidFill>
                  <a:srgbClr val="FFFF00"/>
                </a:solidFill>
              </a:rPr>
              <a:t>enseñarlas</a:t>
            </a:r>
            <a:r>
              <a:rPr lang="es-ES" sz="2200" dirty="0" smtClean="0"/>
              <a:t>: realizando dramatizaciones, ofreciendo modelos de conducta, etc.</a:t>
            </a:r>
          </a:p>
          <a:p>
            <a:r>
              <a:rPr lang="es-ES" sz="2200" dirty="0" smtClean="0"/>
              <a:t>- Estar muy pendientes de su </a:t>
            </a:r>
            <a:r>
              <a:rPr lang="es-ES" sz="2200" b="1" dirty="0" smtClean="0">
                <a:solidFill>
                  <a:srgbClr val="FFFF00"/>
                </a:solidFill>
              </a:rPr>
              <a:t>cumplimiento </a:t>
            </a:r>
            <a:r>
              <a:rPr lang="es-ES" sz="2200" dirty="0" smtClean="0"/>
              <a:t>hasta que veamos que están implantadas, reconociendo a los que las cumplen y corrigiendo a los que las incumplen.</a:t>
            </a:r>
          </a:p>
          <a:p>
            <a:r>
              <a:rPr lang="es-ES" sz="2200" dirty="0" smtClean="0"/>
              <a:t>- Crear las </a:t>
            </a:r>
            <a:r>
              <a:rPr lang="es-ES" sz="2200" b="1" dirty="0" smtClean="0">
                <a:solidFill>
                  <a:srgbClr val="FFFF00"/>
                </a:solidFill>
              </a:rPr>
              <a:t>condiciones</a:t>
            </a:r>
            <a:r>
              <a:rPr lang="es-ES" sz="2200" dirty="0" smtClean="0"/>
              <a:t> para que la norma pueda cumplirse.</a:t>
            </a:r>
          </a:p>
          <a:p>
            <a:r>
              <a:rPr lang="es-ES" sz="2200" dirty="0" smtClean="0"/>
              <a:t>- Entender la normativa como un instrumento vivo: </a:t>
            </a:r>
            <a:r>
              <a:rPr lang="es-ES" sz="2200" b="1" dirty="0" smtClean="0">
                <a:solidFill>
                  <a:srgbClr val="FFFF00"/>
                </a:solidFill>
              </a:rPr>
              <a:t>añadiendo y quitando</a:t>
            </a:r>
            <a:r>
              <a:rPr lang="es-ES" sz="2200" dirty="0" smtClean="0"/>
              <a:t> normas en función de las necesidades del grupo-clase.</a:t>
            </a:r>
          </a:p>
          <a:p>
            <a:r>
              <a:rPr lang="es-ES" sz="2200" dirty="0" smtClean="0"/>
              <a:t>- </a:t>
            </a:r>
            <a:r>
              <a:rPr lang="es-ES" sz="2200" b="1" dirty="0" smtClean="0">
                <a:solidFill>
                  <a:srgbClr val="FFFF00"/>
                </a:solidFill>
              </a:rPr>
              <a:t>Consensuar la normas con el resto de los profesores.</a:t>
            </a:r>
          </a:p>
          <a:p>
            <a:pPr>
              <a:buFontTx/>
              <a:buChar char="-"/>
            </a:pPr>
            <a:r>
              <a:rPr lang="es-ES" sz="2200" dirty="0" smtClean="0"/>
              <a:t>Incorporar las normas como elemento de la </a:t>
            </a:r>
            <a:r>
              <a:rPr lang="es-ES" sz="2200" b="1" dirty="0" smtClean="0">
                <a:solidFill>
                  <a:srgbClr val="FFFF00"/>
                </a:solidFill>
              </a:rPr>
              <a:t>evaluación periódica </a:t>
            </a:r>
            <a:r>
              <a:rPr lang="es-ES" sz="2200" dirty="0" smtClean="0"/>
              <a:t>que realizan los grupos.</a:t>
            </a:r>
          </a:p>
          <a:p>
            <a:pPr>
              <a:buFontTx/>
              <a:buChar char="-"/>
            </a:pPr>
            <a:r>
              <a:rPr lang="es-ES" sz="2200" dirty="0" smtClean="0"/>
              <a:t>La </a:t>
            </a:r>
            <a:r>
              <a:rPr lang="es-ES" sz="2200" b="1" dirty="0" smtClean="0">
                <a:solidFill>
                  <a:srgbClr val="FFFF00"/>
                </a:solidFill>
              </a:rPr>
              <a:t>participación de los alumnos </a:t>
            </a:r>
            <a:r>
              <a:rPr lang="es-ES" sz="2200" dirty="0" smtClean="0"/>
              <a:t>en la elaboración de las normas.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428596" y="785794"/>
            <a:ext cx="7929618" cy="5847755"/>
          </a:xfrm>
          <a:prstGeom prst="rect">
            <a:avLst/>
          </a:prstGeom>
          <a:noFill/>
        </p:spPr>
        <p:txBody>
          <a:bodyPr wrap="square" rtlCol="0">
            <a:spAutoFit/>
          </a:bodyPr>
          <a:lstStyle/>
          <a:p>
            <a:pPr algn="ctr"/>
            <a:r>
              <a:rPr lang="es-ES" sz="2200" b="1" dirty="0" smtClean="0">
                <a:solidFill>
                  <a:srgbClr val="990099"/>
                </a:solidFill>
              </a:rPr>
              <a:t>UNA PROPUESTA DE NORMAS</a:t>
            </a:r>
          </a:p>
          <a:p>
            <a:r>
              <a:rPr lang="es-ES" sz="2200" dirty="0" smtClean="0"/>
              <a:t>1. Respetamos la señal de ruido cero.</a:t>
            </a:r>
          </a:p>
          <a:p>
            <a:r>
              <a:rPr lang="es-ES" sz="2200" dirty="0" smtClean="0"/>
              <a:t>2. Mantenemos un nivel de ruido adecuado.</a:t>
            </a:r>
          </a:p>
          <a:p>
            <a:r>
              <a:rPr lang="es-ES" sz="2200" dirty="0" smtClean="0"/>
              <a:t>3. Participamos en las actividades.</a:t>
            </a:r>
          </a:p>
          <a:p>
            <a:r>
              <a:rPr lang="es-ES" sz="2200" dirty="0" smtClean="0"/>
              <a:t>4. Respetamos los distintos modos de aprender: uno – dos – cuatro.</a:t>
            </a:r>
          </a:p>
          <a:p>
            <a:r>
              <a:rPr lang="es-ES" sz="2200" dirty="0" smtClean="0"/>
              <a:t>5. Realizamos las tareas propuestas en el tiempo establecido.</a:t>
            </a:r>
          </a:p>
          <a:p>
            <a:r>
              <a:rPr lang="es-ES" sz="2200" dirty="0" smtClean="0"/>
              <a:t>6. Cuando necesitamos ayuda, acudimos a los compañeros antes que al profesor.</a:t>
            </a:r>
          </a:p>
          <a:p>
            <a:r>
              <a:rPr lang="es-ES" sz="2200" dirty="0" smtClean="0"/>
              <a:t>7. Cuando nos piden ayuda, dejamos de hacer lo que estamos haciendo y ayudamos.</a:t>
            </a:r>
          </a:p>
          <a:p>
            <a:r>
              <a:rPr lang="es-ES" sz="2200" dirty="0" smtClean="0"/>
              <a:t>8. Ayudamos dando pistas.</a:t>
            </a:r>
          </a:p>
          <a:p>
            <a:r>
              <a:rPr lang="es-ES" sz="2200" dirty="0" smtClean="0"/>
              <a:t>9. Respetamos el turno de palabra.</a:t>
            </a:r>
          </a:p>
          <a:p>
            <a:r>
              <a:rPr lang="es-ES" sz="2200" dirty="0" smtClean="0"/>
              <a:t>10. Cumplimos con nuestros roles y respetamos los de los compañeros.</a:t>
            </a:r>
          </a:p>
          <a:p>
            <a:r>
              <a:rPr lang="es-ES" sz="2200" dirty="0" smtClean="0"/>
              <a:t>11. Intentamos llegar a acuerdos y consensos.</a:t>
            </a:r>
          </a:p>
          <a:p>
            <a:r>
              <a:rPr lang="es-ES" sz="2200" dirty="0" smtClean="0"/>
              <a:t>12. Aceptamos y cumplimos con las tareas que nos encomienda el grupo</a:t>
            </a:r>
            <a:r>
              <a:rPr lang="es-ES" sz="2000" dirty="0" smtClean="0"/>
              <a:t>.</a:t>
            </a:r>
            <a:endParaRPr lang="es-ES" sz="2000" u="sng"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571472" y="214290"/>
            <a:ext cx="7929618" cy="400110"/>
          </a:xfrm>
          <a:prstGeom prst="rect">
            <a:avLst/>
          </a:prstGeom>
          <a:noFill/>
        </p:spPr>
        <p:txBody>
          <a:bodyPr wrap="square" rtlCol="0">
            <a:spAutoFit/>
          </a:bodyPr>
          <a:lstStyle/>
          <a:p>
            <a:pPr algn="ctr"/>
            <a:r>
              <a:rPr lang="es-ES" sz="2000" b="1" dirty="0" smtClean="0">
                <a:solidFill>
                  <a:srgbClr val="990099"/>
                </a:solidFill>
              </a:rPr>
              <a:t>DISTRIBUIMOS ROLES</a:t>
            </a:r>
            <a:endParaRPr lang="es-ES" sz="2000" b="1" u="sng" dirty="0">
              <a:solidFill>
                <a:srgbClr val="990099"/>
              </a:solidFill>
            </a:endParaRPr>
          </a:p>
        </p:txBody>
      </p:sp>
      <p:pic>
        <p:nvPicPr>
          <p:cNvPr id="4098" name="Picture 2"/>
          <p:cNvPicPr>
            <a:picLocks noChangeAspect="1" noChangeArrowheads="1"/>
          </p:cNvPicPr>
          <p:nvPr/>
        </p:nvPicPr>
        <p:blipFill>
          <a:blip r:embed="rId2" cstate="print"/>
          <a:srcRect/>
          <a:stretch>
            <a:fillRect/>
          </a:stretch>
        </p:blipFill>
        <p:spPr bwMode="auto">
          <a:xfrm>
            <a:off x="785786" y="571480"/>
            <a:ext cx="2071702" cy="5857916"/>
          </a:xfrm>
          <a:prstGeom prst="rect">
            <a:avLst/>
          </a:prstGeom>
          <a:noFill/>
          <a:ln w="9525">
            <a:noFill/>
            <a:miter lim="800000"/>
            <a:headEnd/>
            <a:tailEnd/>
          </a:ln>
          <a:effectLst/>
        </p:spPr>
      </p:pic>
      <p:sp>
        <p:nvSpPr>
          <p:cNvPr id="6" name="5 Rectángulo"/>
          <p:cNvSpPr/>
          <p:nvPr/>
        </p:nvSpPr>
        <p:spPr>
          <a:xfrm>
            <a:off x="2928926" y="3643314"/>
            <a:ext cx="4714876" cy="1200329"/>
          </a:xfrm>
          <a:prstGeom prst="rect">
            <a:avLst/>
          </a:prstGeom>
        </p:spPr>
        <p:txBody>
          <a:bodyPr wrap="square">
            <a:spAutoFit/>
          </a:bodyPr>
          <a:lstStyle/>
          <a:p>
            <a:r>
              <a:rPr lang="es-ES" b="1" dirty="0" smtClean="0">
                <a:solidFill>
                  <a:srgbClr val="FF0000"/>
                </a:solidFill>
              </a:rPr>
              <a:t>COORDINADOR</a:t>
            </a:r>
          </a:p>
          <a:p>
            <a:r>
              <a:rPr lang="es-ES" dirty="0" smtClean="0"/>
              <a:t>Organiza el trabajo y promueve la participación.</a:t>
            </a:r>
          </a:p>
          <a:p>
            <a:r>
              <a:rPr lang="es-ES" dirty="0" smtClean="0"/>
              <a:t>1. Dirige las actividades en equipo.</a:t>
            </a:r>
          </a:p>
          <a:p>
            <a:r>
              <a:rPr lang="es-ES" dirty="0" smtClean="0"/>
              <a:t>2. Reparte el turno de palabra.</a:t>
            </a:r>
            <a:endParaRPr lang="es-ES" dirty="0"/>
          </a:p>
        </p:txBody>
      </p:sp>
      <p:sp>
        <p:nvSpPr>
          <p:cNvPr id="7" name="6 Rectángulo"/>
          <p:cNvSpPr/>
          <p:nvPr/>
        </p:nvSpPr>
        <p:spPr>
          <a:xfrm>
            <a:off x="2857488" y="2143116"/>
            <a:ext cx="5786478" cy="1200329"/>
          </a:xfrm>
          <a:prstGeom prst="rect">
            <a:avLst/>
          </a:prstGeom>
        </p:spPr>
        <p:txBody>
          <a:bodyPr wrap="square">
            <a:spAutoFit/>
          </a:bodyPr>
          <a:lstStyle/>
          <a:p>
            <a:r>
              <a:rPr lang="es-ES" b="1" dirty="0" smtClean="0">
                <a:solidFill>
                  <a:srgbClr val="FF0000"/>
                </a:solidFill>
              </a:rPr>
              <a:t>SUPERVISOR</a:t>
            </a:r>
          </a:p>
          <a:p>
            <a:r>
              <a:rPr lang="es-ES" dirty="0" smtClean="0"/>
              <a:t>Supervisa que el equipo cumpla con la tarea propuesta.</a:t>
            </a:r>
          </a:p>
          <a:p>
            <a:r>
              <a:rPr lang="es-ES" dirty="0" smtClean="0"/>
              <a:t>1. Vela por el cumplimiento del plan de trabajo.</a:t>
            </a:r>
          </a:p>
          <a:p>
            <a:r>
              <a:rPr lang="es-ES" dirty="0" smtClean="0"/>
              <a:t>2. Controla el tiempo</a:t>
            </a:r>
            <a:endParaRPr lang="es-ES" dirty="0"/>
          </a:p>
        </p:txBody>
      </p:sp>
      <p:sp>
        <p:nvSpPr>
          <p:cNvPr id="8" name="7 Rectángulo"/>
          <p:cNvSpPr/>
          <p:nvPr/>
        </p:nvSpPr>
        <p:spPr>
          <a:xfrm>
            <a:off x="3000364" y="5072074"/>
            <a:ext cx="4572000" cy="1200329"/>
          </a:xfrm>
          <a:prstGeom prst="rect">
            <a:avLst/>
          </a:prstGeom>
        </p:spPr>
        <p:txBody>
          <a:bodyPr>
            <a:spAutoFit/>
          </a:bodyPr>
          <a:lstStyle/>
          <a:p>
            <a:r>
              <a:rPr lang="es-ES" b="1" dirty="0" smtClean="0">
                <a:solidFill>
                  <a:srgbClr val="FF0000"/>
                </a:solidFill>
              </a:rPr>
              <a:t>RELACIONES PÚBLICAS</a:t>
            </a:r>
          </a:p>
          <a:p>
            <a:r>
              <a:rPr lang="es-ES" dirty="0" smtClean="0"/>
              <a:t>Busca información fuera del grupo.</a:t>
            </a:r>
          </a:p>
          <a:p>
            <a:r>
              <a:rPr lang="es-ES" dirty="0" smtClean="0"/>
              <a:t>1. Se comunica con el docente.</a:t>
            </a:r>
          </a:p>
          <a:p>
            <a:r>
              <a:rPr lang="es-ES" dirty="0" smtClean="0"/>
              <a:t>2. Se comunica con otros grupos.</a:t>
            </a:r>
            <a:endParaRPr lang="es-ES" dirty="0"/>
          </a:p>
        </p:txBody>
      </p:sp>
      <p:sp>
        <p:nvSpPr>
          <p:cNvPr id="9" name="8 Rectángulo"/>
          <p:cNvSpPr/>
          <p:nvPr/>
        </p:nvSpPr>
        <p:spPr>
          <a:xfrm>
            <a:off x="2857488" y="571480"/>
            <a:ext cx="5572164" cy="1477328"/>
          </a:xfrm>
          <a:prstGeom prst="rect">
            <a:avLst/>
          </a:prstGeom>
        </p:spPr>
        <p:txBody>
          <a:bodyPr wrap="square">
            <a:spAutoFit/>
          </a:bodyPr>
          <a:lstStyle/>
          <a:p>
            <a:r>
              <a:rPr lang="es-ES" b="1" dirty="0" smtClean="0">
                <a:solidFill>
                  <a:srgbClr val="FF0000"/>
                </a:solidFill>
              </a:rPr>
              <a:t>JEFE DE MANTENIMIENTO</a:t>
            </a:r>
          </a:p>
          <a:p>
            <a:r>
              <a:rPr lang="es-ES" dirty="0" smtClean="0"/>
              <a:t>Garantiza un entorno idóneo de trabajo.</a:t>
            </a:r>
          </a:p>
          <a:p>
            <a:r>
              <a:rPr lang="es-ES" dirty="0" smtClean="0"/>
              <a:t>1. Se ocupa de los materiales.</a:t>
            </a:r>
          </a:p>
          <a:p>
            <a:r>
              <a:rPr lang="es-ES" dirty="0" smtClean="0"/>
              <a:t>2. Vela por un entorno de trabajo ordenado.</a:t>
            </a:r>
          </a:p>
          <a:p>
            <a:r>
              <a:rPr lang="es-ES" dirty="0" smtClean="0"/>
              <a:t>3. Vela por un nivel de ruido adecuado.</a:t>
            </a:r>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5" name="4 CuadroTexto"/>
          <p:cNvSpPr txBox="1"/>
          <p:nvPr/>
        </p:nvSpPr>
        <p:spPr>
          <a:xfrm>
            <a:off x="428596" y="785794"/>
            <a:ext cx="7929618" cy="4862870"/>
          </a:xfrm>
          <a:prstGeom prst="rect">
            <a:avLst/>
          </a:prstGeom>
          <a:noFill/>
        </p:spPr>
        <p:txBody>
          <a:bodyPr wrap="square" rtlCol="0">
            <a:spAutoFit/>
          </a:bodyPr>
          <a:lstStyle/>
          <a:p>
            <a:pPr algn="ctr"/>
            <a:endParaRPr lang="es-ES" sz="2200" dirty="0" smtClean="0">
              <a:solidFill>
                <a:srgbClr val="FF00FF"/>
              </a:solidFill>
            </a:endParaRPr>
          </a:p>
          <a:p>
            <a:pPr algn="ctr"/>
            <a:r>
              <a:rPr lang="es-ES" sz="2400" dirty="0" smtClean="0">
                <a:solidFill>
                  <a:srgbClr val="FF00FF"/>
                </a:solidFill>
              </a:rPr>
              <a:t>CABEZAS JUNTAS NUMERADAS </a:t>
            </a:r>
          </a:p>
          <a:p>
            <a:pPr algn="ctr"/>
            <a:endParaRPr lang="es-ES" sz="2400" dirty="0" smtClean="0">
              <a:solidFill>
                <a:srgbClr val="FF00FF"/>
              </a:solidFill>
            </a:endParaRPr>
          </a:p>
          <a:p>
            <a:pPr marL="457200" indent="-457200">
              <a:buAutoNum type="arabicParenR"/>
            </a:pPr>
            <a:r>
              <a:rPr lang="es-ES" sz="2400" dirty="0" smtClean="0"/>
              <a:t>El docente agrupa al alumnado en equipos heterogéneos y pide que se numeren. </a:t>
            </a:r>
          </a:p>
          <a:p>
            <a:pPr marL="457200" indent="-457200">
              <a:buAutoNum type="arabicParenR"/>
            </a:pPr>
            <a:r>
              <a:rPr lang="es-ES" sz="2400" dirty="0" smtClean="0"/>
              <a:t>El maestro hace una pregunta.</a:t>
            </a:r>
          </a:p>
          <a:p>
            <a:pPr marL="457200" indent="-457200">
              <a:buAutoNum type="arabicParenR"/>
            </a:pPr>
            <a:r>
              <a:rPr lang="es-ES" sz="2400" dirty="0" smtClean="0"/>
              <a:t> Los alumnos dedican unos minutos a pensar la respuesta individualmente. </a:t>
            </a:r>
          </a:p>
          <a:p>
            <a:pPr marL="457200" indent="-457200">
              <a:buAutoNum type="arabicParenR"/>
            </a:pPr>
            <a:r>
              <a:rPr lang="es-ES" sz="2400" dirty="0" smtClean="0"/>
              <a:t>Los equipos “juntan las cabezas” y tratan de acordar una respuesta. El moderador de cada equipo se asegura de que todos son capaces de dar la solución. </a:t>
            </a:r>
          </a:p>
          <a:p>
            <a:pPr marL="457200" indent="-457200">
              <a:buAutoNum type="arabicParenR"/>
            </a:pPr>
            <a:r>
              <a:rPr lang="es-ES" sz="2400" dirty="0" smtClean="0"/>
              <a:t> El maestro elige un número al azar y los alumnos de cada grupo que lo tienen, dan la respuesta de su equipo. </a:t>
            </a:r>
            <a:endParaRPr lang="es-ES" sz="2000" u="sng" dirty="0">
              <a:solidFill>
                <a:schemeClr val="bg1"/>
              </a:solidFill>
            </a:endParaRPr>
          </a:p>
        </p:txBody>
      </p:sp>
      <p:sp>
        <p:nvSpPr>
          <p:cNvPr id="3" name="2 CuadroTexto"/>
          <p:cNvSpPr txBox="1"/>
          <p:nvPr/>
        </p:nvSpPr>
        <p:spPr>
          <a:xfrm>
            <a:off x="1714480" y="428604"/>
            <a:ext cx="6357982" cy="461665"/>
          </a:xfrm>
          <a:prstGeom prst="rect">
            <a:avLst/>
          </a:prstGeom>
          <a:noFill/>
        </p:spPr>
        <p:txBody>
          <a:bodyPr wrap="square" rtlCol="0">
            <a:spAutoFit/>
          </a:bodyPr>
          <a:lstStyle/>
          <a:p>
            <a:r>
              <a:rPr lang="es-ES" sz="2400" b="1" dirty="0" smtClean="0">
                <a:solidFill>
                  <a:srgbClr val="0000FF"/>
                </a:solidFill>
              </a:rPr>
              <a:t>TÉCNICAS DE APRENDIZAJE COOPERATIVO</a:t>
            </a:r>
            <a:endParaRPr lang="es-ES" sz="2400" b="1" dirty="0">
              <a:solidFill>
                <a:srgbClr val="0000FF"/>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5" name="4 CuadroTexto"/>
          <p:cNvSpPr txBox="1"/>
          <p:nvPr/>
        </p:nvSpPr>
        <p:spPr>
          <a:xfrm>
            <a:off x="428596" y="785794"/>
            <a:ext cx="7929618" cy="5878532"/>
          </a:xfrm>
          <a:prstGeom prst="rect">
            <a:avLst/>
          </a:prstGeom>
          <a:noFill/>
        </p:spPr>
        <p:txBody>
          <a:bodyPr wrap="square" rtlCol="0">
            <a:spAutoFit/>
          </a:bodyPr>
          <a:lstStyle/>
          <a:p>
            <a:pPr algn="ctr"/>
            <a:r>
              <a:rPr lang="es-ES" sz="2400" b="1" dirty="0" smtClean="0">
                <a:solidFill>
                  <a:srgbClr val="FF00FF"/>
                </a:solidFill>
              </a:rPr>
              <a:t>CONTROVERSIA ACADÉMICA </a:t>
            </a:r>
          </a:p>
          <a:p>
            <a:pPr marL="457200" indent="-457200" algn="just">
              <a:buAutoNum type="arabicParenR"/>
            </a:pPr>
            <a:r>
              <a:rPr lang="es-ES" sz="2200" dirty="0" smtClean="0"/>
              <a:t>El docente agrupa al alumnado en parejas de cuatro y plantea una afirmación que admite dos posturas: a favor y en contra.</a:t>
            </a:r>
          </a:p>
          <a:p>
            <a:pPr marL="457200" indent="-457200" algn="just">
              <a:buAutoNum type="arabicParenR"/>
            </a:pPr>
            <a:r>
              <a:rPr lang="es-ES" sz="2200" dirty="0" smtClean="0"/>
              <a:t> El docente distribuye dos funciones dentro de cada pareja: uno que apoya la idea y otro que la cuestiona. </a:t>
            </a:r>
          </a:p>
          <a:p>
            <a:pPr marL="457200" indent="-457200" algn="just">
              <a:buAutoNum type="arabicParenR"/>
            </a:pPr>
            <a:r>
              <a:rPr lang="es-ES" sz="2200" dirty="0" smtClean="0"/>
              <a:t> Cada alumno dedica un tiempo a preparar su postura sobre la afirmación, escribiendo sus argumentos en un cuarto de folio. Pueden hacerlo con el compañero de la pareja de cuatro que tiene la misma función. </a:t>
            </a:r>
          </a:p>
          <a:p>
            <a:pPr marL="457200" indent="-457200" algn="just">
              <a:buAutoNum type="arabicParenR"/>
            </a:pPr>
            <a:r>
              <a:rPr lang="es-ES" sz="2200" dirty="0" smtClean="0"/>
              <a:t> Las parejas debaten sobre el tema utilizando los argumentos que han trabajado. </a:t>
            </a:r>
          </a:p>
          <a:p>
            <a:pPr marL="457200" indent="-457200" algn="just">
              <a:buAutoNum type="arabicParenR"/>
            </a:pPr>
            <a:r>
              <a:rPr lang="es-ES" sz="2200" dirty="0" smtClean="0"/>
              <a:t> Una vez finalizado el debate, las parejas establecen los argumentos a favor y en contra definitivos. </a:t>
            </a:r>
          </a:p>
          <a:p>
            <a:pPr marL="457200" indent="-457200" algn="just"/>
            <a:r>
              <a:rPr lang="es-ES" sz="2200" dirty="0" smtClean="0"/>
              <a:t>6) Finalmente, cada alumno, de forma individual, completa su cuarto folio (a) corrigiendo, si fuese necesario, la argumentación que había utilizado y (b) añadiendo, por la otra cara, los argumentos de la postura contraria</a:t>
            </a:r>
            <a:endParaRPr lang="es-ES" sz="2200" b="1" dirty="0" smtClean="0">
              <a:solidFill>
                <a:srgbClr val="990099"/>
              </a:solidFill>
            </a:endParaRPr>
          </a:p>
        </p:txBody>
      </p:sp>
      <p:sp>
        <p:nvSpPr>
          <p:cNvPr id="3" name="2 CuadroTexto"/>
          <p:cNvSpPr txBox="1"/>
          <p:nvPr/>
        </p:nvSpPr>
        <p:spPr>
          <a:xfrm>
            <a:off x="1714480" y="428604"/>
            <a:ext cx="6357982" cy="461665"/>
          </a:xfrm>
          <a:prstGeom prst="rect">
            <a:avLst/>
          </a:prstGeom>
          <a:noFill/>
        </p:spPr>
        <p:txBody>
          <a:bodyPr wrap="square" rtlCol="0">
            <a:spAutoFit/>
          </a:bodyPr>
          <a:lstStyle/>
          <a:p>
            <a:r>
              <a:rPr lang="es-ES" sz="2400" b="1" dirty="0" smtClean="0">
                <a:solidFill>
                  <a:srgbClr val="0000FF"/>
                </a:solidFill>
              </a:rPr>
              <a:t>TÉCNICAS DE APRENDIZAJE COOPERATIVO</a:t>
            </a:r>
            <a:endParaRPr lang="es-ES" sz="2400" b="1" dirty="0">
              <a:solidFill>
                <a:srgbClr val="0000FF"/>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5" name="4 CuadroTexto"/>
          <p:cNvSpPr txBox="1"/>
          <p:nvPr/>
        </p:nvSpPr>
        <p:spPr>
          <a:xfrm>
            <a:off x="428596" y="785794"/>
            <a:ext cx="7929618" cy="5632311"/>
          </a:xfrm>
          <a:prstGeom prst="rect">
            <a:avLst/>
          </a:prstGeom>
          <a:noFill/>
        </p:spPr>
        <p:txBody>
          <a:bodyPr wrap="square" rtlCol="0">
            <a:spAutoFit/>
          </a:bodyPr>
          <a:lstStyle/>
          <a:p>
            <a:pPr algn="ctr"/>
            <a:r>
              <a:rPr lang="es-ES" sz="2400" b="1" dirty="0" smtClean="0">
                <a:solidFill>
                  <a:srgbClr val="FF00FF"/>
                </a:solidFill>
              </a:rPr>
              <a:t>FOLIO GIRATORIO </a:t>
            </a:r>
          </a:p>
          <a:p>
            <a:pPr marL="457200" indent="-457200">
              <a:buAutoNum type="arabicParenR"/>
            </a:pPr>
            <a:r>
              <a:rPr lang="es-ES" sz="2400" dirty="0" smtClean="0"/>
              <a:t>El docente agrupa al alumnado en equipos heterogéneos. </a:t>
            </a:r>
          </a:p>
          <a:p>
            <a:pPr marL="457200" indent="-457200">
              <a:buAutoNum type="arabicParenR"/>
            </a:pPr>
            <a:r>
              <a:rPr lang="es-ES" sz="2400" dirty="0" smtClean="0"/>
              <a:t>El docente entrega un folio a los grupos y plantea una pregunta cuya respuesta se puede listar: las características, las partes, las fases o una serie de ejemplos de un contenido concreto. </a:t>
            </a:r>
          </a:p>
          <a:p>
            <a:pPr marL="457200" indent="-457200">
              <a:buAutoNum type="arabicParenR"/>
            </a:pPr>
            <a:r>
              <a:rPr lang="es-ES" sz="2400" dirty="0" smtClean="0"/>
              <a:t> Uno de los miembros del grupo coge el folio y verbaliza su primera aportación; si el resto del grupo considera que es correcta, la escribe y pasa el papel al siguiente; si no es así, discuten hasta encontrar una respuesta válida. </a:t>
            </a:r>
          </a:p>
          <a:p>
            <a:pPr marL="457200" indent="-457200"/>
            <a:r>
              <a:rPr lang="es-ES" sz="2400" dirty="0" smtClean="0"/>
              <a:t>4) El proceso continua con cada uno de los distintos integrantes del equipo hasta que se agote el tiempo establecido.</a:t>
            </a:r>
          </a:p>
          <a:p>
            <a:pPr marL="457200" indent="-457200"/>
            <a:r>
              <a:rPr lang="es-ES" sz="2400" dirty="0" smtClean="0"/>
              <a:t> 5) Finalmente, el docente elige al azar a algunos alumnos para que expliquen la respuesta de sus equipos</a:t>
            </a:r>
            <a:endParaRPr lang="es-ES" sz="2200" b="1" dirty="0" smtClean="0">
              <a:solidFill>
                <a:srgbClr val="990099"/>
              </a:solidFill>
            </a:endParaRPr>
          </a:p>
        </p:txBody>
      </p:sp>
      <p:sp>
        <p:nvSpPr>
          <p:cNvPr id="3" name="2 CuadroTexto"/>
          <p:cNvSpPr txBox="1"/>
          <p:nvPr/>
        </p:nvSpPr>
        <p:spPr>
          <a:xfrm>
            <a:off x="1714480" y="428604"/>
            <a:ext cx="6357982" cy="461665"/>
          </a:xfrm>
          <a:prstGeom prst="rect">
            <a:avLst/>
          </a:prstGeom>
          <a:noFill/>
        </p:spPr>
        <p:txBody>
          <a:bodyPr wrap="square" rtlCol="0">
            <a:spAutoFit/>
          </a:bodyPr>
          <a:lstStyle/>
          <a:p>
            <a:r>
              <a:rPr lang="es-ES" sz="2400" b="1" dirty="0" smtClean="0">
                <a:solidFill>
                  <a:srgbClr val="0000FF"/>
                </a:solidFill>
              </a:rPr>
              <a:t>TÉCNICAS DE APRENDIZAJE COOPERATIVO</a:t>
            </a:r>
            <a:endParaRPr lang="es-ES" sz="2400" b="1" dirty="0">
              <a:solidFill>
                <a:srgbClr val="0000FF"/>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5" name="4 CuadroTexto"/>
          <p:cNvSpPr txBox="1"/>
          <p:nvPr/>
        </p:nvSpPr>
        <p:spPr>
          <a:xfrm>
            <a:off x="428596" y="785794"/>
            <a:ext cx="7929618" cy="4893647"/>
          </a:xfrm>
          <a:prstGeom prst="rect">
            <a:avLst/>
          </a:prstGeom>
          <a:noFill/>
        </p:spPr>
        <p:txBody>
          <a:bodyPr wrap="square" rtlCol="0">
            <a:spAutoFit/>
          </a:bodyPr>
          <a:lstStyle/>
          <a:p>
            <a:pPr algn="ctr"/>
            <a:r>
              <a:rPr lang="es-ES" sz="2400" b="1" dirty="0" smtClean="0">
                <a:solidFill>
                  <a:srgbClr val="FF00FF"/>
                </a:solidFill>
              </a:rPr>
              <a:t>LÁPICES AL CENTRO </a:t>
            </a:r>
          </a:p>
          <a:p>
            <a:pPr marL="457200" indent="-457200">
              <a:buAutoNum type="arabicParenR"/>
            </a:pPr>
            <a:r>
              <a:rPr lang="es-ES" sz="2400" dirty="0" smtClean="0"/>
              <a:t>El docente agrupa al alumnado en equipos heterogéneos y nombra un moderador. </a:t>
            </a:r>
          </a:p>
          <a:p>
            <a:pPr marL="457200" indent="-457200">
              <a:buAutoNum type="arabicParenR"/>
            </a:pPr>
            <a:r>
              <a:rPr lang="es-ES" sz="2400" dirty="0" smtClean="0"/>
              <a:t>El profesor propone un ejercicio o problema a los alumnos. </a:t>
            </a:r>
          </a:p>
          <a:p>
            <a:pPr marL="457200" indent="-457200">
              <a:buAutoNum type="arabicParenR"/>
            </a:pPr>
            <a:r>
              <a:rPr lang="es-ES" sz="2400" dirty="0" smtClean="0"/>
              <a:t>Los lápices se colocan al centro de la mesa para indicar que en esos momentos se puede hablar pero no escribir. Los alumnos tratan de consensuar la forma en la que se debe realizar el ejercicio. El moderador se asegura de que todos participan en la puesta en común y comprenden la forma de solucionarlo. </a:t>
            </a:r>
          </a:p>
          <a:p>
            <a:pPr marL="457200" indent="-457200">
              <a:buAutoNum type="arabicParenR"/>
            </a:pPr>
            <a:r>
              <a:rPr lang="es-ES" sz="2400" dirty="0" smtClean="0"/>
              <a:t>Cada alumno coge su lápiz y responde al ejercicio o problema por escrito. En este momento, no se puede hablar, sólo escribir.</a:t>
            </a:r>
            <a:endParaRPr lang="es-ES" sz="2200" b="1" dirty="0" smtClean="0">
              <a:solidFill>
                <a:srgbClr val="990099"/>
              </a:solidFill>
            </a:endParaRPr>
          </a:p>
        </p:txBody>
      </p:sp>
      <p:sp>
        <p:nvSpPr>
          <p:cNvPr id="3" name="2 CuadroTexto"/>
          <p:cNvSpPr txBox="1"/>
          <p:nvPr/>
        </p:nvSpPr>
        <p:spPr>
          <a:xfrm>
            <a:off x="1500166" y="285728"/>
            <a:ext cx="6357982" cy="461665"/>
          </a:xfrm>
          <a:prstGeom prst="rect">
            <a:avLst/>
          </a:prstGeom>
          <a:noFill/>
        </p:spPr>
        <p:txBody>
          <a:bodyPr wrap="square" rtlCol="0">
            <a:spAutoFit/>
          </a:bodyPr>
          <a:lstStyle/>
          <a:p>
            <a:r>
              <a:rPr lang="es-ES" sz="2400" b="1" dirty="0" smtClean="0">
                <a:solidFill>
                  <a:srgbClr val="0000FF"/>
                </a:solidFill>
              </a:rPr>
              <a:t>TÉCNICAS DE APRENDIZAJE COOPERATIVO</a:t>
            </a:r>
            <a:endParaRPr lang="es-ES" sz="2400" b="1" dirty="0">
              <a:solidFill>
                <a:srgbClr val="0000FF"/>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3" name="2 CuadroTexto"/>
          <p:cNvSpPr txBox="1"/>
          <p:nvPr/>
        </p:nvSpPr>
        <p:spPr>
          <a:xfrm>
            <a:off x="1714480" y="428604"/>
            <a:ext cx="6357982" cy="461665"/>
          </a:xfrm>
          <a:prstGeom prst="rect">
            <a:avLst/>
          </a:prstGeom>
          <a:noFill/>
        </p:spPr>
        <p:txBody>
          <a:bodyPr wrap="square" rtlCol="0">
            <a:spAutoFit/>
          </a:bodyPr>
          <a:lstStyle/>
          <a:p>
            <a:r>
              <a:rPr lang="es-ES" sz="2400" b="1" dirty="0" smtClean="0">
                <a:solidFill>
                  <a:srgbClr val="0000FF"/>
                </a:solidFill>
              </a:rPr>
              <a:t>TÉCNICAS DE APRENDIZAJE COOPERATIVO</a:t>
            </a:r>
            <a:endParaRPr lang="es-ES" sz="2400" b="1" dirty="0">
              <a:solidFill>
                <a:srgbClr val="0000FF"/>
              </a:solidFill>
            </a:endParaRPr>
          </a:p>
        </p:txBody>
      </p:sp>
      <p:sp>
        <p:nvSpPr>
          <p:cNvPr id="4" name="3 Rectángulo"/>
          <p:cNvSpPr/>
          <p:nvPr/>
        </p:nvSpPr>
        <p:spPr>
          <a:xfrm>
            <a:off x="714348" y="1071546"/>
            <a:ext cx="7786742" cy="5016758"/>
          </a:xfrm>
          <a:prstGeom prst="rect">
            <a:avLst/>
          </a:prstGeom>
        </p:spPr>
        <p:txBody>
          <a:bodyPr wrap="square">
            <a:spAutoFit/>
          </a:bodyPr>
          <a:lstStyle/>
          <a:p>
            <a:pPr algn="ctr"/>
            <a:r>
              <a:rPr lang="es-ES" sz="2800" b="1" dirty="0" smtClean="0">
                <a:solidFill>
                  <a:srgbClr val="FF00FF"/>
                </a:solidFill>
              </a:rPr>
              <a:t>LA LISTA </a:t>
            </a:r>
          </a:p>
          <a:p>
            <a:pPr algn="ctr"/>
            <a:endParaRPr lang="es-ES" sz="2800" b="1" dirty="0" smtClean="0">
              <a:solidFill>
                <a:srgbClr val="FF00FF"/>
              </a:solidFill>
            </a:endParaRPr>
          </a:p>
          <a:p>
            <a:pPr marL="457200" indent="-457200">
              <a:buAutoNum type="arabicParenR"/>
            </a:pPr>
            <a:r>
              <a:rPr lang="es-ES" sz="2200" dirty="0" smtClean="0"/>
              <a:t>Al empezar el tema, el docente entrega una relación de preguntas que se responderán en sus exposiciones. </a:t>
            </a:r>
          </a:p>
          <a:p>
            <a:pPr marL="457200" indent="-457200">
              <a:buAutoNum type="arabicParenR"/>
            </a:pPr>
            <a:r>
              <a:rPr lang="es-ES" sz="2200" dirty="0" smtClean="0"/>
              <a:t> A partir de ese momento, va haciendo paradas cada cierto tiempo para que los alumnos: (a) identifiquen las preguntas que pueden responder con los contenidos trabajados hasta el momento, (b) las respondan de forma individual y (c) las pongan en común con su pareja o grupo. o (a) identifiquen juntos las preguntas que se pueden responder con los contenidos trabajados, (b) acuerden una respuesta de forma oral y (c) la escriban de forma individual en su cuaderno.</a:t>
            </a:r>
          </a:p>
          <a:p>
            <a:pPr marL="457200" indent="-457200">
              <a:buAutoNum type="arabicParenR"/>
            </a:pPr>
            <a:r>
              <a:rPr lang="es-ES" sz="2200" dirty="0" smtClean="0"/>
              <a:t> A continuación, el docente elige al azar a algunos alumnos para que expliquen la respuesta de su pareja.</a:t>
            </a:r>
            <a:endParaRPr lang="es-ES" sz="2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3" name="2 CuadroTexto"/>
          <p:cNvSpPr txBox="1"/>
          <p:nvPr/>
        </p:nvSpPr>
        <p:spPr>
          <a:xfrm>
            <a:off x="1714480" y="428604"/>
            <a:ext cx="6357982" cy="461665"/>
          </a:xfrm>
          <a:prstGeom prst="rect">
            <a:avLst/>
          </a:prstGeom>
          <a:noFill/>
        </p:spPr>
        <p:txBody>
          <a:bodyPr wrap="square" rtlCol="0">
            <a:spAutoFit/>
          </a:bodyPr>
          <a:lstStyle/>
          <a:p>
            <a:r>
              <a:rPr lang="es-ES" sz="2400" b="1" dirty="0" smtClean="0">
                <a:solidFill>
                  <a:srgbClr val="0000FF"/>
                </a:solidFill>
              </a:rPr>
              <a:t>TÉCNICAS DE APRENDIZAJE COOPERATIVO</a:t>
            </a:r>
            <a:endParaRPr lang="es-ES" sz="2400" b="1" dirty="0">
              <a:solidFill>
                <a:srgbClr val="0000FF"/>
              </a:solidFill>
            </a:endParaRPr>
          </a:p>
        </p:txBody>
      </p:sp>
      <p:sp>
        <p:nvSpPr>
          <p:cNvPr id="4" name="3 Rectángulo"/>
          <p:cNvSpPr/>
          <p:nvPr/>
        </p:nvSpPr>
        <p:spPr>
          <a:xfrm>
            <a:off x="785786" y="1720840"/>
            <a:ext cx="7429552" cy="3200876"/>
          </a:xfrm>
          <a:prstGeom prst="rect">
            <a:avLst/>
          </a:prstGeom>
        </p:spPr>
        <p:txBody>
          <a:bodyPr wrap="square">
            <a:spAutoFit/>
          </a:bodyPr>
          <a:lstStyle/>
          <a:p>
            <a:pPr algn="ctr"/>
            <a:r>
              <a:rPr lang="es-ES" sz="2400" b="1" dirty="0" smtClean="0">
                <a:solidFill>
                  <a:srgbClr val="FF00FF"/>
                </a:solidFill>
              </a:rPr>
              <a:t>PARADA DE 3 MINUTOS</a:t>
            </a:r>
          </a:p>
          <a:p>
            <a:endParaRPr lang="es-ES" sz="2400" b="1" dirty="0" smtClean="0">
              <a:solidFill>
                <a:srgbClr val="FF00FF"/>
              </a:solidFill>
            </a:endParaRPr>
          </a:p>
          <a:p>
            <a:r>
              <a:rPr lang="es-ES" sz="2200" dirty="0" smtClean="0"/>
              <a:t>1. Durante una exposición, el docente establecerá una o mas paradas de tres minutos.</a:t>
            </a:r>
          </a:p>
          <a:p>
            <a:r>
              <a:rPr lang="es-ES" sz="2200" dirty="0" smtClean="0"/>
              <a:t>2. Se forman grupos.</a:t>
            </a:r>
          </a:p>
          <a:p>
            <a:r>
              <a:rPr lang="es-ES" sz="2200" dirty="0" smtClean="0"/>
              <a:t>3. Los grupos deben pensar y reflexionar sobre el contenido y formular al menos dos preguntas de dudas sobre el tema.</a:t>
            </a:r>
          </a:p>
          <a:p>
            <a:r>
              <a:rPr lang="es-ES" sz="2200" dirty="0" smtClean="0"/>
              <a:t>4. Por turnos, los equipos plantean una de sus preguntas al docente</a:t>
            </a:r>
            <a:endParaRPr lang="es-ES" sz="2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428596" y="571480"/>
            <a:ext cx="7929618" cy="5970865"/>
          </a:xfrm>
          <a:prstGeom prst="rect">
            <a:avLst/>
          </a:prstGeom>
          <a:noFill/>
        </p:spPr>
        <p:txBody>
          <a:bodyPr wrap="square" rtlCol="0">
            <a:spAutoFit/>
          </a:bodyPr>
          <a:lstStyle/>
          <a:p>
            <a:pPr algn="ctr"/>
            <a:r>
              <a:rPr lang="es-ES" sz="2800" b="1" dirty="0" smtClean="0">
                <a:solidFill>
                  <a:srgbClr val="990099"/>
                </a:solidFill>
              </a:rPr>
              <a:t>¿CUÁNTOS MIEMBROS TENDRÁN LOS GRUPOS?</a:t>
            </a:r>
          </a:p>
          <a:p>
            <a:r>
              <a:rPr lang="es-ES" sz="2200" dirty="0" smtClean="0"/>
              <a:t>Cuanto </a:t>
            </a:r>
            <a:r>
              <a:rPr lang="es-ES" sz="2200" b="1" dirty="0" smtClean="0">
                <a:solidFill>
                  <a:srgbClr val="00B050"/>
                </a:solidFill>
              </a:rPr>
              <a:t>más pequeño </a:t>
            </a:r>
            <a:r>
              <a:rPr lang="es-ES" sz="2200" dirty="0" smtClean="0"/>
              <a:t>es un grupo, más fácil resulta hacerlo funcionar, ya que requiere un nivel menor de destrezas para la cooperación. </a:t>
            </a:r>
          </a:p>
          <a:p>
            <a:r>
              <a:rPr lang="es-ES" sz="2200" dirty="0" smtClean="0"/>
              <a:t>Los </a:t>
            </a:r>
            <a:r>
              <a:rPr lang="es-ES" sz="2200" b="1" dirty="0" smtClean="0">
                <a:solidFill>
                  <a:srgbClr val="00B050"/>
                </a:solidFill>
              </a:rPr>
              <a:t>grupos grandes</a:t>
            </a:r>
            <a:r>
              <a:rPr lang="es-ES" sz="2200" dirty="0" smtClean="0"/>
              <a:t>, aunque exigen un nivel mayor de habilidades, presentan una ventaja que resulta básica: ponen sobre la mesa una diversidad –y, por tanto, una heterogeneidad– mayor.</a:t>
            </a:r>
          </a:p>
          <a:p>
            <a:r>
              <a:rPr lang="es-ES" sz="2200" dirty="0" smtClean="0"/>
              <a:t>Para la mayoría de los autores el tamaño ideal de un grupo de aprendizaje cooperativo es cuatro alumnos, porque: </a:t>
            </a:r>
          </a:p>
          <a:p>
            <a:pPr marL="457200" indent="-457200">
              <a:buAutoNum type="alphaLcParenBoth"/>
            </a:pPr>
            <a:r>
              <a:rPr lang="es-ES" sz="2200" dirty="0" smtClean="0"/>
              <a:t>Existe </a:t>
            </a:r>
            <a:r>
              <a:rPr lang="es-ES" sz="2200" b="1" dirty="0" smtClean="0">
                <a:solidFill>
                  <a:srgbClr val="FFFF00"/>
                </a:solidFill>
              </a:rPr>
              <a:t>suficiente diversidad</a:t>
            </a:r>
            <a:r>
              <a:rPr lang="es-ES" sz="2200" dirty="0" smtClean="0"/>
              <a:t>; </a:t>
            </a:r>
          </a:p>
          <a:p>
            <a:pPr marL="457200" indent="-457200">
              <a:buAutoNum type="alphaLcParenBoth"/>
            </a:pPr>
            <a:r>
              <a:rPr lang="es-ES" sz="2200" dirty="0" smtClean="0"/>
              <a:t>El número de alumnos no es muy elevado, por lo que el funcionamiento </a:t>
            </a:r>
            <a:r>
              <a:rPr lang="es-ES" sz="2200" b="1" dirty="0" smtClean="0">
                <a:solidFill>
                  <a:srgbClr val="FFFF00"/>
                </a:solidFill>
              </a:rPr>
              <a:t>no resulta excesivamente difícil</a:t>
            </a:r>
            <a:r>
              <a:rPr lang="es-ES" sz="2200" dirty="0" smtClean="0"/>
              <a:t>; </a:t>
            </a:r>
          </a:p>
          <a:p>
            <a:pPr marL="457200" indent="-457200">
              <a:buAutoNum type="alphaLcParenBoth"/>
            </a:pPr>
            <a:r>
              <a:rPr lang="es-ES" sz="2200" dirty="0" smtClean="0"/>
              <a:t>Si uno de los estudiantes </a:t>
            </a:r>
            <a:r>
              <a:rPr lang="es-ES" sz="2200" b="1" dirty="0" smtClean="0">
                <a:solidFill>
                  <a:srgbClr val="FFFF00"/>
                </a:solidFill>
              </a:rPr>
              <a:t>no asiste </a:t>
            </a:r>
            <a:r>
              <a:rPr lang="es-ES" sz="2200" dirty="0" smtClean="0"/>
              <a:t>a clase, el grupo no queda demasiado mermado; </a:t>
            </a:r>
          </a:p>
          <a:p>
            <a:pPr marL="457200" indent="-457200">
              <a:buAutoNum type="alphaLcParenBoth"/>
            </a:pPr>
            <a:r>
              <a:rPr lang="es-ES" sz="2200" dirty="0" smtClean="0"/>
              <a:t>Puede subdividirse en </a:t>
            </a:r>
            <a:r>
              <a:rPr lang="es-ES" sz="2200" b="1" dirty="0" smtClean="0">
                <a:solidFill>
                  <a:srgbClr val="FFFF00"/>
                </a:solidFill>
              </a:rPr>
              <a:t>parejas</a:t>
            </a:r>
            <a:r>
              <a:rPr lang="es-ES" sz="2200" dirty="0" smtClean="0"/>
              <a:t> de cara a la realización de actividades puntuales.</a:t>
            </a:r>
          </a:p>
          <a:p>
            <a:endParaRPr lang="es-ES" sz="2400" u="sng"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3" name="2 CuadroTexto"/>
          <p:cNvSpPr txBox="1"/>
          <p:nvPr/>
        </p:nvSpPr>
        <p:spPr>
          <a:xfrm>
            <a:off x="1714480" y="428604"/>
            <a:ext cx="6357982" cy="461665"/>
          </a:xfrm>
          <a:prstGeom prst="rect">
            <a:avLst/>
          </a:prstGeom>
          <a:noFill/>
        </p:spPr>
        <p:txBody>
          <a:bodyPr wrap="square" rtlCol="0">
            <a:spAutoFit/>
          </a:bodyPr>
          <a:lstStyle/>
          <a:p>
            <a:r>
              <a:rPr lang="es-ES" sz="2400" b="1" dirty="0" smtClean="0">
                <a:solidFill>
                  <a:srgbClr val="0000FF"/>
                </a:solidFill>
              </a:rPr>
              <a:t>TÉCNICAS DE APRENDIZAJE COOPERATIVO</a:t>
            </a:r>
            <a:endParaRPr lang="es-ES" sz="2400" b="1" dirty="0">
              <a:solidFill>
                <a:srgbClr val="0000FF"/>
              </a:solidFill>
            </a:endParaRPr>
          </a:p>
        </p:txBody>
      </p:sp>
      <p:sp>
        <p:nvSpPr>
          <p:cNvPr id="4" name="3 Rectángulo"/>
          <p:cNvSpPr/>
          <p:nvPr/>
        </p:nvSpPr>
        <p:spPr>
          <a:xfrm>
            <a:off x="642910" y="1010245"/>
            <a:ext cx="8072494" cy="4832092"/>
          </a:xfrm>
          <a:prstGeom prst="rect">
            <a:avLst/>
          </a:prstGeom>
        </p:spPr>
        <p:txBody>
          <a:bodyPr wrap="square">
            <a:spAutoFit/>
          </a:bodyPr>
          <a:lstStyle/>
          <a:p>
            <a:pPr algn="ctr"/>
            <a:r>
              <a:rPr lang="es-ES" sz="2200" b="1" dirty="0" smtClean="0">
                <a:solidFill>
                  <a:srgbClr val="FF00FF"/>
                </a:solidFill>
              </a:rPr>
              <a:t>ROMPECABEZAS</a:t>
            </a:r>
          </a:p>
          <a:p>
            <a:pPr algn="ctr"/>
            <a:endParaRPr lang="es-ES" sz="2200" b="1" dirty="0" smtClean="0">
              <a:solidFill>
                <a:srgbClr val="FF00FF"/>
              </a:solidFill>
            </a:endParaRPr>
          </a:p>
          <a:p>
            <a:r>
              <a:rPr lang="es-ES" sz="2200" dirty="0" smtClean="0"/>
              <a:t>1. Se forman equipos heterogéneos de cuatro miembros.</a:t>
            </a:r>
          </a:p>
          <a:p>
            <a:r>
              <a:rPr lang="es-ES" sz="2200" dirty="0" smtClean="0"/>
              <a:t>2. Se parte de una temática que se pueda fragmentar en cuatro ámbitos o «subtemas». Estos se reparten, uno a cada miembro del equipo.</a:t>
            </a:r>
          </a:p>
          <a:p>
            <a:r>
              <a:rPr lang="es-ES" sz="2200" dirty="0" smtClean="0"/>
              <a:t>3. De forma individual se les proporcionan recursos y se da un tiempo para que cada miembro pueda profundizar en el tema.</a:t>
            </a:r>
          </a:p>
          <a:p>
            <a:r>
              <a:rPr lang="es-ES" sz="2200" dirty="0" smtClean="0"/>
              <a:t>4. Se organizan «grupos de expertos» que han investigado el mismo subtema y se reúnen para compartir los conocimientos y profundizar.</a:t>
            </a:r>
          </a:p>
          <a:p>
            <a:r>
              <a:rPr lang="es-ES" sz="2200" dirty="0" smtClean="0"/>
              <a:t>5. Cada miembro del equipo vuelve al grupo de origen y tiene la responsabilidad de explicar al resto del equipo su parte.</a:t>
            </a:r>
          </a:p>
          <a:p>
            <a:r>
              <a:rPr lang="es-ES" sz="2200" dirty="0" smtClean="0"/>
              <a:t>6. Para finalizar cada equipo recoge y </a:t>
            </a:r>
            <a:r>
              <a:rPr lang="es-ES" sz="2200" dirty="0" err="1" smtClean="0"/>
              <a:t>sintetizatodo</a:t>
            </a:r>
            <a:r>
              <a:rPr lang="es-ES" sz="2200" dirty="0" smtClean="0"/>
              <a:t> el contenido; </a:t>
            </a:r>
          </a:p>
          <a:p>
            <a:r>
              <a:rPr lang="es-ES" sz="2200" dirty="0" smtClean="0"/>
              <a:t>por ejemplo, en una cartulina.</a:t>
            </a:r>
            <a:endParaRPr lang="es-ES" sz="2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357158" y="148471"/>
            <a:ext cx="8358246" cy="5970865"/>
          </a:xfrm>
          <a:prstGeom prst="rect">
            <a:avLst/>
          </a:prstGeom>
          <a:noFill/>
        </p:spPr>
        <p:txBody>
          <a:bodyPr wrap="square" rtlCol="0">
            <a:spAutoFit/>
          </a:bodyPr>
          <a:lstStyle/>
          <a:p>
            <a:pPr algn="ctr"/>
            <a:r>
              <a:rPr lang="es-ES" sz="2800" b="1" dirty="0" smtClean="0">
                <a:solidFill>
                  <a:srgbClr val="990099"/>
                </a:solidFill>
              </a:rPr>
              <a:t>¿CUÁNTOS MIEMBROS TENDRÁN LOS GRUPOS?</a:t>
            </a:r>
          </a:p>
          <a:p>
            <a:pPr algn="ctr"/>
            <a:r>
              <a:rPr lang="es-ES" sz="2200" b="1" dirty="0" smtClean="0">
                <a:solidFill>
                  <a:schemeClr val="tx2">
                    <a:lumMod val="60000"/>
                    <a:lumOff val="40000"/>
                  </a:schemeClr>
                </a:solidFill>
              </a:rPr>
              <a:t>¿COMBINAMOS CON TRES O CON CINCO?</a:t>
            </a:r>
          </a:p>
          <a:p>
            <a:endParaRPr lang="es-ES" sz="2200" dirty="0" smtClean="0"/>
          </a:p>
          <a:p>
            <a:r>
              <a:rPr lang="es-ES" sz="2200" dirty="0" smtClean="0"/>
              <a:t>Cuando el número de alumnos que tenemos en el aula no es múltiplo de cuatro, es necesario que tomemos una</a:t>
            </a:r>
          </a:p>
          <a:p>
            <a:r>
              <a:rPr lang="es-ES" sz="2200" dirty="0" smtClean="0"/>
              <a:t>decisión: ¿combinamos los grupos de cuatro con grupos de tres o cinco alumnos?</a:t>
            </a:r>
          </a:p>
          <a:p>
            <a:endParaRPr lang="es-ES" sz="2200" dirty="0" smtClean="0"/>
          </a:p>
          <a:p>
            <a:r>
              <a:rPr lang="es-ES" sz="2200" dirty="0" smtClean="0"/>
              <a:t> Con carácter general, partiendo de la idea de </a:t>
            </a:r>
            <a:r>
              <a:rPr lang="es-ES" sz="2200" b="1" dirty="0" smtClean="0">
                <a:solidFill>
                  <a:srgbClr val="00B050"/>
                </a:solidFill>
              </a:rPr>
              <a:t>que cuanto más grande es el grupo funciona peor</a:t>
            </a:r>
            <a:r>
              <a:rPr lang="es-ES" sz="2200" dirty="0" smtClean="0"/>
              <a:t>, es más recomendable combinar con grupos de tres que con grupos de cinco.</a:t>
            </a:r>
          </a:p>
          <a:p>
            <a:r>
              <a:rPr lang="es-ES" sz="2200" dirty="0" smtClean="0"/>
              <a:t> </a:t>
            </a:r>
          </a:p>
          <a:p>
            <a:r>
              <a:rPr lang="es-ES" sz="2200" dirty="0" smtClean="0"/>
              <a:t>Pero existe un caso en el que probablemente prefiramos optar por los grupos de cinco: cuando nuestra aula es muy pequeña ya que facilita los desplazamientos entre los grupos.</a:t>
            </a:r>
          </a:p>
          <a:p>
            <a:endParaRPr lang="es-ES" sz="2200" dirty="0" smtClean="0"/>
          </a:p>
          <a:p>
            <a:endParaRPr lang="es-ES" sz="2400" u="sng"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357158" y="148471"/>
            <a:ext cx="8572560" cy="6309420"/>
          </a:xfrm>
          <a:prstGeom prst="rect">
            <a:avLst/>
          </a:prstGeom>
          <a:noFill/>
        </p:spPr>
        <p:txBody>
          <a:bodyPr wrap="square" rtlCol="0">
            <a:spAutoFit/>
          </a:bodyPr>
          <a:lstStyle/>
          <a:p>
            <a:pPr algn="ctr"/>
            <a:r>
              <a:rPr lang="es-ES" sz="2800" b="1" dirty="0" smtClean="0">
                <a:solidFill>
                  <a:srgbClr val="990099"/>
                </a:solidFill>
              </a:rPr>
              <a:t>¿CUÁNTOS MIEMBROS TENDRÁN LOS GRUPOS?</a:t>
            </a:r>
          </a:p>
          <a:p>
            <a:pPr algn="ctr"/>
            <a:r>
              <a:rPr lang="es-ES" sz="2200" b="1" dirty="0" smtClean="0">
                <a:solidFill>
                  <a:srgbClr val="00FFFF"/>
                </a:solidFill>
              </a:rPr>
              <a:t>LAS PAREJAS DE CUATRO</a:t>
            </a:r>
          </a:p>
          <a:p>
            <a:r>
              <a:rPr lang="es-ES" sz="2200" dirty="0" smtClean="0"/>
              <a:t>Cuando los alumnos no tienen experiencia en el trabajo cooperativo, puede resultar conveniente dejar los grupos de cuatro para más adelante y </a:t>
            </a:r>
            <a:r>
              <a:rPr lang="es-ES" sz="2200" b="1" dirty="0" smtClean="0">
                <a:solidFill>
                  <a:srgbClr val="FF00FF"/>
                </a:solidFill>
              </a:rPr>
              <a:t>empezar a trabajar con parejas</a:t>
            </a:r>
            <a:r>
              <a:rPr lang="es-ES" sz="2200" dirty="0" smtClean="0"/>
              <a:t>. Esto no significa que renunciemos a las ventajas que ofrecen los grupos de cuatro en cuanto a la diversidad. </a:t>
            </a:r>
          </a:p>
          <a:p>
            <a:r>
              <a:rPr lang="es-ES" sz="2200" dirty="0" smtClean="0"/>
              <a:t>1. Formamos </a:t>
            </a:r>
            <a:r>
              <a:rPr lang="es-ES" sz="2200" b="1" dirty="0" smtClean="0">
                <a:solidFill>
                  <a:schemeClr val="accent6">
                    <a:lumMod val="75000"/>
                  </a:schemeClr>
                </a:solidFill>
              </a:rPr>
              <a:t>grupos de cuatro</a:t>
            </a:r>
            <a:r>
              <a:rPr lang="es-ES" sz="2200" dirty="0" smtClean="0"/>
              <a:t>, siguiendo los criterios de heterogeneidad que veíamos antes.</a:t>
            </a:r>
          </a:p>
          <a:p>
            <a:r>
              <a:rPr lang="es-ES" sz="2200" dirty="0" smtClean="0"/>
              <a:t>2. Distribuimos a los alumnos en </a:t>
            </a:r>
            <a:r>
              <a:rPr lang="es-ES" sz="2200" b="1" dirty="0" smtClean="0">
                <a:solidFill>
                  <a:schemeClr val="accent6">
                    <a:lumMod val="75000"/>
                  </a:schemeClr>
                </a:solidFill>
              </a:rPr>
              <a:t>dos parejas</a:t>
            </a:r>
            <a:r>
              <a:rPr lang="es-ES" sz="2200" dirty="0" smtClean="0"/>
              <a:t>, una delante de la otra.</a:t>
            </a:r>
          </a:p>
          <a:p>
            <a:r>
              <a:rPr lang="es-ES" sz="2200" dirty="0" smtClean="0"/>
              <a:t>3. Creamos un marco de relación entre las dos parejas. La idea de </a:t>
            </a:r>
            <a:r>
              <a:rPr lang="es-ES" sz="2200" b="1" dirty="0" smtClean="0">
                <a:solidFill>
                  <a:schemeClr val="accent6">
                    <a:lumMod val="75000"/>
                  </a:schemeClr>
                </a:solidFill>
              </a:rPr>
              <a:t>pareja compañera.</a:t>
            </a:r>
          </a:p>
          <a:p>
            <a:r>
              <a:rPr lang="es-ES" sz="2200" dirty="0" smtClean="0"/>
              <a:t>4. Ponemos la siguiente norma: no preguntamos al docente hasta que no hayamos </a:t>
            </a:r>
            <a:r>
              <a:rPr lang="es-ES" sz="2200" b="1" dirty="0" smtClean="0">
                <a:solidFill>
                  <a:schemeClr val="accent6">
                    <a:lumMod val="75000"/>
                  </a:schemeClr>
                </a:solidFill>
              </a:rPr>
              <a:t>preguntado a nuestra pareja y a la pareja compañera.</a:t>
            </a:r>
          </a:p>
          <a:p>
            <a:endParaRPr lang="es-ES" sz="2200" dirty="0" smtClean="0"/>
          </a:p>
          <a:p>
            <a:pPr lvl="5"/>
            <a:r>
              <a:rPr lang="es-ES" sz="2200" dirty="0" smtClean="0"/>
              <a:t>PAREJAS: Trabajo en parejas</a:t>
            </a:r>
          </a:p>
          <a:p>
            <a:pPr lvl="5"/>
            <a:r>
              <a:rPr lang="es-ES" sz="2200" dirty="0" smtClean="0"/>
              <a:t>PAREJAS DE CUATRO: Petición de ayuda</a:t>
            </a:r>
          </a:p>
          <a:p>
            <a:pPr lvl="5"/>
            <a:r>
              <a:rPr lang="es-ES" sz="2200" dirty="0" smtClean="0"/>
              <a:t>PAREJAS DE CUATRO: Trabajo en equipo</a:t>
            </a:r>
          </a:p>
          <a:p>
            <a:endParaRPr lang="es-ES" sz="2400" u="sng"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500034" y="500042"/>
            <a:ext cx="8358246" cy="5940088"/>
          </a:xfrm>
          <a:prstGeom prst="rect">
            <a:avLst/>
          </a:prstGeom>
          <a:noFill/>
        </p:spPr>
        <p:txBody>
          <a:bodyPr wrap="square" rtlCol="0">
            <a:spAutoFit/>
          </a:bodyPr>
          <a:lstStyle/>
          <a:p>
            <a:pPr algn="ctr"/>
            <a:r>
              <a:rPr lang="es-ES" sz="2800" b="1" dirty="0" smtClean="0">
                <a:solidFill>
                  <a:srgbClr val="990099"/>
                </a:solidFill>
              </a:rPr>
              <a:t>¿CUÁNTO TIEMPO TRABAJARÁN JUNTOS?</a:t>
            </a:r>
          </a:p>
          <a:p>
            <a:r>
              <a:rPr lang="es-ES" sz="2200" dirty="0" smtClean="0"/>
              <a:t>Algunas de las ventajas de mantener </a:t>
            </a:r>
            <a:r>
              <a:rPr lang="es-ES" sz="2200" b="1" dirty="0" smtClean="0">
                <a:solidFill>
                  <a:schemeClr val="tx2">
                    <a:lumMod val="60000"/>
                    <a:lumOff val="40000"/>
                  </a:schemeClr>
                </a:solidFill>
              </a:rPr>
              <a:t>poco tiempo </a:t>
            </a:r>
            <a:r>
              <a:rPr lang="es-ES" sz="2200" dirty="0" smtClean="0"/>
              <a:t>los grupos son:</a:t>
            </a:r>
          </a:p>
          <a:p>
            <a:r>
              <a:rPr lang="es-ES" sz="2200" dirty="0" smtClean="0"/>
              <a:t>- Permite un mayor abanico de </a:t>
            </a:r>
            <a:r>
              <a:rPr lang="es-ES" sz="2200" b="1" dirty="0" smtClean="0">
                <a:solidFill>
                  <a:schemeClr val="tx2">
                    <a:lumMod val="60000"/>
                    <a:lumOff val="40000"/>
                  </a:schemeClr>
                </a:solidFill>
              </a:rPr>
              <a:t>posibilidades de interacción</a:t>
            </a:r>
            <a:r>
              <a:rPr lang="es-ES" sz="2200" dirty="0" smtClean="0"/>
              <a:t>, que pueden adaptarse a finalidades distintas. Esto supone una mayor capacidad de adecuar la propuesta a las necesidades de los alumnos.</a:t>
            </a:r>
          </a:p>
          <a:p>
            <a:r>
              <a:rPr lang="es-ES" sz="2200" dirty="0" smtClean="0"/>
              <a:t>- Los alumnos tienen la oportunidad de </a:t>
            </a:r>
            <a:r>
              <a:rPr lang="es-ES" sz="2200" b="1" dirty="0" smtClean="0">
                <a:solidFill>
                  <a:schemeClr val="tx2">
                    <a:lumMod val="60000"/>
                    <a:lumOff val="40000"/>
                  </a:schemeClr>
                </a:solidFill>
              </a:rPr>
              <a:t>trabajar con todos </a:t>
            </a:r>
            <a:r>
              <a:rPr lang="es-ES" sz="2200" dirty="0" smtClean="0"/>
              <a:t>los compañeros de clase.</a:t>
            </a:r>
          </a:p>
          <a:p>
            <a:r>
              <a:rPr lang="es-ES" sz="2200" dirty="0" smtClean="0"/>
              <a:t>- Los estudiantes pueden ser </a:t>
            </a:r>
            <a:r>
              <a:rPr lang="es-ES" sz="2200" b="1" dirty="0" smtClean="0">
                <a:solidFill>
                  <a:schemeClr val="tx2">
                    <a:lumMod val="60000"/>
                    <a:lumOff val="40000"/>
                  </a:schemeClr>
                </a:solidFill>
              </a:rPr>
              <a:t>más tolerantes </a:t>
            </a:r>
            <a:r>
              <a:rPr lang="es-ES" sz="2200" dirty="0" smtClean="0"/>
              <a:t>con el hecho de que no “le toquen sus amigos”, ya que se cambia regularmente de equipos.</a:t>
            </a:r>
          </a:p>
          <a:p>
            <a:endParaRPr lang="es-ES" sz="2200" dirty="0" smtClean="0"/>
          </a:p>
          <a:p>
            <a:r>
              <a:rPr lang="es-ES" sz="2200" dirty="0" smtClean="0"/>
              <a:t>Por su parte, los </a:t>
            </a:r>
            <a:r>
              <a:rPr lang="es-ES" sz="2200" dirty="0" smtClean="0">
                <a:solidFill>
                  <a:srgbClr val="00FF00"/>
                </a:solidFill>
              </a:rPr>
              <a:t>agrupamientos estables </a:t>
            </a:r>
            <a:r>
              <a:rPr lang="es-ES" sz="2200" dirty="0" smtClean="0"/>
              <a:t>presentan también beneficios evidentes:</a:t>
            </a:r>
          </a:p>
          <a:p>
            <a:r>
              <a:rPr lang="es-ES" sz="2200" dirty="0" smtClean="0"/>
              <a:t>- La clase presenta una estructura clara, que dota de </a:t>
            </a:r>
            <a:r>
              <a:rPr lang="es-ES" sz="2200" b="1" dirty="0" smtClean="0">
                <a:solidFill>
                  <a:srgbClr val="00FF00"/>
                </a:solidFill>
              </a:rPr>
              <a:t>estabilidad y eficacia </a:t>
            </a:r>
            <a:r>
              <a:rPr lang="es-ES" sz="2200" dirty="0" smtClean="0"/>
              <a:t>a la dinámica de trabajo.</a:t>
            </a:r>
          </a:p>
          <a:p>
            <a:r>
              <a:rPr lang="es-ES" sz="2200" dirty="0" smtClean="0"/>
              <a:t>- Los alumnos tienen tiempo de conocerse y </a:t>
            </a:r>
            <a:r>
              <a:rPr lang="es-ES" sz="2200" b="1" dirty="0" smtClean="0">
                <a:solidFill>
                  <a:srgbClr val="00FF00"/>
                </a:solidFill>
              </a:rPr>
              <a:t>aprender a trabajar juntos</a:t>
            </a:r>
            <a:r>
              <a:rPr lang="es-ES" sz="2200" dirty="0" smtClean="0"/>
              <a:t>.</a:t>
            </a:r>
          </a:p>
          <a:p>
            <a:pPr>
              <a:buFontTx/>
              <a:buChar char="-"/>
            </a:pPr>
            <a:r>
              <a:rPr lang="es-ES" sz="2200" dirty="0" smtClean="0"/>
              <a:t>Aumenta la </a:t>
            </a:r>
            <a:r>
              <a:rPr lang="es-ES" sz="2200" b="1" dirty="0" smtClean="0">
                <a:solidFill>
                  <a:srgbClr val="00FF00"/>
                </a:solidFill>
              </a:rPr>
              <a:t>cohesión</a:t>
            </a:r>
            <a:r>
              <a:rPr lang="es-ES" sz="2200" b="1" dirty="0" smtClean="0">
                <a:solidFill>
                  <a:schemeClr val="tx2">
                    <a:lumMod val="60000"/>
                    <a:lumOff val="40000"/>
                  </a:schemeClr>
                </a:solidFill>
              </a:rPr>
              <a:t> </a:t>
            </a:r>
            <a:r>
              <a:rPr lang="es-ES" sz="2200" dirty="0" smtClean="0"/>
              <a:t>del grupo, en la medida en que desarrollan una </a:t>
            </a:r>
            <a:r>
              <a:rPr lang="es-ES" sz="2200" b="1" dirty="0" smtClean="0">
                <a:solidFill>
                  <a:srgbClr val="00FF00"/>
                </a:solidFill>
              </a:rPr>
              <a:t>identidad</a:t>
            </a:r>
            <a:r>
              <a:rPr lang="es-ES" sz="2200" dirty="0" smtClean="0"/>
              <a:t> grupal más fuerte.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500034" y="500042"/>
            <a:ext cx="8429684" cy="6278642"/>
          </a:xfrm>
          <a:prstGeom prst="rect">
            <a:avLst/>
          </a:prstGeom>
          <a:noFill/>
        </p:spPr>
        <p:txBody>
          <a:bodyPr wrap="square" rtlCol="0">
            <a:spAutoFit/>
          </a:bodyPr>
          <a:lstStyle/>
          <a:p>
            <a:pPr algn="ctr"/>
            <a:r>
              <a:rPr lang="es-ES" sz="2800" b="1" dirty="0" smtClean="0">
                <a:solidFill>
                  <a:srgbClr val="990099"/>
                </a:solidFill>
              </a:rPr>
              <a:t>¿CUÁNTO TIEMPO TRABAJARÁN JUNTOS?</a:t>
            </a:r>
          </a:p>
          <a:p>
            <a:r>
              <a:rPr lang="es-ES" sz="2200" dirty="0" smtClean="0"/>
              <a:t>EL MODELO DE LAS CINCO ETAPAS DEL DESARROLLO DE LOS GRUPOS</a:t>
            </a:r>
          </a:p>
          <a:p>
            <a:r>
              <a:rPr lang="es-ES" sz="2200" dirty="0" smtClean="0"/>
              <a:t>Los grupos humanos pasan por cinco etapas de desarrollo :</a:t>
            </a:r>
          </a:p>
          <a:p>
            <a:r>
              <a:rPr lang="es-ES" sz="2200" dirty="0" smtClean="0"/>
              <a:t>- </a:t>
            </a:r>
            <a:r>
              <a:rPr lang="es-ES" sz="2200" b="1" dirty="0" smtClean="0">
                <a:solidFill>
                  <a:srgbClr val="00FF00"/>
                </a:solidFill>
              </a:rPr>
              <a:t>Formación</a:t>
            </a:r>
            <a:r>
              <a:rPr lang="es-ES" sz="2200" dirty="0" smtClean="0"/>
              <a:t>. Incertidumbre respecto a propósito, estructura y liderazgo. Se analizan comportamientos.</a:t>
            </a:r>
          </a:p>
          <a:p>
            <a:r>
              <a:rPr lang="es-ES" sz="2200" dirty="0" smtClean="0"/>
              <a:t>- </a:t>
            </a:r>
            <a:r>
              <a:rPr lang="es-ES" sz="2200" b="1" dirty="0" smtClean="0">
                <a:solidFill>
                  <a:srgbClr val="00FF00"/>
                </a:solidFill>
              </a:rPr>
              <a:t>Conflicto. </a:t>
            </a:r>
            <a:r>
              <a:rPr lang="es-ES" sz="2200" dirty="0" smtClean="0"/>
              <a:t>Aceptan la existencia del grupo pero pueden cuestionar los liderazgos.</a:t>
            </a:r>
          </a:p>
          <a:p>
            <a:r>
              <a:rPr lang="es-ES" sz="2200" dirty="0" smtClean="0"/>
              <a:t>- </a:t>
            </a:r>
            <a:r>
              <a:rPr lang="es-ES" sz="2200" b="1" dirty="0" smtClean="0">
                <a:solidFill>
                  <a:srgbClr val="00FF00"/>
                </a:solidFill>
              </a:rPr>
              <a:t>Regulación. </a:t>
            </a:r>
            <a:r>
              <a:rPr lang="es-ES" sz="2200" dirty="0" smtClean="0"/>
              <a:t>Relaciones cercanas y cohesión, se solidifica la identidad y camaradería.</a:t>
            </a:r>
          </a:p>
          <a:p>
            <a:r>
              <a:rPr lang="es-ES" sz="2200" dirty="0" smtClean="0"/>
              <a:t>- </a:t>
            </a:r>
            <a:r>
              <a:rPr lang="es-ES" sz="2200" b="1" dirty="0" smtClean="0">
                <a:solidFill>
                  <a:srgbClr val="00FF00"/>
                </a:solidFill>
              </a:rPr>
              <a:t>Desempeño. </a:t>
            </a:r>
            <a:r>
              <a:rPr lang="es-ES" sz="2200" dirty="0" smtClean="0"/>
              <a:t>Estructura plenamente funcional y aceptada. Llegan a conocerse y comprenderse.</a:t>
            </a:r>
          </a:p>
          <a:p>
            <a:pPr>
              <a:buFontTx/>
              <a:buChar char="-"/>
            </a:pPr>
            <a:r>
              <a:rPr lang="es-ES" sz="2200" b="1" dirty="0" smtClean="0">
                <a:solidFill>
                  <a:srgbClr val="00FF00"/>
                </a:solidFill>
              </a:rPr>
              <a:t>Desintegración. </a:t>
            </a:r>
            <a:r>
              <a:rPr lang="es-ES" sz="2200" dirty="0" smtClean="0"/>
              <a:t>La prioridad es la finalización del grupo.</a:t>
            </a:r>
          </a:p>
          <a:p>
            <a:pPr>
              <a:buFontTx/>
              <a:buChar char="-"/>
            </a:pPr>
            <a:r>
              <a:rPr lang="es-ES" sz="2200" dirty="0" smtClean="0"/>
              <a:t>. Cuanto menos experiencia tienen los alumnos, peor gestionarán el trabajo en equipo y, por tanto, se presentarán más conflictos. Hay que establecer una premisa básica a la hora de gestionar la duración de los agrupamientos: (a) hay que dar el tiempo suficiente a los grupos para </a:t>
            </a:r>
            <a:r>
              <a:rPr lang="es-ES" sz="2200" b="1" dirty="0" smtClean="0">
                <a:solidFill>
                  <a:srgbClr val="FFFF00"/>
                </a:solidFill>
              </a:rPr>
              <a:t>que se conozcan </a:t>
            </a:r>
            <a:r>
              <a:rPr lang="es-ES" sz="2200" dirty="0" smtClean="0"/>
              <a:t>y (b) cuanto </a:t>
            </a:r>
            <a:r>
              <a:rPr lang="es-ES" sz="2200" b="1" dirty="0" smtClean="0">
                <a:solidFill>
                  <a:srgbClr val="FFFF00"/>
                </a:solidFill>
              </a:rPr>
              <a:t>menos experiencia </a:t>
            </a:r>
            <a:r>
              <a:rPr lang="es-ES" sz="2200" dirty="0" smtClean="0"/>
              <a:t>cooperativa, menos han de durar los grupos.</a:t>
            </a:r>
            <a:endParaRPr lang="es-ES" sz="2200" u="sng"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357158" y="214290"/>
            <a:ext cx="8286808" cy="5847755"/>
          </a:xfrm>
          <a:prstGeom prst="rect">
            <a:avLst/>
          </a:prstGeom>
          <a:noFill/>
        </p:spPr>
        <p:txBody>
          <a:bodyPr wrap="square" rtlCol="0">
            <a:spAutoFit/>
          </a:bodyPr>
          <a:lstStyle/>
          <a:p>
            <a:r>
              <a:rPr lang="es-ES" sz="2200" b="1" dirty="0" smtClean="0">
                <a:solidFill>
                  <a:srgbClr val="990099"/>
                </a:solidFill>
              </a:rPr>
              <a:t>¿CÓMO DISTRIBUIREMOS A LOS ALUMNOS ENTRE LOS GRUPOS?</a:t>
            </a:r>
          </a:p>
          <a:p>
            <a:endParaRPr lang="es-ES" sz="2200" b="1" dirty="0" smtClean="0">
              <a:solidFill>
                <a:srgbClr val="990099"/>
              </a:solidFill>
            </a:endParaRPr>
          </a:p>
          <a:p>
            <a:r>
              <a:rPr lang="es-ES" sz="2200" dirty="0" smtClean="0"/>
              <a:t>1. Decidimos el </a:t>
            </a:r>
            <a:r>
              <a:rPr lang="es-ES" sz="2200" b="1" dirty="0" smtClean="0">
                <a:solidFill>
                  <a:srgbClr val="FFFF00"/>
                </a:solidFill>
              </a:rPr>
              <a:t>tamaño</a:t>
            </a:r>
            <a:r>
              <a:rPr lang="es-ES" sz="2200" dirty="0" smtClean="0"/>
              <a:t> de los equipos y el </a:t>
            </a:r>
            <a:r>
              <a:rPr lang="es-ES" sz="2200" b="1" dirty="0" smtClean="0">
                <a:solidFill>
                  <a:srgbClr val="FFFF00"/>
                </a:solidFill>
              </a:rPr>
              <a:t>número</a:t>
            </a:r>
            <a:r>
              <a:rPr lang="es-ES" sz="2200" dirty="0" smtClean="0"/>
              <a:t> que tendremos.</a:t>
            </a:r>
          </a:p>
          <a:p>
            <a:r>
              <a:rPr lang="es-ES" sz="2200" dirty="0" smtClean="0"/>
              <a:t>2. Establecemos quiénes son los </a:t>
            </a:r>
            <a:r>
              <a:rPr lang="es-ES" sz="2200" b="1" dirty="0" smtClean="0">
                <a:solidFill>
                  <a:srgbClr val="FFFF00"/>
                </a:solidFill>
              </a:rPr>
              <a:t>alumnos más capaces</a:t>
            </a:r>
            <a:r>
              <a:rPr lang="es-ES" sz="2200" dirty="0" smtClean="0"/>
              <a:t> de prestar ayuda.</a:t>
            </a:r>
          </a:p>
          <a:p>
            <a:r>
              <a:rPr lang="es-ES" sz="2200" dirty="0" smtClean="0"/>
              <a:t>3. Pensamos quiénes son los alumnos que </a:t>
            </a:r>
            <a:r>
              <a:rPr lang="es-ES" sz="2200" b="1" dirty="0" smtClean="0">
                <a:solidFill>
                  <a:srgbClr val="FFFF00"/>
                </a:solidFill>
              </a:rPr>
              <a:t>necesitan más ayuda</a:t>
            </a:r>
            <a:r>
              <a:rPr lang="es-ES" sz="2200" dirty="0" smtClean="0"/>
              <a:t>. </a:t>
            </a:r>
          </a:p>
          <a:p>
            <a:r>
              <a:rPr lang="es-ES" sz="2200" dirty="0" smtClean="0"/>
              <a:t>4. Hacemos un emparejamiento entre estos alumnos intentado que no sean los más extremos.</a:t>
            </a:r>
          </a:p>
          <a:p>
            <a:r>
              <a:rPr lang="es-ES" sz="2200" dirty="0" smtClean="0"/>
              <a:t>5.Formamos las </a:t>
            </a:r>
            <a:r>
              <a:rPr lang="es-ES" sz="2200" b="1" dirty="0" smtClean="0">
                <a:solidFill>
                  <a:srgbClr val="FFFF00"/>
                </a:solidFill>
              </a:rPr>
              <a:t>parejas</a:t>
            </a:r>
            <a:r>
              <a:rPr lang="es-ES" sz="2200" dirty="0" smtClean="0"/>
              <a:t> en las que subdividirá el equipo buscando para cada uno de los alumnos anteriores un compañero de </a:t>
            </a:r>
            <a:r>
              <a:rPr lang="es-ES" sz="2200" b="1" dirty="0" smtClean="0">
                <a:solidFill>
                  <a:srgbClr val="FFFF00"/>
                </a:solidFill>
              </a:rPr>
              <a:t>nivel medio </a:t>
            </a:r>
            <a:r>
              <a:rPr lang="es-ES" sz="2200" dirty="0" smtClean="0"/>
              <a:t>con el que pueda trabajar bien.  La premisa </a:t>
            </a:r>
            <a:r>
              <a:rPr lang="es-ES" sz="2200" b="1" dirty="0" smtClean="0">
                <a:solidFill>
                  <a:srgbClr val="FF0000"/>
                </a:solidFill>
              </a:rPr>
              <a:t>es “diversos, pero sin exagerar”, </a:t>
            </a:r>
            <a:r>
              <a:rPr lang="es-ES" sz="2200" dirty="0" smtClean="0"/>
              <a:t>de cara a que puedan entenderse en la realización de tareas específicas.</a:t>
            </a:r>
          </a:p>
          <a:p>
            <a:r>
              <a:rPr lang="es-ES" sz="2200" dirty="0" smtClean="0"/>
              <a:t>6. </a:t>
            </a:r>
            <a:r>
              <a:rPr lang="es-ES" sz="2200" b="1" dirty="0" smtClean="0">
                <a:solidFill>
                  <a:srgbClr val="FFFF00"/>
                </a:solidFill>
              </a:rPr>
              <a:t>Revisamos</a:t>
            </a:r>
            <a:r>
              <a:rPr lang="es-ES" sz="2200" dirty="0" smtClean="0"/>
              <a:t> los grupos tratando de incluir otros criterios de heterogeneidad, especialmente el género.</a:t>
            </a:r>
          </a:p>
          <a:p>
            <a:r>
              <a:rPr lang="es-ES" sz="2200" dirty="0" smtClean="0"/>
              <a:t>7. Revisamos los agrupamientos </a:t>
            </a:r>
            <a:r>
              <a:rPr lang="es-ES" sz="2200" b="1" dirty="0" smtClean="0">
                <a:solidFill>
                  <a:srgbClr val="FFFF00"/>
                </a:solidFill>
              </a:rPr>
              <a:t>aplicando el sentido común</a:t>
            </a:r>
            <a:r>
              <a:rPr lang="es-ES" sz="2200" dirty="0" smtClean="0"/>
              <a:t>: no poner a todos los disruptivos juntos; no juntar a dos que se llevan “a matar”…</a:t>
            </a:r>
            <a:endParaRPr lang="es-ES" sz="2200" u="sng"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500034" y="571480"/>
            <a:ext cx="7929618" cy="5693866"/>
          </a:xfrm>
          <a:prstGeom prst="rect">
            <a:avLst/>
          </a:prstGeom>
          <a:noFill/>
        </p:spPr>
        <p:txBody>
          <a:bodyPr wrap="square" rtlCol="0">
            <a:spAutoFit/>
          </a:bodyPr>
          <a:lstStyle/>
          <a:p>
            <a:pPr algn="ctr"/>
            <a:r>
              <a:rPr lang="es-ES" sz="2800" b="1" dirty="0" smtClean="0">
                <a:solidFill>
                  <a:srgbClr val="990099"/>
                </a:solidFill>
              </a:rPr>
              <a:t>¿CÓMO DISPONDREMOS EL AULA?</a:t>
            </a:r>
          </a:p>
          <a:p>
            <a:pPr algn="ctr"/>
            <a:endParaRPr lang="es-ES" sz="2800" b="1" dirty="0" smtClean="0">
              <a:solidFill>
                <a:srgbClr val="990099"/>
              </a:solidFill>
            </a:endParaRPr>
          </a:p>
          <a:p>
            <a:pPr>
              <a:buFontTx/>
              <a:buChar char="-"/>
            </a:pPr>
            <a:r>
              <a:rPr lang="es-ES" sz="2200" dirty="0" smtClean="0"/>
              <a:t>Los miembros de un grupo deben sentarse </a:t>
            </a:r>
            <a:r>
              <a:rPr lang="es-ES" sz="2200" b="1" dirty="0" smtClean="0">
                <a:solidFill>
                  <a:srgbClr val="FFFF00"/>
                </a:solidFill>
              </a:rPr>
              <a:t>juntos</a:t>
            </a:r>
            <a:r>
              <a:rPr lang="es-ES" sz="2200" dirty="0" smtClean="0"/>
              <a:t>, de forma que puedan </a:t>
            </a:r>
            <a:r>
              <a:rPr lang="es-ES" sz="2200" b="1" dirty="0" smtClean="0">
                <a:solidFill>
                  <a:srgbClr val="FFFF00"/>
                </a:solidFill>
              </a:rPr>
              <a:t>mirarse a la cara</a:t>
            </a:r>
            <a:r>
              <a:rPr lang="es-ES" sz="2200" dirty="0" smtClean="0"/>
              <a:t>, compartir materiales, hablar entre ellos sin molestar a los demás, etc.</a:t>
            </a:r>
          </a:p>
          <a:p>
            <a:pPr>
              <a:buFontTx/>
              <a:buChar char="-"/>
            </a:pPr>
            <a:endParaRPr lang="es-ES" sz="2200" dirty="0" smtClean="0"/>
          </a:p>
          <a:p>
            <a:r>
              <a:rPr lang="es-ES" sz="2200" dirty="0" smtClean="0"/>
              <a:t>- Los miembros de un grupo deben </a:t>
            </a:r>
            <a:r>
              <a:rPr lang="es-ES" sz="2200" b="1" dirty="0" smtClean="0">
                <a:solidFill>
                  <a:srgbClr val="FFFF00"/>
                </a:solidFill>
              </a:rPr>
              <a:t>poder ver al docente </a:t>
            </a:r>
            <a:r>
              <a:rPr lang="es-ES" sz="2200" dirty="0" smtClean="0"/>
              <a:t>en el lugar en el que realiza las explicaciones, sin tener que adoptar una posición incómoda.</a:t>
            </a:r>
          </a:p>
          <a:p>
            <a:endParaRPr lang="es-ES" sz="2200" dirty="0" smtClean="0"/>
          </a:p>
          <a:p>
            <a:pPr>
              <a:buFontTx/>
              <a:buChar char="-"/>
            </a:pPr>
            <a:r>
              <a:rPr lang="es-ES" sz="2200" dirty="0" smtClean="0"/>
              <a:t>Los grupos deben estar lo </a:t>
            </a:r>
            <a:r>
              <a:rPr lang="es-ES" sz="2200" b="1" dirty="0" smtClean="0">
                <a:solidFill>
                  <a:srgbClr val="FFFF00"/>
                </a:solidFill>
              </a:rPr>
              <a:t>bastante separados </a:t>
            </a:r>
            <a:r>
              <a:rPr lang="es-ES" sz="2200" dirty="0" smtClean="0"/>
              <a:t>como para que no interfieran unos con otros y para que el docente tenga despejado el camino hacia cada equipo.</a:t>
            </a:r>
          </a:p>
          <a:p>
            <a:pPr>
              <a:buFontTx/>
              <a:buChar char="-"/>
            </a:pPr>
            <a:endParaRPr lang="es-ES" sz="2200" dirty="0" smtClean="0"/>
          </a:p>
          <a:p>
            <a:r>
              <a:rPr lang="es-ES" sz="2200" dirty="0" smtClean="0"/>
              <a:t>- Los alumnos deben tener un </a:t>
            </a:r>
            <a:r>
              <a:rPr lang="es-ES" sz="2200" dirty="0" smtClean="0">
                <a:solidFill>
                  <a:srgbClr val="FFFF00"/>
                </a:solidFill>
              </a:rPr>
              <a:t>fácil acceso </a:t>
            </a:r>
            <a:r>
              <a:rPr lang="es-ES" sz="2200" dirty="0" smtClean="0"/>
              <a:t>a los demás, al docente y a los materiales que necesitan para ejecutar las tareas asignadas.</a:t>
            </a:r>
            <a:endParaRPr lang="es-ES" sz="2200" u="sng"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214282" y="428604"/>
            <a:ext cx="8786874" cy="461665"/>
          </a:xfrm>
          <a:prstGeom prst="rect">
            <a:avLst/>
          </a:prstGeom>
          <a:noFill/>
        </p:spPr>
        <p:txBody>
          <a:bodyPr wrap="square" rtlCol="0">
            <a:spAutoFit/>
          </a:bodyPr>
          <a:lstStyle/>
          <a:p>
            <a:pPr algn="ctr"/>
            <a:r>
              <a:rPr lang="es-ES" sz="2400" b="1" dirty="0" smtClean="0">
                <a:solidFill>
                  <a:srgbClr val="990099"/>
                </a:solidFill>
              </a:rPr>
              <a:t>¿CÓMO COLOCAREMOS A LOS ALUMNOS DENTRO DE LOS GRUPOS?</a:t>
            </a:r>
          </a:p>
        </p:txBody>
      </p:sp>
      <p:pic>
        <p:nvPicPr>
          <p:cNvPr id="3074" name="Picture 2"/>
          <p:cNvPicPr>
            <a:picLocks noChangeAspect="1" noChangeArrowheads="1"/>
          </p:cNvPicPr>
          <p:nvPr/>
        </p:nvPicPr>
        <p:blipFill>
          <a:blip r:embed="rId2" cstate="print"/>
          <a:srcRect/>
          <a:stretch>
            <a:fillRect/>
          </a:stretch>
        </p:blipFill>
        <p:spPr bwMode="auto">
          <a:xfrm>
            <a:off x="5286380" y="3357562"/>
            <a:ext cx="3643338" cy="3299314"/>
          </a:xfrm>
          <a:prstGeom prst="rect">
            <a:avLst/>
          </a:prstGeom>
          <a:noFill/>
          <a:ln w="9525">
            <a:noFill/>
            <a:miter lim="800000"/>
            <a:headEnd/>
            <a:tailEnd/>
          </a:ln>
          <a:effectLst/>
        </p:spPr>
      </p:pic>
      <p:sp>
        <p:nvSpPr>
          <p:cNvPr id="6" name="5 CuadroTexto"/>
          <p:cNvSpPr txBox="1"/>
          <p:nvPr/>
        </p:nvSpPr>
        <p:spPr>
          <a:xfrm>
            <a:off x="357126" y="928670"/>
            <a:ext cx="8786874" cy="2462213"/>
          </a:xfrm>
          <a:prstGeom prst="rect">
            <a:avLst/>
          </a:prstGeom>
          <a:noFill/>
        </p:spPr>
        <p:txBody>
          <a:bodyPr wrap="square" rtlCol="0">
            <a:spAutoFit/>
          </a:bodyPr>
          <a:lstStyle/>
          <a:p>
            <a:r>
              <a:rPr lang="es-ES" sz="2200" dirty="0" smtClean="0"/>
              <a:t>La posición de los alumnos dentro del grupo </a:t>
            </a:r>
            <a:r>
              <a:rPr lang="es-ES" sz="2200" b="1" dirty="0" smtClean="0">
                <a:solidFill>
                  <a:srgbClr val="FFFF00"/>
                </a:solidFill>
              </a:rPr>
              <a:t>influye en la interacción </a:t>
            </a:r>
            <a:r>
              <a:rPr lang="es-ES" sz="2200" dirty="0" smtClean="0"/>
              <a:t>que mantienen y es necesario cuidar la disposición de los estudiantes dentro del equipo. Existen dos condiciones muy claras:</a:t>
            </a:r>
          </a:p>
          <a:p>
            <a:r>
              <a:rPr lang="es-ES" sz="2200" dirty="0" smtClean="0"/>
              <a:t>a) Los que se colocan </a:t>
            </a:r>
            <a:r>
              <a:rPr lang="es-ES" sz="2200" b="1" dirty="0" smtClean="0">
                <a:solidFill>
                  <a:srgbClr val="FFFF00"/>
                </a:solidFill>
              </a:rPr>
              <a:t>cara a cara</a:t>
            </a:r>
            <a:r>
              <a:rPr lang="es-ES" sz="2200" dirty="0" smtClean="0"/>
              <a:t>, encuentran facilidades para interactuar de forma verbal.</a:t>
            </a:r>
          </a:p>
          <a:p>
            <a:r>
              <a:rPr lang="es-ES" sz="2200" dirty="0" smtClean="0"/>
              <a:t>b) Los que se colocan </a:t>
            </a:r>
            <a:r>
              <a:rPr lang="es-ES" sz="2200" b="1" dirty="0" smtClean="0">
                <a:solidFill>
                  <a:srgbClr val="FFFF00"/>
                </a:solidFill>
              </a:rPr>
              <a:t>hombro con hombro</a:t>
            </a:r>
            <a:r>
              <a:rPr lang="es-ES" sz="2200" dirty="0" smtClean="0"/>
              <a:t>, trabajan bien sobre los mismos materiales.</a:t>
            </a:r>
            <a:endParaRPr lang="es-ES" dirty="0"/>
          </a:p>
        </p:txBody>
      </p:sp>
      <p:sp>
        <p:nvSpPr>
          <p:cNvPr id="7" name="6 CuadroTexto"/>
          <p:cNvSpPr txBox="1"/>
          <p:nvPr/>
        </p:nvSpPr>
        <p:spPr>
          <a:xfrm>
            <a:off x="357158" y="3286124"/>
            <a:ext cx="4643470" cy="2739211"/>
          </a:xfrm>
          <a:prstGeom prst="rect">
            <a:avLst/>
          </a:prstGeom>
          <a:noFill/>
        </p:spPr>
        <p:txBody>
          <a:bodyPr wrap="square" rtlCol="0">
            <a:spAutoFit/>
          </a:bodyPr>
          <a:lstStyle/>
          <a:p>
            <a:r>
              <a:rPr lang="es-ES" sz="2200" dirty="0" smtClean="0"/>
              <a:t>Esto supone que cuidemos la configuración del equipo  y  las posibles subdivisiones, evitando diferencias de nivel muy pronunciadas. </a:t>
            </a:r>
          </a:p>
          <a:p>
            <a:endParaRPr lang="es-ES" sz="2200" dirty="0" smtClean="0"/>
          </a:p>
          <a:p>
            <a:r>
              <a:rPr lang="es-ES" sz="2200" dirty="0" smtClean="0"/>
              <a:t>El grupo puede ser muy diverso; la pareja, no tanto.</a:t>
            </a:r>
          </a:p>
          <a:p>
            <a:endParaRPr lang="es-E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1610</TotalTime>
  <Words>2668</Words>
  <Application>Microsoft Office PowerPoint</Application>
  <PresentationFormat>Presentación en pantalla (4:3)</PresentationFormat>
  <Paragraphs>185</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EQUIPO</dc:creator>
  <cp:lastModifiedBy>Usuario</cp:lastModifiedBy>
  <cp:revision>139</cp:revision>
  <dcterms:created xsi:type="dcterms:W3CDTF">2017-10-21T18:11:13Z</dcterms:created>
  <dcterms:modified xsi:type="dcterms:W3CDTF">2019-05-12T22:58:29Z</dcterms:modified>
</cp:coreProperties>
</file>