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315" r:id="rId3"/>
    <p:sldId id="318" r:id="rId4"/>
    <p:sldId id="277" r:id="rId5"/>
    <p:sldId id="280" r:id="rId6"/>
    <p:sldId id="281" r:id="rId7"/>
    <p:sldId id="282" r:id="rId8"/>
    <p:sldId id="291" r:id="rId9"/>
    <p:sldId id="292" r:id="rId10"/>
    <p:sldId id="293" r:id="rId11"/>
    <p:sldId id="294" r:id="rId12"/>
    <p:sldId id="295" r:id="rId13"/>
    <p:sldId id="296" r:id="rId14"/>
    <p:sldId id="279" r:id="rId15"/>
    <p:sldId id="283" r:id="rId16"/>
    <p:sldId id="297" r:id="rId17"/>
    <p:sldId id="298" r:id="rId18"/>
    <p:sldId id="284" r:id="rId19"/>
    <p:sldId id="285" r:id="rId20"/>
    <p:sldId id="286" r:id="rId21"/>
    <p:sldId id="287" r:id="rId22"/>
    <p:sldId id="299" r:id="rId23"/>
    <p:sldId id="302" r:id="rId24"/>
    <p:sldId id="303" r:id="rId25"/>
    <p:sldId id="304" r:id="rId26"/>
    <p:sldId id="300" r:id="rId27"/>
    <p:sldId id="305" r:id="rId28"/>
    <p:sldId id="288" r:id="rId29"/>
    <p:sldId id="289" r:id="rId30"/>
    <p:sldId id="290" r:id="rId31"/>
    <p:sldId id="258" r:id="rId32"/>
    <p:sldId id="306" r:id="rId33"/>
    <p:sldId id="307" r:id="rId34"/>
    <p:sldId id="311" r:id="rId35"/>
    <p:sldId id="312" r:id="rId36"/>
    <p:sldId id="310" r:id="rId37"/>
    <p:sldId id="309" r:id="rId38"/>
    <p:sldId id="313" r:id="rId39"/>
    <p:sldId id="314" r:id="rId40"/>
    <p:sldId id="269" r:id="rId41"/>
    <p:sldId id="316" r:id="rId42"/>
    <p:sldId id="319" r:id="rId43"/>
    <p:sldId id="317" r:id="rId44"/>
    <p:sldId id="320" r:id="rId45"/>
    <p:sldId id="321" r:id="rId46"/>
    <p:sldId id="323" r:id="rId47"/>
    <p:sldId id="324" r:id="rId48"/>
    <p:sldId id="325" r:id="rId49"/>
    <p:sldId id="326" r:id="rId50"/>
    <p:sldId id="327" r:id="rId51"/>
    <p:sldId id="322" r:id="rId52"/>
    <p:sldId id="328" r:id="rId53"/>
    <p:sldId id="331" r:id="rId54"/>
    <p:sldId id="332" r:id="rId55"/>
    <p:sldId id="329" r:id="rId56"/>
    <p:sldId id="330" r:id="rId57"/>
    <p:sldId id="334" r:id="rId58"/>
    <p:sldId id="335" r:id="rId5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1C4-97FE-4A16-8585-6DA8721AB98B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1C4-97FE-4A16-8585-6DA8721AB98B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1C4-97FE-4A16-8585-6DA8721AB98B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1C4-97FE-4A16-8585-6DA8721AB98B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1C4-97FE-4A16-8585-6DA8721AB98B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1C4-97FE-4A16-8585-6DA8721AB98B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1C4-97FE-4A16-8585-6DA8721AB98B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1C4-97FE-4A16-8585-6DA8721AB98B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1C4-97FE-4A16-8585-6DA8721AB98B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1C4-97FE-4A16-8585-6DA8721AB98B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1C4-97FE-4A16-8585-6DA8721AB98B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33DA1C4-97FE-4A16-8585-6DA8721AB98B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XZASS6cB0I" TargetMode="External"/><Relationship Id="rId3" Type="http://schemas.openxmlformats.org/officeDocument/2006/relationships/hyperlink" Target="https://www.youtube.com/watch?v=dpyIcx3Nf0w" TargetMode="External"/><Relationship Id="rId7" Type="http://schemas.openxmlformats.org/officeDocument/2006/relationships/hyperlink" Target="https://www.youtube.com/watch?v=IJr5TWet-OI" TargetMode="External"/><Relationship Id="rId2" Type="http://schemas.openxmlformats.org/officeDocument/2006/relationships/hyperlink" Target="https://www.youtube.com/watch?v=3bC34rb-A9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wzZ2KKLSas" TargetMode="External"/><Relationship Id="rId5" Type="http://schemas.openxmlformats.org/officeDocument/2006/relationships/hyperlink" Target="https://www.youtube.com/watch?v=9qavt1viLCw" TargetMode="External"/><Relationship Id="rId10" Type="http://schemas.openxmlformats.org/officeDocument/2006/relationships/hyperlink" Target="https://www.youtube.com/watch?v=-z5geUBqoJM" TargetMode="External"/><Relationship Id="rId4" Type="http://schemas.openxmlformats.org/officeDocument/2006/relationships/hyperlink" Target="https://www.youtube.com/watch?v=jZpeTczuiZo" TargetMode="External"/><Relationship Id="rId9" Type="http://schemas.openxmlformats.org/officeDocument/2006/relationships/hyperlink" Target="https://www.youtube.com/watch?v=rPejhuNXB6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0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Según la metodología ABN…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285860"/>
            <a:ext cx="8183880" cy="4714908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Dentro de la </a:t>
            </a:r>
            <a:r>
              <a:rPr lang="es-ES" b="1" dirty="0" smtClean="0"/>
              <a:t>estructura aditiva</a:t>
            </a:r>
            <a:r>
              <a:rPr lang="es-ES" dirty="0" smtClean="0"/>
              <a:t>, hay 4 tipos de problemas…</a:t>
            </a:r>
          </a:p>
          <a:p>
            <a:r>
              <a:rPr lang="es-ES" dirty="0" smtClean="0"/>
              <a:t>-Problemas de cambio.</a:t>
            </a:r>
          </a:p>
          <a:p>
            <a:r>
              <a:rPr lang="es-ES" dirty="0" smtClean="0"/>
              <a:t>-Problemas de combinación.</a:t>
            </a:r>
          </a:p>
          <a:p>
            <a:r>
              <a:rPr lang="es-ES" dirty="0" smtClean="0"/>
              <a:t>-Problemas de comparación.</a:t>
            </a:r>
          </a:p>
          <a:p>
            <a:r>
              <a:rPr lang="es-ES" dirty="0" smtClean="0"/>
              <a:t>-Problemas de  igualdad o igualación.</a:t>
            </a:r>
          </a:p>
          <a:p>
            <a:r>
              <a:rPr lang="es-ES" dirty="0" smtClean="0"/>
              <a:t>Dentro de la </a:t>
            </a:r>
            <a:r>
              <a:rPr lang="es-ES" b="1" dirty="0" smtClean="0"/>
              <a:t>estructura multiplicativa</a:t>
            </a:r>
            <a:r>
              <a:rPr lang="es-ES" dirty="0" smtClean="0"/>
              <a:t>, hay 3 tipos de problemas…</a:t>
            </a:r>
          </a:p>
          <a:p>
            <a:r>
              <a:rPr lang="es-ES" dirty="0" smtClean="0"/>
              <a:t>División</a:t>
            </a:r>
          </a:p>
          <a:p>
            <a:r>
              <a:rPr lang="es-ES" dirty="0" smtClean="0"/>
              <a:t>Comparación multiplicativa</a:t>
            </a:r>
          </a:p>
          <a:p>
            <a:r>
              <a:rPr lang="es-ES" dirty="0" smtClean="0"/>
              <a:t>Multiplicación o división razón.</a:t>
            </a:r>
          </a:p>
          <a:p>
            <a:endParaRPr lang="es-ES" dirty="0" smtClean="0"/>
          </a:p>
          <a:p>
            <a:r>
              <a:rPr lang="es-ES" dirty="0" smtClean="0"/>
              <a:t>Todos ellos están secuenciados por dificultad, en los diferentes niveles.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cambio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71472" y="1643050"/>
            <a:ext cx="8183880" cy="4187952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dirty="0" smtClean="0"/>
              <a:t>CA 3 Problema de RESTAR</a:t>
            </a:r>
            <a:r>
              <a:rPr lang="es-ES" dirty="0" smtClean="0"/>
              <a:t>.</a:t>
            </a:r>
          </a:p>
          <a:p>
            <a:r>
              <a:rPr lang="es-ES" dirty="0" smtClean="0"/>
              <a:t>Se conoce la cantidad inicial y llega mediante una transformación a una cantidad</a:t>
            </a:r>
          </a:p>
          <a:p>
            <a:r>
              <a:rPr lang="es-ES" dirty="0" smtClean="0"/>
              <a:t>final conocida mayor, se pregunta por el aumento (transformación).</a:t>
            </a:r>
          </a:p>
          <a:p>
            <a:r>
              <a:rPr lang="es-ES" dirty="0" smtClean="0"/>
              <a:t>1º-2º Ciclo Primaria y 2º-3º E.P. (7-8 años)</a:t>
            </a:r>
          </a:p>
          <a:p>
            <a:endParaRPr lang="es-ES" sz="2600" dirty="0" smtClean="0"/>
          </a:p>
          <a:p>
            <a:r>
              <a:rPr lang="es-ES" sz="2600" dirty="0" smtClean="0"/>
              <a:t>Andrés tenía catorce </a:t>
            </a:r>
            <a:r>
              <a:rPr lang="es-ES" sz="2600" dirty="0" err="1" smtClean="0"/>
              <a:t>tazos</a:t>
            </a:r>
            <a:r>
              <a:rPr lang="es-ES" sz="2600" dirty="0" smtClean="0"/>
              <a:t>, después de jugar ha reunido dieciocho. ¿Cuántos ha ganado?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14290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cambio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00034" y="1428736"/>
            <a:ext cx="8183880" cy="4500594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dirty="0" smtClean="0"/>
              <a:t>CA 4 Problema de RESTAR.</a:t>
            </a:r>
          </a:p>
          <a:p>
            <a:endParaRPr lang="es-ES" dirty="0" smtClean="0"/>
          </a:p>
          <a:p>
            <a:r>
              <a:rPr lang="es-ES" dirty="0" smtClean="0"/>
              <a:t>Se parte de una cantidad inicial y por una transformación se llega a una cantidad final conocida y menor que la inicial, se pregunta por la transformación.</a:t>
            </a:r>
          </a:p>
          <a:p>
            <a:r>
              <a:rPr lang="es-ES" dirty="0" smtClean="0"/>
              <a:t>1º-2º Ciclo Primaria 2º E.P. (7-8 años)</a:t>
            </a:r>
          </a:p>
          <a:p>
            <a:endParaRPr lang="es-ES" dirty="0" smtClean="0"/>
          </a:p>
          <a:p>
            <a:r>
              <a:rPr lang="es-ES" sz="2400" b="1" dirty="0" smtClean="0"/>
              <a:t>Andrés tenía catorce </a:t>
            </a:r>
            <a:r>
              <a:rPr lang="es-ES" sz="2400" b="1" dirty="0" err="1" smtClean="0"/>
              <a:t>tazos</a:t>
            </a:r>
            <a:r>
              <a:rPr lang="es-ES" sz="2400" b="1" dirty="0" smtClean="0"/>
              <a:t>, después de jugar le quedan sólo ocho </a:t>
            </a:r>
            <a:r>
              <a:rPr lang="es-ES" sz="2400" b="1" dirty="0" err="1" smtClean="0"/>
              <a:t>tazos</a:t>
            </a:r>
            <a:r>
              <a:rPr lang="es-ES" sz="2400" b="1" dirty="0" smtClean="0"/>
              <a:t>. ¿Cuántos ha perdido?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cambio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00034" y="1500174"/>
            <a:ext cx="8183880" cy="4357718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CA 5 Problema de RESTAR.</a:t>
            </a:r>
          </a:p>
          <a:p>
            <a:r>
              <a:rPr lang="es-ES" dirty="0" smtClean="0"/>
              <a:t> Se tiene que averiguar la cantidad inicial conociendo la cantidad final y lo que ha</a:t>
            </a:r>
          </a:p>
          <a:p>
            <a:r>
              <a:rPr lang="es-ES" dirty="0" smtClean="0"/>
              <a:t>aumentado. Se pregunta por la cantidad inicial.</a:t>
            </a:r>
          </a:p>
          <a:p>
            <a:r>
              <a:rPr lang="es-ES" dirty="0" smtClean="0"/>
              <a:t>1º-2º Ciclo Primaria 2º-3º E.P. (8-9 años)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Jugando he ganado siete canicas y ahora tengo once. ¿Cuántas canicas tenía antes de empezar a jugar?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cambio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71472" y="1500174"/>
            <a:ext cx="8183880" cy="4545142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CA 6 Problema de SUMAR.</a:t>
            </a:r>
          </a:p>
          <a:p>
            <a:r>
              <a:rPr lang="es-ES" dirty="0" smtClean="0"/>
              <a:t> Se tiene que averiguar la cantidad inicial y se conoce la cantidad final y su</a:t>
            </a:r>
          </a:p>
          <a:p>
            <a:r>
              <a:rPr lang="es-ES" dirty="0" smtClean="0"/>
              <a:t>disminución. Se pregunta por la cantidad inicial.</a:t>
            </a:r>
          </a:p>
          <a:p>
            <a:r>
              <a:rPr lang="es-ES" dirty="0" smtClean="0"/>
              <a:t>1º-2º Ciclo Primaria, 2º-3º E.P.(8 años) 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Jugando he perdido siete canicas y ahora me quedan cuatro. ¿Cuántas canicas tenía antes de empezar a jugar?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combinación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571612"/>
            <a:ext cx="8183880" cy="4187952"/>
          </a:xfrm>
        </p:spPr>
        <p:txBody>
          <a:bodyPr/>
          <a:lstStyle/>
          <a:p>
            <a:r>
              <a:rPr lang="es-ES" dirty="0" smtClean="0"/>
              <a:t>Es un tipo de problema en los que dos cantidades o medidas se combinan para formar una tercera.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143248"/>
            <a:ext cx="7581900" cy="311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combinación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00034" y="2285992"/>
            <a:ext cx="8183880" cy="418795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2357430"/>
            <a:ext cx="40005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428868"/>
            <a:ext cx="36433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142852"/>
            <a:ext cx="8183880" cy="1051560"/>
          </a:xfrm>
        </p:spPr>
        <p:txBody>
          <a:bodyPr/>
          <a:lstStyle/>
          <a:p>
            <a:pPr algn="ctr"/>
            <a:r>
              <a:rPr lang="es-ES" dirty="0" smtClean="0"/>
              <a:t>Problemas de combinación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571612"/>
            <a:ext cx="8183880" cy="4187952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COMB 1 Problema de SUMAR.</a:t>
            </a:r>
          </a:p>
          <a:p>
            <a:r>
              <a:rPr lang="es-ES" dirty="0" smtClean="0"/>
              <a:t> Se conocen las dos partes y se pregunta por el todo.</a:t>
            </a:r>
          </a:p>
          <a:p>
            <a:r>
              <a:rPr lang="es-ES" dirty="0" smtClean="0"/>
              <a:t>1º Ciclo Primaria,1º E.P.(6 años)</a:t>
            </a:r>
          </a:p>
          <a:p>
            <a:endParaRPr lang="es-ES" b="1" dirty="0" smtClean="0"/>
          </a:p>
          <a:p>
            <a:r>
              <a:rPr lang="es-ES" sz="2400" b="1" dirty="0" smtClean="0"/>
              <a:t>Luisa tiene doce bombones rellenos y cinco normales. ¿Cuántos bombones tiene Luisa en total?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214290"/>
            <a:ext cx="8183880" cy="1051560"/>
          </a:xfrm>
        </p:spPr>
        <p:txBody>
          <a:bodyPr/>
          <a:lstStyle/>
          <a:p>
            <a:pPr algn="ctr"/>
            <a:r>
              <a:rPr lang="es-ES" dirty="0" smtClean="0"/>
              <a:t>Problemas de combinación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571612"/>
            <a:ext cx="8183880" cy="4500594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COMB 2 Problema CONMUTATIVO y de RESTA.</a:t>
            </a:r>
          </a:p>
          <a:p>
            <a:r>
              <a:rPr lang="es-ES" dirty="0" smtClean="0"/>
              <a:t> Es el problema inverso al anterior, puesto que se conoce el todo y una de las partes y se pregunta por la otra.</a:t>
            </a:r>
          </a:p>
          <a:p>
            <a:r>
              <a:rPr lang="es-ES" dirty="0" smtClean="0"/>
              <a:t>1º-2º Ciclo Primaria, 2º-3º E.P. (8 años)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Luisa tiene doce bombones contando los rellenos y los normales. Si tiene diez rellenos. ¿Cuántos bombones normales tiene Luisa?</a:t>
            </a:r>
            <a:endParaRPr lang="es-ES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comparación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000108"/>
            <a:ext cx="8183880" cy="4187952"/>
          </a:xfrm>
        </p:spPr>
        <p:txBody>
          <a:bodyPr>
            <a:normAutofit/>
          </a:bodyPr>
          <a:lstStyle/>
          <a:p>
            <a:r>
              <a:rPr lang="es-ES" sz="2000" dirty="0" smtClean="0"/>
              <a:t>Se trata de problemas en la que sus datos, son cantidades entre las que se establecen relaciones de tipo cuantitativo.</a:t>
            </a:r>
          </a:p>
          <a:p>
            <a:r>
              <a:rPr lang="es-ES" sz="2000" dirty="0" smtClean="0"/>
              <a:t>En su resolución únicamente será necesario emplear la resta o la suma. El estudiante debe determinar la cantidad que se desconoce.</a:t>
            </a:r>
            <a:endParaRPr lang="es-E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928934"/>
            <a:ext cx="7024680" cy="290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comparación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1785938"/>
            <a:ext cx="8010525" cy="371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Autofit/>
          </a:bodyPr>
          <a:lstStyle/>
          <a:p>
            <a:r>
              <a:rPr lang="es-ES" sz="6000" dirty="0" smtClean="0"/>
              <a:t>Estructura aditiva</a:t>
            </a:r>
            <a:endParaRPr lang="es-ES" sz="6000" dirty="0"/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492922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comparación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738313"/>
            <a:ext cx="78771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comparación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380026" cy="379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comparación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00034" y="1720840"/>
            <a:ext cx="814393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COMP1 Problema de RESTAR</a:t>
            </a:r>
            <a:endParaRPr lang="es-ES" sz="2800" dirty="0" smtClean="0"/>
          </a:p>
          <a:p>
            <a:endParaRPr lang="es-ES" dirty="0" smtClean="0"/>
          </a:p>
          <a:p>
            <a:r>
              <a:rPr lang="es-ES" sz="2400" dirty="0" smtClean="0"/>
              <a:t>Conocemos las dos cantidades y se pregunta por la diferencia en el sentido del que tiene más. </a:t>
            </a:r>
          </a:p>
          <a:p>
            <a:r>
              <a:rPr lang="es-ES" sz="2400" dirty="0" smtClean="0"/>
              <a:t>Induce al error ya que se asocia “añadir” a “sumar”</a:t>
            </a:r>
          </a:p>
          <a:p>
            <a:r>
              <a:rPr lang="es-ES" sz="2400" dirty="0" smtClean="0"/>
              <a:t>1º-2º Ciclo Primaria, 3º E.P. (8 años)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r>
              <a:rPr lang="es-ES" sz="2400" b="1" dirty="0" smtClean="0"/>
              <a:t>Marcos tiene ocho euros, Raquel tiene cinco euros. ¿Cuántos euros más que Raquel tiene Marcos?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comparación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00034" y="1720840"/>
            <a:ext cx="81439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COMP2 Problema de RESTAR</a:t>
            </a:r>
            <a:r>
              <a:rPr lang="es-ES" sz="2800" dirty="0" smtClean="0"/>
              <a:t>, , Conocemos las dos cantidades y se pregunta por la diferencia en el sentido del</a:t>
            </a:r>
          </a:p>
          <a:p>
            <a:r>
              <a:rPr lang="es-ES" sz="2800" dirty="0" smtClean="0"/>
              <a:t>que tiene menos.</a:t>
            </a:r>
          </a:p>
          <a:p>
            <a:r>
              <a:rPr lang="es-ES" sz="2800" dirty="0" smtClean="0"/>
              <a:t>1º-2º Ciclo Primaria,1º-3º E.P. (6-8 años)</a:t>
            </a:r>
          </a:p>
          <a:p>
            <a:endParaRPr lang="es-ES" sz="2800" b="1" dirty="0" smtClean="0"/>
          </a:p>
          <a:p>
            <a:r>
              <a:rPr lang="es-ES" sz="2800" b="1" dirty="0" smtClean="0"/>
              <a:t>Marcos tiene treinta y siete euros. Raquel tiene doce euros. ¿Cuántos euros tiene Raquel menos que Marcos?</a:t>
            </a:r>
          </a:p>
          <a:p>
            <a:pPr algn="ctr"/>
            <a:endParaRPr lang="es-ES" sz="28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comparación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00034" y="1720840"/>
            <a:ext cx="81439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COMP3 Problema de SUMAR</a:t>
            </a:r>
          </a:p>
          <a:p>
            <a:r>
              <a:rPr lang="es-ES" sz="2400" dirty="0" smtClean="0"/>
              <a:t> </a:t>
            </a:r>
          </a:p>
          <a:p>
            <a:r>
              <a:rPr lang="es-ES" sz="2400" dirty="0" smtClean="0"/>
              <a:t>Se conoce la cantidad del 1º y la diferencia “en más” del 2º. Se pregunta por la cantidad del 2º.</a:t>
            </a:r>
          </a:p>
          <a:p>
            <a:r>
              <a:rPr lang="es-ES" sz="2400" dirty="0" smtClean="0"/>
              <a:t>1º-2º Ciclo Primaria, 2º-3º E.P. (8-9 años)</a:t>
            </a:r>
          </a:p>
          <a:p>
            <a:endParaRPr lang="es-ES" sz="2400" b="1" dirty="0" smtClean="0"/>
          </a:p>
          <a:p>
            <a:endParaRPr lang="es-ES" sz="2400" b="1" dirty="0" smtClean="0"/>
          </a:p>
          <a:p>
            <a:r>
              <a:rPr lang="es-ES" sz="2400" b="1" dirty="0" smtClean="0"/>
              <a:t>Esther tiene ocho euros. Irene tiene cinco euros más que ella. ¿Cuánto dinero tiene Irene?</a:t>
            </a:r>
          </a:p>
          <a:p>
            <a:pPr algn="ctr"/>
            <a:endParaRPr lang="es-ES" sz="2400" b="1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comparación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00034" y="1720840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COMP4 Problema de RESTAR</a:t>
            </a:r>
            <a:r>
              <a:rPr lang="es-ES" sz="2800" dirty="0" smtClean="0"/>
              <a:t> </a:t>
            </a:r>
          </a:p>
          <a:p>
            <a:endParaRPr lang="es-ES" sz="2800" dirty="0" smtClean="0"/>
          </a:p>
          <a:p>
            <a:r>
              <a:rPr lang="es-ES" sz="2800" dirty="0" smtClean="0"/>
              <a:t>Se conoce la cantidad del 1º y la diferencia “en menos” del 2º. Se pregunta por la cantidad del 2º.</a:t>
            </a:r>
          </a:p>
          <a:p>
            <a:r>
              <a:rPr lang="es-ES" sz="2800" dirty="0" smtClean="0"/>
              <a:t>1º Ciclo Primaria 2º E.P. (7-8 años)</a:t>
            </a:r>
          </a:p>
          <a:p>
            <a:endParaRPr lang="es-ES" sz="2400" dirty="0" smtClean="0"/>
          </a:p>
          <a:p>
            <a:r>
              <a:rPr lang="es-ES" sz="2400" b="1" dirty="0" smtClean="0"/>
              <a:t>Esther tiene ocho euros. Irene tiene cinco euros más que ella. ¿Cuánto dinero tiene Irene?</a:t>
            </a:r>
          </a:p>
          <a:p>
            <a:pPr algn="ctr"/>
            <a:endParaRPr lang="es-ES" sz="2400" b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comparación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642910" y="1357298"/>
            <a:ext cx="792961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COMP5 Problema de RESTAR </a:t>
            </a:r>
          </a:p>
          <a:p>
            <a:endParaRPr lang="es-ES" sz="2800" dirty="0" smtClean="0"/>
          </a:p>
          <a:p>
            <a:r>
              <a:rPr lang="es-ES" sz="2800" dirty="0" smtClean="0"/>
              <a:t>Se conoce la cantidad del 1º y su diferencia “en más” con la del 2º, se pregunta por la cantidad del 2º. Requiere mucho entrenamiento.</a:t>
            </a:r>
          </a:p>
          <a:p>
            <a:r>
              <a:rPr lang="es-ES" sz="2800" dirty="0" smtClean="0"/>
              <a:t>2º-3º Ciclo Primaria. (8-11 años)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Rosa tiene diecisiete euros y tiene cinco euros más que Carlos. ¿Cuántos euros tiene Carlos?</a:t>
            </a:r>
          </a:p>
          <a:p>
            <a:endParaRPr lang="es-E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comparación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642910" y="1714488"/>
            <a:ext cx="79296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COMP6 Problema de SUMAR</a:t>
            </a:r>
          </a:p>
          <a:p>
            <a:r>
              <a:rPr lang="es-ES" sz="2800" dirty="0" smtClean="0"/>
              <a:t> Se conoce la cantidad del 1º y su diferencia “en menos” con la el 2º. Se pregunta por la cantidad del 2º. Requiere mucho entrenamiento.</a:t>
            </a:r>
          </a:p>
          <a:p>
            <a:r>
              <a:rPr lang="es-ES" sz="2800" dirty="0" smtClean="0"/>
              <a:t>2º-3º Ciclo Primaria, (8-11 años)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Rosa tiene diecisiete euros y tiene cinco euros menos que Carlos.</a:t>
            </a:r>
          </a:p>
          <a:p>
            <a:r>
              <a:rPr lang="es-ES" sz="2400" b="1" dirty="0" smtClean="0"/>
              <a:t>¿Cuántos euros tiene Carlos?</a:t>
            </a:r>
            <a:endParaRPr lang="es-ES" sz="2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igualación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643182"/>
            <a:ext cx="44005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714348" y="1305342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Los problemas de igualación son muy parecidos a los de comparación, ya que en ambos, se comparan dos cantidades.</a:t>
            </a:r>
          </a:p>
          <a:p>
            <a:r>
              <a:rPr lang="es-ES" dirty="0" smtClean="0"/>
              <a:t>Y  cualquier problema de igualación puede reformularse como problema de comparación, y a la inversa. </a:t>
            </a:r>
            <a:endParaRPr lang="es-E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igualación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776413"/>
            <a:ext cx="8001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Autofit/>
          </a:bodyPr>
          <a:lstStyle/>
          <a:p>
            <a:r>
              <a:rPr lang="es-ES" sz="6000" dirty="0" smtClean="0"/>
              <a:t>Estructura aditiva</a:t>
            </a:r>
            <a:endParaRPr lang="es-ES" sz="6000" dirty="0"/>
          </a:p>
        </p:txBody>
      </p:sp>
      <p:sp>
        <p:nvSpPr>
          <p:cNvPr id="4" name="3 Rectángulo"/>
          <p:cNvSpPr/>
          <p:nvPr/>
        </p:nvSpPr>
        <p:spPr>
          <a:xfrm>
            <a:off x="1071538" y="1928802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Hay 4 tipos de problemas…</a:t>
            </a:r>
          </a:p>
          <a:p>
            <a:r>
              <a:rPr lang="es-ES" sz="2800" dirty="0" smtClean="0"/>
              <a:t>-Problemas de </a:t>
            </a:r>
            <a:r>
              <a:rPr lang="es-ES" sz="2800" b="1" dirty="0" smtClean="0"/>
              <a:t>cambio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-Problemas de </a:t>
            </a:r>
            <a:r>
              <a:rPr lang="es-ES" sz="2800" b="1" dirty="0" smtClean="0"/>
              <a:t>combinación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-Problemas de </a:t>
            </a:r>
            <a:r>
              <a:rPr lang="es-ES" sz="2800" b="1" dirty="0" smtClean="0"/>
              <a:t>comparación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-Problemas de  </a:t>
            </a:r>
            <a:r>
              <a:rPr lang="es-ES" sz="2800" b="1" dirty="0" smtClean="0"/>
              <a:t>igualdad o igualación.</a:t>
            </a:r>
            <a:endParaRPr lang="es-ES" sz="28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igualación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040906" cy="38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/>
              <a:t>ETAPAS PARA RESOLVER UN PROBLEMA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4968552"/>
          </a:xfrm>
        </p:spPr>
        <p:txBody>
          <a:bodyPr>
            <a:normAutofit/>
          </a:bodyPr>
          <a:lstStyle/>
          <a:p>
            <a:r>
              <a:rPr lang="es-ES" dirty="0"/>
              <a:t>Comprensión y significado del proceso.</a:t>
            </a:r>
          </a:p>
          <a:p>
            <a:r>
              <a:rPr lang="es-ES" dirty="0"/>
              <a:t>Ayudas en el acceso a los textos:</a:t>
            </a:r>
          </a:p>
          <a:p>
            <a:pPr lvl="2"/>
            <a:r>
              <a:rPr lang="es-ES" dirty="0"/>
              <a:t>Presentación dramatizada</a:t>
            </a:r>
          </a:p>
          <a:p>
            <a:pPr lvl="2"/>
            <a:r>
              <a:rPr lang="es-ES" dirty="0"/>
              <a:t>Ayudas figurativas</a:t>
            </a:r>
          </a:p>
          <a:p>
            <a:pPr lvl="2"/>
            <a:endParaRPr lang="es-ES" dirty="0"/>
          </a:p>
          <a:p>
            <a:pPr lvl="2"/>
            <a:r>
              <a:rPr lang="es-ES" dirty="0"/>
              <a:t>Con dibujos</a:t>
            </a:r>
          </a:p>
          <a:p>
            <a:pPr marL="265176" lvl="2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s-ES" sz="2800" dirty="0"/>
              <a:t> Entrenamiento sobre Problemas determinados.</a:t>
            </a:r>
          </a:p>
          <a:p>
            <a:pPr marL="265176" lvl="2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s-ES" sz="2800" dirty="0"/>
              <a:t>Uso de algoritmos facilitadores.</a:t>
            </a:r>
          </a:p>
          <a:p>
            <a:pPr marL="265176" lvl="2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s-ES" sz="2800" dirty="0"/>
              <a:t>La extensión de la Aplicación de las soluciones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3177400"/>
              </p:ext>
            </p:extLst>
          </p:nvPr>
        </p:nvGraphicFramePr>
        <p:xfrm>
          <a:off x="4139953" y="2708920"/>
          <a:ext cx="3744414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8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8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s-ES" dirty="0"/>
                        <a:t>     ●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●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●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●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●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8972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igualación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040906" cy="38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igualación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040906" cy="38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igualación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28596" y="1500174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IGU 1 Problema de RESTAR</a:t>
            </a:r>
            <a:r>
              <a:rPr lang="es-ES" sz="2800" dirty="0" smtClean="0"/>
              <a:t> </a:t>
            </a:r>
          </a:p>
          <a:p>
            <a:r>
              <a:rPr lang="es-ES" sz="2800" dirty="0" smtClean="0"/>
              <a:t>Conocemos cantidades del 1º y del 2º, se pegunta por el aumento de la cantidad</a:t>
            </a:r>
          </a:p>
          <a:p>
            <a:r>
              <a:rPr lang="es-ES" sz="2800" dirty="0" smtClean="0"/>
              <a:t>menor para igualar a la mayor. Difícil porque el alumno/a asocia “añadir” a “sumar”</a:t>
            </a:r>
          </a:p>
          <a:p>
            <a:r>
              <a:rPr lang="es-ES" sz="2800" dirty="0" smtClean="0"/>
              <a:t>2º Ciclo Primaria, 3º-4º E.P. (9-10 años)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Marcos tiene ocho euros, Raquel tiene cinco euros. ¿Cuántos euros le tienen que dar a Raquel para que tenga los mismo que</a:t>
            </a:r>
          </a:p>
          <a:p>
            <a:r>
              <a:rPr lang="es-ES" sz="2400" b="1" dirty="0" smtClean="0"/>
              <a:t>Marcos?.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igualación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71472" y="1500174"/>
            <a:ext cx="80724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IGU 2 Problema de RESTAR </a:t>
            </a:r>
          </a:p>
          <a:p>
            <a:endParaRPr lang="es-ES" sz="2800" dirty="0" smtClean="0"/>
          </a:p>
          <a:p>
            <a:r>
              <a:rPr lang="es-ES" sz="2800" dirty="0" smtClean="0"/>
              <a:t>Conocemos cantidades del 1º y del 2º y se pregunta por la disminución de la cantidad mayor para igualar a la menor.</a:t>
            </a:r>
          </a:p>
          <a:p>
            <a:r>
              <a:rPr lang="es-ES" sz="2800" dirty="0" smtClean="0"/>
              <a:t>2º Ciclo Primaria.3º-4º E.P. (9-10 años)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Marcos tiene ocho euros, Raquel tiene cinco euros. ¿Cuántos euros tiene que perder Marcos par tener los mismos que Raquel?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igualación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28596" y="1142984"/>
            <a:ext cx="87154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IGU 3 Problema de RESTAR MUY DIFÍCIL</a:t>
            </a:r>
            <a:r>
              <a:rPr lang="es-ES" sz="2800" dirty="0" smtClean="0"/>
              <a:t> </a:t>
            </a:r>
          </a:p>
          <a:p>
            <a:endParaRPr lang="es-ES" sz="2800" dirty="0" smtClean="0"/>
          </a:p>
          <a:p>
            <a:r>
              <a:rPr lang="es-ES" sz="2800" dirty="0" smtClean="0"/>
              <a:t>Conocemos la cantidad del 1º y lo que hay </a:t>
            </a:r>
          </a:p>
          <a:p>
            <a:r>
              <a:rPr lang="es-ES" sz="2800" dirty="0" smtClean="0"/>
              <a:t>que añadir a la 2º para igualarla con la 1º, se pregunta por la cantidad del 2º</a:t>
            </a:r>
          </a:p>
          <a:p>
            <a:r>
              <a:rPr lang="es-ES" sz="2800" dirty="0" smtClean="0"/>
              <a:t>2º Ciclo Primaria 3º-4 E.P. (9-10 años)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Juan tiene diecisiete euros, si Rebeca ganara </a:t>
            </a:r>
          </a:p>
          <a:p>
            <a:r>
              <a:rPr lang="es-ES" sz="2400" b="1" dirty="0" smtClean="0"/>
              <a:t>seis euros tendría los mismos que Juan. ¿Cuántos euros tiene Rebeca?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igualación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28596" y="1582341"/>
            <a:ext cx="850112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IGU 4 Problema de SUMAR MUY DIFÍCIL. </a:t>
            </a:r>
          </a:p>
          <a:p>
            <a:r>
              <a:rPr lang="es-ES" sz="2800" dirty="0" smtClean="0"/>
              <a:t>Conocemos cantidades del 1º y lo que hay que quitar de la 2º para igualar con la 1º, se pregunta por la cantidad del 2º.</a:t>
            </a:r>
          </a:p>
          <a:p>
            <a:r>
              <a:rPr lang="es-ES" sz="2800" dirty="0" smtClean="0"/>
              <a:t>2º Ciclo Primaria, 3º-4º E.P. (9-10 años)</a:t>
            </a:r>
          </a:p>
          <a:p>
            <a:endParaRPr lang="es-ES" sz="2400" b="1" dirty="0" smtClean="0"/>
          </a:p>
          <a:p>
            <a:endParaRPr lang="es-ES" sz="2400" b="1" dirty="0" smtClean="0"/>
          </a:p>
          <a:p>
            <a:r>
              <a:rPr lang="es-ES" sz="2400" b="1" dirty="0" smtClean="0"/>
              <a:t>Juan tiene diecisiete euros si Rebeca perdiera seis euros</a:t>
            </a:r>
          </a:p>
          <a:p>
            <a:r>
              <a:rPr lang="es-ES" sz="2400" b="1" dirty="0" smtClean="0"/>
              <a:t>tendría los mismos que Juan. ¿Cuántos euros tiene Rebeca?</a:t>
            </a:r>
            <a:endParaRPr lang="es-ES" sz="24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igualación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28596" y="428604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800" b="1" dirty="0" smtClean="0"/>
          </a:p>
          <a:p>
            <a:endParaRPr lang="es-ES" sz="2800" b="1" dirty="0" smtClean="0"/>
          </a:p>
          <a:p>
            <a:endParaRPr lang="es-ES" sz="2800" b="1" dirty="0" smtClean="0"/>
          </a:p>
          <a:p>
            <a:pPr algn="ctr"/>
            <a:r>
              <a:rPr lang="es-ES" sz="2800" b="1" dirty="0" smtClean="0"/>
              <a:t>IGU 5 Problema de SUMAR</a:t>
            </a:r>
            <a:r>
              <a:rPr lang="es-ES" sz="2800" dirty="0" smtClean="0"/>
              <a:t> </a:t>
            </a:r>
          </a:p>
          <a:p>
            <a:pPr algn="ctr"/>
            <a:r>
              <a:rPr lang="es-ES" sz="2800" dirty="0" smtClean="0"/>
              <a:t>Conocemos cantidades del 1º y lo que hay que añadirle para igualarla con la del 2º, Se pregunta por la cantidad del 2º.</a:t>
            </a:r>
          </a:p>
          <a:p>
            <a:r>
              <a:rPr lang="es-ES" sz="2800" dirty="0" smtClean="0"/>
              <a:t>2º-3ºCiclo Primaria, 3º-4º-5º E.P., 9-11 años</a:t>
            </a:r>
          </a:p>
          <a:p>
            <a:endParaRPr lang="es-ES" sz="2400" dirty="0" smtClean="0"/>
          </a:p>
          <a:p>
            <a:r>
              <a:rPr lang="es-ES" sz="2400" b="1" dirty="0" smtClean="0"/>
              <a:t>Marcos tiene ocho euros, si le dieran cinco euros más tendría los mismos que tiene Rafael. ¿Cuántos euros tiene Rafael?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igualación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28596" y="1714488"/>
            <a:ext cx="83582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IGU 6 Problema de RESTAR.</a:t>
            </a:r>
          </a:p>
          <a:p>
            <a:r>
              <a:rPr lang="es-ES" sz="2800" dirty="0" smtClean="0"/>
              <a:t>Conocemos cantidades del 1º y lo que hay que quitarle para igualarla con la del 2º,</a:t>
            </a:r>
          </a:p>
          <a:p>
            <a:r>
              <a:rPr lang="es-ES" sz="2800" dirty="0" smtClean="0"/>
              <a:t>se pregunta por la cantidad del 2º</a:t>
            </a:r>
          </a:p>
          <a:p>
            <a:r>
              <a:rPr lang="es-ES" sz="2800" dirty="0" smtClean="0"/>
              <a:t>2º-3ºCiclo Primaria,3º-4º-5º E.P.(9-11 años)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Marco tiene ocho euros, si perdiera cinco euros más, tendría los</a:t>
            </a:r>
          </a:p>
          <a:p>
            <a:r>
              <a:rPr lang="es-ES" sz="2400" b="1" dirty="0" smtClean="0"/>
              <a:t>mismos que tiene Rafael. ¿Cuántos euros tiene Rafael?</a:t>
            </a:r>
            <a:endParaRPr lang="es-E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cambio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4187952"/>
          </a:xfrm>
        </p:spPr>
        <p:txBody>
          <a:bodyPr>
            <a:normAutofit/>
          </a:bodyPr>
          <a:lstStyle/>
          <a:p>
            <a:r>
              <a:rPr lang="es-ES" sz="2000" dirty="0" smtClean="0"/>
              <a:t>Es un tipo de problema con solución. Los datos son cantidades expresadas verbal o numéricamente y entre estos se establecen relaciones cuantitativas. Para su resolución únicamente será necesario utilizar una resta o una suma. El alumnado tiene que determinar la cantidad que se desconoce.</a:t>
            </a:r>
            <a:endParaRPr lang="es-E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496"/>
            <a:ext cx="53721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183880" cy="2016224"/>
          </a:xfrm>
        </p:spPr>
        <p:txBody>
          <a:bodyPr>
            <a:noAutofit/>
          </a:bodyPr>
          <a:lstStyle/>
          <a:p>
            <a:pPr algn="ctr"/>
            <a:r>
              <a:rPr lang="es-ES" sz="4800" dirty="0"/>
              <a:t>ALGORITMO GENERAL DE LA MULTIPLICACIÓN Y DIVISIÓN</a:t>
            </a:r>
          </a:p>
        </p:txBody>
      </p:sp>
    </p:spTree>
    <p:extLst>
      <p:ext uri="{BB962C8B-B14F-4D97-AF65-F5344CB8AC3E}">
        <p14:creationId xmlns:p14="http://schemas.microsoft.com/office/powerpoint/2010/main" xmlns="" val="2508380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785794"/>
            <a:ext cx="9072626" cy="1571636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/>
              <a:t>Estructura Multiplicativa</a:t>
            </a:r>
            <a:endParaRPr lang="es-ES" sz="6000" dirty="0"/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643182"/>
            <a:ext cx="4929222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785794"/>
            <a:ext cx="9072626" cy="1571636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/>
              <a:t>Estructura Multiplicativa</a:t>
            </a:r>
            <a:endParaRPr lang="es-ES" sz="6000" dirty="0"/>
          </a:p>
        </p:txBody>
      </p:sp>
      <p:sp>
        <p:nvSpPr>
          <p:cNvPr id="4" name="3 Rectángulo"/>
          <p:cNvSpPr/>
          <p:nvPr/>
        </p:nvSpPr>
        <p:spPr>
          <a:xfrm>
            <a:off x="857224" y="2828836"/>
            <a:ext cx="7429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/>
              <a:t>Hay 3 tipos de problemas…</a:t>
            </a:r>
          </a:p>
          <a:p>
            <a:pPr algn="ctr"/>
            <a:r>
              <a:rPr lang="es-ES" sz="2800" b="1" dirty="0" smtClean="0"/>
              <a:t>División</a:t>
            </a:r>
          </a:p>
          <a:p>
            <a:pPr algn="ctr"/>
            <a:r>
              <a:rPr lang="es-ES" sz="2800" b="1" dirty="0" smtClean="0"/>
              <a:t>Comparación multiplicativa</a:t>
            </a:r>
          </a:p>
          <a:p>
            <a:pPr algn="ctr"/>
            <a:r>
              <a:rPr lang="es-ES" sz="2800" b="1" dirty="0" smtClean="0"/>
              <a:t>Multiplicación o división razón.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/>
          <a:lstStyle/>
          <a:p>
            <a:pPr algn="ctr"/>
            <a:r>
              <a:rPr lang="es-ES" dirty="0" smtClean="0"/>
              <a:t>División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785926"/>
            <a:ext cx="8643998" cy="4187952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DIV. PARTITIVA.</a:t>
            </a:r>
          </a:p>
          <a:p>
            <a:r>
              <a:rPr lang="es-ES" dirty="0" smtClean="0"/>
              <a:t>Problema de DVIDIR en el que el dividendo </a:t>
            </a:r>
          </a:p>
          <a:p>
            <a:pPr>
              <a:buNone/>
            </a:pPr>
            <a:r>
              <a:rPr lang="es-ES" dirty="0" smtClean="0"/>
              <a:t>y el divisor son de distinta naturaleza, se </a:t>
            </a:r>
          </a:p>
          <a:p>
            <a:pPr>
              <a:buNone/>
            </a:pPr>
            <a:r>
              <a:rPr lang="es-ES" dirty="0" smtClean="0"/>
              <a:t>hace una partición del conjunto porque se</a:t>
            </a:r>
          </a:p>
          <a:p>
            <a:pPr>
              <a:buNone/>
            </a:pPr>
            <a:r>
              <a:rPr lang="es-ES" dirty="0" smtClean="0"/>
              <a:t>pregunta por la proporción o razón.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Se reparten por igual doscientos cuarenta pasajeros entre cuatro autobuses. ¿Cuántos pasajeros viajan en cada uno?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1051560"/>
          </a:xfrm>
        </p:spPr>
        <p:txBody>
          <a:bodyPr/>
          <a:lstStyle/>
          <a:p>
            <a:pPr algn="ctr"/>
            <a:r>
              <a:rPr lang="es-ES" dirty="0" smtClean="0"/>
              <a:t>División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500174"/>
            <a:ext cx="8183880" cy="454514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sz="3000" b="1" dirty="0" smtClean="0"/>
              <a:t>DIVISION POR AGRUPAMIENTO.</a:t>
            </a:r>
          </a:p>
          <a:p>
            <a:r>
              <a:rPr lang="es-ES" sz="3000" dirty="0" smtClean="0"/>
              <a:t>Problema de DIVIDIR en el que el dividendo y el divisor son de la misma naturaleza, se pregunta por el número de autobuses, es decir, una realidad concreta y no un proporción.</a:t>
            </a:r>
          </a:p>
          <a:p>
            <a:endParaRPr lang="es-ES" sz="3000" dirty="0" smtClean="0"/>
          </a:p>
          <a:p>
            <a:r>
              <a:rPr lang="es-ES" sz="2600" b="1" dirty="0" smtClean="0"/>
              <a:t>Se reparen por igual doscientos cuarenta pasajeros entre varios autobuses, si cada autobús transporta sesenta pasajeros</a:t>
            </a:r>
          </a:p>
          <a:p>
            <a:r>
              <a:rPr lang="es-ES" sz="2600" b="1" dirty="0" smtClean="0"/>
              <a:t>¿Cuántos autobuses se necesitan?</a:t>
            </a:r>
            <a:endParaRPr lang="es-ES" sz="26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214290"/>
            <a:ext cx="8183880" cy="1051560"/>
          </a:xfrm>
        </p:spPr>
        <p:txBody>
          <a:bodyPr/>
          <a:lstStyle/>
          <a:p>
            <a:pPr algn="ctr"/>
            <a:r>
              <a:rPr lang="es-ES" dirty="0" smtClean="0"/>
              <a:t>MULTIPLICACIÓN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428736"/>
            <a:ext cx="8683914" cy="4857784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smtClean="0"/>
              <a:t>MULTIPLICACION EN COMPARACION EN MAS</a:t>
            </a:r>
          </a:p>
          <a:p>
            <a:endParaRPr lang="es-ES" sz="2400" dirty="0" smtClean="0"/>
          </a:p>
          <a:p>
            <a:r>
              <a:rPr lang="es-ES" sz="2400" dirty="0" smtClean="0"/>
              <a:t>Problema de MULTIPLICAR que expresa la regla de proporción entre ambas cantidades, dada la cantidad de uno ( multiplicando) y las veces que otro las tiene de más (multiplicador), se pregunta por la cantidad resultante (producto) de la misma naturaleza que el multiplicando.</a:t>
            </a:r>
          </a:p>
          <a:p>
            <a:endParaRPr lang="es-ES" sz="2400" dirty="0" smtClean="0"/>
          </a:p>
          <a:p>
            <a:r>
              <a:rPr lang="es-ES" sz="2400" dirty="0" smtClean="0"/>
              <a:t>2º-3º Ciclo Primaria, 4º-5º E.P. (9 – 11 años)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Juan tiene ocho euros, Luisa tiene cuatro veces más dinero que él. ¿Cuánto dinero tiene Luisa?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500042"/>
            <a:ext cx="8183880" cy="1051560"/>
          </a:xfrm>
        </p:spPr>
        <p:txBody>
          <a:bodyPr/>
          <a:lstStyle/>
          <a:p>
            <a:pPr algn="ctr"/>
            <a:r>
              <a:rPr lang="es-ES" dirty="0" smtClean="0"/>
              <a:t>MULTIPLICACIÓN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s-ES" sz="4000" b="1" dirty="0" smtClean="0"/>
              <a:t>DIVIDIÓN PARTITIVA COMPARACIÓN “EN MÁS”</a:t>
            </a:r>
          </a:p>
          <a:p>
            <a:endParaRPr lang="es-ES" sz="3100" dirty="0" smtClean="0"/>
          </a:p>
          <a:p>
            <a:r>
              <a:rPr lang="es-ES" sz="3100" dirty="0" smtClean="0"/>
              <a:t>Dada la cantidad de uno (dividendo) y las veces que el otro la tiene de más (divisor), se pregunta por la</a:t>
            </a:r>
          </a:p>
          <a:p>
            <a:r>
              <a:rPr lang="es-ES" sz="3100" dirty="0" smtClean="0"/>
              <a:t>cantidad resultante (cociente) de la misma naturaleza que el dividendo.</a:t>
            </a:r>
          </a:p>
          <a:p>
            <a:endParaRPr lang="es-ES" sz="3100" dirty="0" smtClean="0"/>
          </a:p>
          <a:p>
            <a:r>
              <a:rPr lang="es-ES" sz="3100" dirty="0" smtClean="0"/>
              <a:t>2º-3º Ciclo Primaria 4º-5º E.P. (9 – 11 años)</a:t>
            </a:r>
          </a:p>
          <a:p>
            <a:endParaRPr lang="es-ES" dirty="0" smtClean="0"/>
          </a:p>
          <a:p>
            <a:r>
              <a:rPr lang="es-ES" sz="3100" b="1" dirty="0" smtClean="0"/>
              <a:t>Luisa tiene treinta y dos euros, que es cuatro veces más que el dinero que tiene Juan. ¿Cuántos euros tiene Juan?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0"/>
            <a:ext cx="8183880" cy="1051560"/>
          </a:xfrm>
        </p:spPr>
        <p:txBody>
          <a:bodyPr/>
          <a:lstStyle/>
          <a:p>
            <a:pPr algn="ctr"/>
            <a:r>
              <a:rPr lang="es-ES" dirty="0" smtClean="0"/>
              <a:t>MULTIPLICACIÓN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28596" y="1142984"/>
            <a:ext cx="8358246" cy="5000660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s-ES" sz="7000" b="1" dirty="0" smtClean="0"/>
              <a:t>DIVISIÓN POR AGRUPAMIENTO COMPARACIÓN “EN MÁS” </a:t>
            </a:r>
          </a:p>
          <a:p>
            <a:pPr>
              <a:buNone/>
            </a:pPr>
            <a:r>
              <a:rPr lang="es-ES" sz="5100" dirty="0" smtClean="0"/>
              <a:t>Problema que se resuelve por una división por agrupación, porque el dividendo y el divisor son de la misma naturaleza. Dada dos cantidades de la misma naturaleza (dividendo y divisor), se pregunta por el numero de veces (cociente) que una es mayor que otra, es un problema de pura comparación, puesto que no hay nada que se parezca a un reparto.</a:t>
            </a:r>
          </a:p>
          <a:p>
            <a:endParaRPr lang="es-ES" sz="5100" dirty="0" smtClean="0"/>
          </a:p>
          <a:p>
            <a:r>
              <a:rPr lang="es-ES" sz="5100" dirty="0" smtClean="0"/>
              <a:t>2º-3º Ciclo Primaria, 4º-5º E.P. (9 – 11 años)</a:t>
            </a:r>
          </a:p>
          <a:p>
            <a:endParaRPr lang="es-ES" sz="5100" b="1" dirty="0" smtClean="0"/>
          </a:p>
          <a:p>
            <a:r>
              <a:rPr lang="es-ES" sz="5100" b="1" dirty="0" smtClean="0"/>
              <a:t>Antonio recibe cada fin de semana veinticinco euros. Su primo Daniel cien euros. ¿Cuántas veces más recibe Daniel que Antonio?</a:t>
            </a:r>
            <a:endParaRPr lang="es-ES" sz="5100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0"/>
            <a:ext cx="8183880" cy="1051560"/>
          </a:xfrm>
        </p:spPr>
        <p:txBody>
          <a:bodyPr/>
          <a:lstStyle/>
          <a:p>
            <a:pPr algn="ctr"/>
            <a:r>
              <a:rPr lang="es-ES" dirty="0" smtClean="0"/>
              <a:t>MULTIPLICACIÓN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00034" y="1214422"/>
            <a:ext cx="8183880" cy="500066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s-ES" sz="4000" b="1" dirty="0" smtClean="0"/>
              <a:t>MULTIPLICACION EN COMPARACION EN“EN MENOS” </a:t>
            </a:r>
          </a:p>
          <a:p>
            <a:endParaRPr lang="es-ES" dirty="0" smtClean="0"/>
          </a:p>
          <a:p>
            <a:r>
              <a:rPr lang="es-ES" dirty="0" smtClean="0"/>
              <a:t>Este problema se resuelve con una multiplicación. Dada la cantidad de uno (multiplicando) y las veces que</a:t>
            </a:r>
          </a:p>
          <a:p>
            <a:r>
              <a:rPr lang="es-ES" dirty="0" smtClean="0"/>
              <a:t>otro la tiene de menos (multiplicador), se pregunta por la cantidad resultante (producto) de la misma</a:t>
            </a:r>
          </a:p>
          <a:p>
            <a:r>
              <a:rPr lang="es-ES" dirty="0" smtClean="0"/>
              <a:t>naturaleza que el multiplicando.</a:t>
            </a:r>
          </a:p>
          <a:p>
            <a:endParaRPr lang="es-ES" dirty="0" smtClean="0"/>
          </a:p>
          <a:p>
            <a:r>
              <a:rPr lang="es-ES" dirty="0" smtClean="0"/>
              <a:t>3º Ciclo Primaria, 5º-6º E.P. (10-11 años)</a:t>
            </a:r>
          </a:p>
          <a:p>
            <a:endParaRPr lang="es-ES" sz="3400" b="1" dirty="0" smtClean="0"/>
          </a:p>
          <a:p>
            <a:endParaRPr lang="es-ES" sz="3400" b="1" dirty="0" smtClean="0"/>
          </a:p>
          <a:p>
            <a:r>
              <a:rPr lang="es-ES" sz="3400" b="1" dirty="0" smtClean="0"/>
              <a:t>Aurelio tiene ocho euros, tiene tres veces menos dinero que Ana.</a:t>
            </a:r>
          </a:p>
          <a:p>
            <a:r>
              <a:rPr lang="es-ES" sz="3400" b="1" dirty="0" smtClean="0"/>
              <a:t>¿Cuánto dinero tiene Ana?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500042"/>
            <a:ext cx="8183880" cy="1051560"/>
          </a:xfrm>
        </p:spPr>
        <p:txBody>
          <a:bodyPr/>
          <a:lstStyle/>
          <a:p>
            <a:pPr algn="ctr"/>
            <a:r>
              <a:rPr lang="es-ES" dirty="0" smtClean="0"/>
              <a:t>MULTIPLICACIÓN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ES" sz="3600" b="1" dirty="0" smtClean="0"/>
              <a:t>DIVISIÓN PARTITIVA COMPARATIVA “EN MENOS”</a:t>
            </a:r>
          </a:p>
          <a:p>
            <a:endParaRPr lang="es-ES" dirty="0" smtClean="0"/>
          </a:p>
          <a:p>
            <a:r>
              <a:rPr lang="es-ES" dirty="0" smtClean="0"/>
              <a:t>Problema que se resuelve con una división partitiva. Dada la cantidad de uno (dividendo) y las veces que</a:t>
            </a:r>
          </a:p>
          <a:p>
            <a:r>
              <a:rPr lang="es-ES" dirty="0" smtClean="0"/>
              <a:t>otro la tiene de menos (divisor), se pregunta por la cantidad resultante (cociente)</a:t>
            </a:r>
          </a:p>
          <a:p>
            <a:endParaRPr lang="es-ES" dirty="0" smtClean="0"/>
          </a:p>
          <a:p>
            <a:r>
              <a:rPr lang="es-ES" dirty="0" smtClean="0"/>
              <a:t>3º Ciclo Primaria, 5º-6º E.P., (10-11 años)</a:t>
            </a:r>
          </a:p>
          <a:p>
            <a:pPr algn="ctr"/>
            <a:endParaRPr lang="es-ES" b="1" dirty="0" smtClean="0"/>
          </a:p>
          <a:p>
            <a:pPr algn="ctr"/>
            <a:r>
              <a:rPr lang="es-ES" b="1" dirty="0" smtClean="0"/>
              <a:t>Ángel tiene treinta y seis euros, Marta tiene cuatro veces menos dinero que Ángel. ¿Cuántos euros tiene Marta?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571480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cambio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000240"/>
            <a:ext cx="8183880" cy="418795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40671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28802"/>
            <a:ext cx="3914775" cy="32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214290"/>
            <a:ext cx="8183880" cy="1051560"/>
          </a:xfrm>
        </p:spPr>
        <p:txBody>
          <a:bodyPr/>
          <a:lstStyle/>
          <a:p>
            <a:pPr algn="ctr"/>
            <a:r>
              <a:rPr lang="es-ES" dirty="0" smtClean="0"/>
              <a:t>MULTIPLICACIÓN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71472" y="1285860"/>
            <a:ext cx="8183880" cy="4857784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 smtClean="0"/>
              <a:t>DIVISIÓN POR GRUPAMIENTO RAZÓN EN “MENOS”</a:t>
            </a:r>
          </a:p>
          <a:p>
            <a:endParaRPr lang="es-ES" dirty="0" smtClean="0"/>
          </a:p>
          <a:p>
            <a:r>
              <a:rPr lang="es-ES" dirty="0" smtClean="0"/>
              <a:t>Problema que se resuelve con una división por agrupación, porque el dividendo y el divisor son de la misma naturaleza. Dadas dos cantidades de la misma naturaleza (dividendo y divisor), se pregunta por el número de veces (cociente) que una es menor que otra.</a:t>
            </a:r>
          </a:p>
          <a:p>
            <a:r>
              <a:rPr lang="es-ES" dirty="0" smtClean="0"/>
              <a:t>3º Ciclo Primaria, 5º-6º E.P. (10-11 años)</a:t>
            </a:r>
          </a:p>
          <a:p>
            <a:endParaRPr lang="es-ES" b="1" dirty="0" smtClean="0"/>
          </a:p>
          <a:p>
            <a:r>
              <a:rPr lang="es-ES" b="1" dirty="0" smtClean="0"/>
              <a:t>Mª Carmen tiene cuarenta y cinco euros, Félix tiene nueve euros. ¿Cuántas veces menos tiene menos dinero Félix que Mª Carmen?</a:t>
            </a:r>
            <a:endParaRPr lang="es-ES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928670"/>
            <a:ext cx="86410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MULTIPLICACIÓN O</a:t>
            </a:r>
            <a:br>
              <a:rPr lang="es-ES" dirty="0" smtClean="0"/>
            </a:br>
            <a:r>
              <a:rPr lang="es-ES" dirty="0" smtClean="0"/>
              <a:t>DIVISIÓN RAZÓN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071670" y="-23752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00034" y="1500174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M.R.1</a:t>
            </a:r>
          </a:p>
          <a:p>
            <a:endParaRPr lang="es-ES" sz="2000" dirty="0" smtClean="0"/>
          </a:p>
          <a:p>
            <a:r>
              <a:rPr lang="es-ES" sz="2000" dirty="0" smtClean="0"/>
              <a:t>Dada una cantidad de determinada naturaleza (multiplicando) y el “número de veces” que se repite</a:t>
            </a:r>
          </a:p>
          <a:p>
            <a:r>
              <a:rPr lang="es-ES" sz="2000" dirty="0" smtClean="0"/>
              <a:t>(multiplicador-razón 1), se pregunta por la cantidad resultante (producto), que es de la misma naturaleza que el multiplicando.</a:t>
            </a:r>
          </a:p>
          <a:p>
            <a:endParaRPr lang="es-ES" sz="2000" dirty="0" smtClean="0"/>
          </a:p>
          <a:p>
            <a:r>
              <a:rPr lang="es-ES" sz="2000" dirty="0" smtClean="0"/>
              <a:t>1º-2º Ciclo Primaria, 2º.3º E.P. (7-8 años)</a:t>
            </a:r>
          </a:p>
          <a:p>
            <a:endParaRPr lang="es-ES" sz="2000" b="1" dirty="0" smtClean="0"/>
          </a:p>
          <a:p>
            <a:r>
              <a:rPr lang="es-ES" sz="2000" b="1" dirty="0" smtClean="0"/>
              <a:t>Agustín lleva al contenedor ocho envases vacíos de vidrio, va cuatro veces al día, y siempre que va lleva el mismo número envases. ¿Cuántos envases ha llevado en total durante el día 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MULTIPLICACIÓN O</a:t>
            </a:r>
            <a:br>
              <a:rPr lang="es-ES" dirty="0" smtClean="0"/>
            </a:br>
            <a:r>
              <a:rPr lang="es-ES" dirty="0" smtClean="0"/>
              <a:t>DIVISIÓN RAZÓN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14348" y="1714488"/>
            <a:ext cx="7786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M.R. 2</a:t>
            </a:r>
          </a:p>
          <a:p>
            <a:endParaRPr lang="es-ES" sz="2400" dirty="0" smtClean="0"/>
          </a:p>
          <a:p>
            <a:r>
              <a:rPr lang="es-ES" sz="2400" dirty="0" smtClean="0"/>
              <a:t>Dadas dos cantidades de la misma naturaleza (multiplicando y multiplicador), se pregunta por la cantidad resultante (producto) que es de la misma naturaleza.</a:t>
            </a:r>
          </a:p>
          <a:p>
            <a:endParaRPr lang="es-ES" sz="2400" dirty="0" smtClean="0"/>
          </a:p>
          <a:p>
            <a:r>
              <a:rPr lang="es-ES" sz="2400" dirty="0" smtClean="0"/>
              <a:t>1º-2º Ciclo Primaria 2º.3º E.P. (7-8 años)</a:t>
            </a:r>
          </a:p>
          <a:p>
            <a:endParaRPr lang="es-ES" sz="2400" dirty="0" smtClean="0"/>
          </a:p>
          <a:p>
            <a:r>
              <a:rPr lang="es-ES" sz="2400" dirty="0" smtClean="0"/>
              <a:t>Hay cuatro montones de manzanas, cada montón tiene treinta y dos manzanas.</a:t>
            </a:r>
            <a:endParaRPr lang="es-ES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MULTIPLICACIÓN O</a:t>
            </a:r>
            <a:br>
              <a:rPr lang="es-ES" dirty="0" smtClean="0"/>
            </a:br>
            <a:r>
              <a:rPr lang="es-ES" dirty="0" smtClean="0"/>
              <a:t>DIVISIÓN RAZÓN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28596" y="1714488"/>
            <a:ext cx="82868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M.R.3</a:t>
            </a:r>
          </a:p>
          <a:p>
            <a:r>
              <a:rPr lang="es-ES" sz="2000" dirty="0" smtClean="0"/>
              <a:t>Dada una cantidad de naturaleza “A” (multiplicando) y otra de naturaleza “B”(multiplicador-razón 3), se pregunta por la cantidad resultante (producto) de la misma naturaleza que el multiplicador. Es un problema donde se establece una relación o</a:t>
            </a:r>
          </a:p>
          <a:p>
            <a:r>
              <a:rPr lang="es-ES" sz="2000" dirty="0" smtClean="0"/>
              <a:t>proporción fija que se cumple en todos los casos comprendidos en el multiplicador.</a:t>
            </a:r>
          </a:p>
          <a:p>
            <a:endParaRPr lang="es-ES" sz="2000" dirty="0" smtClean="0"/>
          </a:p>
          <a:p>
            <a:r>
              <a:rPr lang="es-ES" sz="2000" dirty="0" smtClean="0"/>
              <a:t>1º-2º Ciclo Primaria 2º.3º E.P. (7-8 años)</a:t>
            </a:r>
          </a:p>
          <a:p>
            <a:endParaRPr lang="es-ES" sz="2000" b="1" dirty="0" smtClean="0"/>
          </a:p>
          <a:p>
            <a:r>
              <a:rPr lang="es-ES" sz="2000" b="1" dirty="0" smtClean="0"/>
              <a:t>Jaime compra cinco cuentos, cada cuento cuesta tres euros. ¿Cuántos euros pagó?</a:t>
            </a:r>
          </a:p>
          <a:p>
            <a:endParaRPr lang="es-ES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MULTIPLICACIÓN O</a:t>
            </a:r>
            <a:br>
              <a:rPr lang="es-ES" dirty="0" smtClean="0"/>
            </a:br>
            <a:r>
              <a:rPr lang="es-ES" dirty="0" smtClean="0"/>
              <a:t>DIVISIÓN RAZÓN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14488"/>
            <a:ext cx="8183880" cy="4187952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 smtClean="0"/>
              <a:t>DIVISIÓN PARTICIÓN/RAZÓN D.P/R</a:t>
            </a:r>
          </a:p>
          <a:p>
            <a:endParaRPr lang="es-ES" dirty="0" smtClean="0"/>
          </a:p>
          <a:p>
            <a:r>
              <a:rPr lang="es-ES" dirty="0" smtClean="0"/>
              <a:t>Dada una cantidad de naturaleza “A” (dividendo) y otra de naturaleza “B” (divisor) se pregunta por la cantidad resultante (cociente) de la misma naturaleza que el dividendo</a:t>
            </a:r>
          </a:p>
          <a:p>
            <a:endParaRPr lang="es-ES" dirty="0" smtClean="0"/>
          </a:p>
          <a:p>
            <a:r>
              <a:rPr lang="es-ES" dirty="0" smtClean="0"/>
              <a:t>1º-2º Ciclo Primaria 2º.3º E.P. (7-8 años)</a:t>
            </a:r>
          </a:p>
          <a:p>
            <a:endParaRPr lang="es-ES" dirty="0" smtClean="0"/>
          </a:p>
          <a:p>
            <a:r>
              <a:rPr lang="es-ES" b="1" dirty="0" smtClean="0"/>
              <a:t>Una colección de noventa y seis cromos, su álbum tiene doce páginas, en todas ellas se pega el mismo número de cromos. ¿Cuántos cromos se pegan en cada página?</a:t>
            </a:r>
            <a:endParaRPr lang="es-ES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71480"/>
            <a:ext cx="9358346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MULTIPLICACIÓN O</a:t>
            </a:r>
            <a:br>
              <a:rPr lang="es-ES" dirty="0" smtClean="0"/>
            </a:br>
            <a:r>
              <a:rPr lang="es-ES" dirty="0" smtClean="0"/>
              <a:t>DIVISIÓN RAZÓN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286000" y="-368063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D.A.R</a:t>
            </a:r>
          </a:p>
          <a:p>
            <a:r>
              <a:rPr lang="es-ES" dirty="0" smtClean="0"/>
              <a:t>Dadas dos cantidades de lamisca naturaleza (dividendo y divisor), se pregunta por la</a:t>
            </a:r>
          </a:p>
          <a:p>
            <a:r>
              <a:rPr lang="es-ES" dirty="0" smtClean="0"/>
              <a:t>cantidad resultante (cociente) de distinta naturaleza que las anteriores</a:t>
            </a:r>
          </a:p>
          <a:p>
            <a:r>
              <a:rPr lang="es-ES" dirty="0" smtClean="0"/>
              <a:t>2º Ciclo Primaria</a:t>
            </a:r>
          </a:p>
          <a:p>
            <a:r>
              <a:rPr lang="es-ES" dirty="0" smtClean="0"/>
              <a:t>.3º E.P.</a:t>
            </a:r>
          </a:p>
          <a:p>
            <a:r>
              <a:rPr lang="es-ES" dirty="0" smtClean="0"/>
              <a:t>(8 años)</a:t>
            </a:r>
          </a:p>
          <a:p>
            <a:r>
              <a:rPr lang="es-ES" dirty="0" smtClean="0"/>
              <a:t>Una colección consta de noventa y seis cromos, si en</a:t>
            </a:r>
          </a:p>
          <a:p>
            <a:r>
              <a:rPr lang="es-ES" dirty="0" smtClean="0"/>
              <a:t>cada página del álbum pegamos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28596" y="1643050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DIVISIÓN POR GRUPAMIENTO RAZÓN D.A.R</a:t>
            </a:r>
          </a:p>
          <a:p>
            <a:r>
              <a:rPr lang="es-ES" sz="2400" dirty="0" smtClean="0"/>
              <a:t>Dadas dos cantidades de la misma naturaleza (dividendo y divisor), se pregunta por la cantidad resultante (cociente) de distinta naturaleza que las anteriores</a:t>
            </a:r>
          </a:p>
          <a:p>
            <a:endParaRPr lang="es-ES" sz="2400" dirty="0" smtClean="0"/>
          </a:p>
          <a:p>
            <a:r>
              <a:rPr lang="es-ES" sz="2400" dirty="0" smtClean="0"/>
              <a:t>2º Ciclo Primaria.3º E.P. (8 años)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Una colección consta de noventa y seis cromos, si en cada página del álbum pegamos ocho cromos. ¿Cuántas páginas tendrá el álbum?</a:t>
            </a:r>
            <a:endParaRPr lang="es-ES" sz="2400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MULTIPLICACIÓN DIVISIÓN</a:t>
            </a:r>
            <a:br>
              <a:rPr lang="es-ES" dirty="0" smtClean="0"/>
            </a:br>
            <a:r>
              <a:rPr lang="es-ES" dirty="0" smtClean="0"/>
              <a:t>COMBINACIÓN o PRODUCTO</a:t>
            </a:r>
            <a:br>
              <a:rPr lang="es-ES" dirty="0" smtClean="0"/>
            </a:br>
            <a:r>
              <a:rPr lang="es-ES" dirty="0" smtClean="0"/>
              <a:t>CARTESIANO.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57158" y="1857364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M. C. PC1</a:t>
            </a:r>
          </a:p>
          <a:p>
            <a:endParaRPr lang="es-ES" sz="2400" dirty="0" smtClean="0"/>
          </a:p>
          <a:p>
            <a:r>
              <a:rPr lang="es-ES" sz="2400" dirty="0" smtClean="0"/>
              <a:t>Dadas dos cantidades de distinta naturaleza ((multiplicando y multiplicador), se pregunta por el número de combinaciones posibles (producto)</a:t>
            </a:r>
          </a:p>
          <a:p>
            <a:endParaRPr lang="es-ES" sz="2400" dirty="0" smtClean="0"/>
          </a:p>
          <a:p>
            <a:r>
              <a:rPr lang="es-ES" sz="2400" dirty="0" smtClean="0"/>
              <a:t>3º Ciclo Primaria, 5º-6º E.P. (10-11 años)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En un baile hay tres chicos y dos chicas. ¿Cuántas parejas distintas se pueden formar?</a:t>
            </a:r>
            <a:endParaRPr lang="es-ES" sz="2400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MULTIPLICACIÓN DIVISIÓN</a:t>
            </a:r>
            <a:br>
              <a:rPr lang="es-ES" dirty="0" smtClean="0"/>
            </a:br>
            <a:r>
              <a:rPr lang="es-ES" dirty="0" smtClean="0"/>
              <a:t>COMBINACIÓN o PRODUCTO</a:t>
            </a:r>
            <a:br>
              <a:rPr lang="es-ES" dirty="0" smtClean="0"/>
            </a:br>
            <a:r>
              <a:rPr lang="es-ES" dirty="0" smtClean="0"/>
              <a:t>CARTESIANO.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71472" y="2000240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D.C. o PC2 DIVISIÓN COMBINACIÓN O PRODUCTO CARTESIANO.</a:t>
            </a:r>
          </a:p>
          <a:p>
            <a:endParaRPr lang="es-ES" sz="2400" dirty="0" smtClean="0"/>
          </a:p>
          <a:p>
            <a:r>
              <a:rPr lang="es-ES" sz="2400" dirty="0" smtClean="0"/>
              <a:t>Dada una cantidad (dividendo) y el número de combinaciones (divisor), se pregunta por</a:t>
            </a:r>
          </a:p>
          <a:p>
            <a:r>
              <a:rPr lang="es-ES" sz="2400" dirty="0" smtClean="0"/>
              <a:t>la otra cantidad que se combina (cociente)</a:t>
            </a:r>
          </a:p>
          <a:p>
            <a:r>
              <a:rPr lang="es-ES" sz="2400" dirty="0" smtClean="0"/>
              <a:t>3º Ciclo Primaria,5º-6º E.P. (10-11 años)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En un baile hay tres chicos y algunas chicas. Se pueden formar seis parejas distintas entre ellos. ¿Cuántas chicas hay en el baile?.</a:t>
            </a:r>
          </a:p>
          <a:p>
            <a:endParaRPr lang="es-ES" sz="24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84730"/>
          </a:xfrm>
        </p:spPr>
        <p:txBody>
          <a:bodyPr>
            <a:normAutofit/>
          </a:bodyPr>
          <a:lstStyle/>
          <a:p>
            <a:r>
              <a:rPr lang="es-ES" sz="1400" dirty="0" smtClean="0">
                <a:hlinkClick r:id="rId2"/>
              </a:rPr>
              <a:t>https://</a:t>
            </a:r>
            <a:r>
              <a:rPr lang="es-ES" sz="1400" dirty="0" smtClean="0">
                <a:hlinkClick r:id="rId2"/>
              </a:rPr>
              <a:t>www.youtube.com/watch?v=3bC34rb-A9c</a:t>
            </a:r>
            <a:endParaRPr lang="es-ES" sz="1400" dirty="0" smtClean="0"/>
          </a:p>
          <a:p>
            <a:r>
              <a:rPr lang="es-ES" sz="1400" dirty="0" smtClean="0">
                <a:hlinkClick r:id="rId3"/>
              </a:rPr>
              <a:t>https://</a:t>
            </a:r>
            <a:r>
              <a:rPr lang="es-ES" sz="1400" dirty="0" smtClean="0">
                <a:hlinkClick r:id="rId3"/>
              </a:rPr>
              <a:t>www.youtube.com/watch?v=dpyIcx3Nf0w</a:t>
            </a:r>
            <a:endParaRPr lang="es-ES" sz="1400" dirty="0" smtClean="0"/>
          </a:p>
          <a:p>
            <a:r>
              <a:rPr lang="es-ES" sz="1400" dirty="0" smtClean="0">
                <a:hlinkClick r:id="rId4"/>
              </a:rPr>
              <a:t>https://</a:t>
            </a:r>
            <a:r>
              <a:rPr lang="es-ES" sz="1400" dirty="0" smtClean="0">
                <a:hlinkClick r:id="rId4"/>
              </a:rPr>
              <a:t>www.youtube.com/watch?v=jZpeTczuiZo</a:t>
            </a:r>
            <a:endParaRPr lang="es-ES" sz="1400" dirty="0" smtClean="0"/>
          </a:p>
          <a:p>
            <a:r>
              <a:rPr lang="es-ES" sz="1400" dirty="0" smtClean="0">
                <a:hlinkClick r:id="rId5"/>
              </a:rPr>
              <a:t>https://</a:t>
            </a:r>
            <a:r>
              <a:rPr lang="es-ES" sz="1400" dirty="0" smtClean="0">
                <a:hlinkClick r:id="rId5"/>
              </a:rPr>
              <a:t>www.youtube.com/watch?v=9qavt1viLCw</a:t>
            </a:r>
            <a:endParaRPr lang="es-ES" sz="1400" dirty="0" smtClean="0"/>
          </a:p>
          <a:p>
            <a:r>
              <a:rPr lang="es-ES" sz="1400" dirty="0" smtClean="0">
                <a:hlinkClick r:id="rId6"/>
              </a:rPr>
              <a:t>https://</a:t>
            </a:r>
            <a:r>
              <a:rPr lang="es-ES" sz="1400" dirty="0" smtClean="0">
                <a:hlinkClick r:id="rId6"/>
              </a:rPr>
              <a:t>www.youtube.com/watch?v=iwzZ2KKLSas</a:t>
            </a:r>
            <a:endParaRPr lang="es-ES" sz="1400" dirty="0" smtClean="0"/>
          </a:p>
          <a:p>
            <a:r>
              <a:rPr lang="es-ES" sz="1400" dirty="0" smtClean="0">
                <a:hlinkClick r:id="rId7"/>
              </a:rPr>
              <a:t>https://</a:t>
            </a:r>
            <a:r>
              <a:rPr lang="es-ES" sz="1400" dirty="0" smtClean="0">
                <a:hlinkClick r:id="rId7"/>
              </a:rPr>
              <a:t>www.youtube.com/watch?v=IJr5TWet-OI</a:t>
            </a:r>
            <a:endParaRPr lang="es-ES" sz="1400" dirty="0" smtClean="0"/>
          </a:p>
          <a:p>
            <a:r>
              <a:rPr lang="es-ES" sz="1400" dirty="0" smtClean="0">
                <a:hlinkClick r:id="rId8"/>
              </a:rPr>
              <a:t>https://</a:t>
            </a:r>
            <a:r>
              <a:rPr lang="es-ES" sz="1400" dirty="0" smtClean="0">
                <a:hlinkClick r:id="rId8"/>
              </a:rPr>
              <a:t>www.youtube.com/watch?v=qXZASS6cB0I</a:t>
            </a:r>
            <a:endParaRPr lang="es-ES" sz="1400" dirty="0" smtClean="0"/>
          </a:p>
          <a:p>
            <a:r>
              <a:rPr lang="es-ES" sz="1400" dirty="0" smtClean="0">
                <a:hlinkClick r:id="rId9"/>
              </a:rPr>
              <a:t>https://</a:t>
            </a:r>
            <a:r>
              <a:rPr lang="es-ES" sz="1400" dirty="0" smtClean="0">
                <a:hlinkClick r:id="rId9"/>
              </a:rPr>
              <a:t>www.youtube.com/watch?v=rPejhuNXB6w</a:t>
            </a:r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r>
              <a:rPr lang="es-ES" sz="1400" dirty="0" smtClean="0"/>
              <a:t>Este no tiene nada que ver pero es curioso</a:t>
            </a:r>
          </a:p>
          <a:p>
            <a:r>
              <a:rPr lang="es-ES" sz="1400" dirty="0" smtClean="0">
                <a:hlinkClick r:id="rId10"/>
              </a:rPr>
              <a:t>https://www.youtube.com/watch?v=-</a:t>
            </a:r>
            <a:r>
              <a:rPr lang="es-ES" sz="1400" dirty="0" smtClean="0">
                <a:hlinkClick r:id="rId10"/>
              </a:rPr>
              <a:t>z5geUBqoJM</a:t>
            </a:r>
            <a:endParaRPr lang="es-ES" sz="1400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cambio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5"/>
            <a:ext cx="4185301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3116"/>
            <a:ext cx="3857652" cy="344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cambio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4090984" cy="348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3116"/>
            <a:ext cx="3938722" cy="335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cambio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28596" y="1643050"/>
            <a:ext cx="8183880" cy="4187952"/>
          </a:xfrm>
        </p:spPr>
        <p:txBody>
          <a:bodyPr>
            <a:normAutofit/>
          </a:bodyPr>
          <a:lstStyle/>
          <a:p>
            <a:r>
              <a:rPr lang="es-ES" b="1" dirty="0" smtClean="0"/>
              <a:t>      CA 1 Problema de SUMAR</a:t>
            </a:r>
            <a:r>
              <a:rPr lang="es-ES" dirty="0" smtClean="0"/>
              <a:t>.</a:t>
            </a:r>
          </a:p>
          <a:p>
            <a:r>
              <a:rPr lang="es-ES" dirty="0" smtClean="0"/>
              <a:t> Se conoce cantidad inicial, se le hace crecer y se pregunta por la cantidad final. Infantil (5 años) y 1º de Primaria (6años)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smtClean="0"/>
              <a:t>Antonio tenía en una hucha ocho euros, después de su comunión metió otros doce euros. ¿Cuánto dinero tiene ahora en la hucha?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cambio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00034" y="1571612"/>
            <a:ext cx="8183880" cy="4187952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CA 2 Problema de RESTAR</a:t>
            </a:r>
          </a:p>
          <a:p>
            <a:r>
              <a:rPr lang="es-ES" dirty="0" smtClean="0"/>
              <a:t> Se parte de una cantidad inicial a la que se hace disminuir y se pregunta por la cantidad final.</a:t>
            </a:r>
          </a:p>
          <a:p>
            <a:r>
              <a:rPr lang="es-ES" dirty="0" smtClean="0"/>
              <a:t>1º Ciclo Primaria. 1º E. Primaria (6 años)</a:t>
            </a:r>
          </a:p>
          <a:p>
            <a:endParaRPr lang="es-ES" sz="2000" dirty="0" smtClean="0"/>
          </a:p>
          <a:p>
            <a:r>
              <a:rPr lang="es-ES" sz="2400" dirty="0" smtClean="0"/>
              <a:t>Antonio tenía una hucha con ocho euros. En su cumpleaños se ha gastado cinco euros. ¿Cuánto dinero tiene ahora en la hucha?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468</TotalTime>
  <Words>2970</Words>
  <Application>Microsoft Office PowerPoint</Application>
  <PresentationFormat>Presentación en pantalla (4:3)</PresentationFormat>
  <Paragraphs>350</Paragraphs>
  <Slides>58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59" baseType="lpstr">
      <vt:lpstr>Aspecto</vt:lpstr>
      <vt:lpstr>Según la metodología ABN…</vt:lpstr>
      <vt:lpstr>Estructura aditiva</vt:lpstr>
      <vt:lpstr>Estructura aditiva</vt:lpstr>
      <vt:lpstr>     Problemas de cambio</vt:lpstr>
      <vt:lpstr>     Problemas de cambio</vt:lpstr>
      <vt:lpstr>     Problemas de cambio</vt:lpstr>
      <vt:lpstr>     Problemas de cambio</vt:lpstr>
      <vt:lpstr>     Problemas de cambio</vt:lpstr>
      <vt:lpstr>     Problemas de cambio</vt:lpstr>
      <vt:lpstr>     Problemas de cambio</vt:lpstr>
      <vt:lpstr>     Problemas de cambio</vt:lpstr>
      <vt:lpstr>     Problemas de cambio</vt:lpstr>
      <vt:lpstr>     Problemas de cambio</vt:lpstr>
      <vt:lpstr>     Problemas de combinación</vt:lpstr>
      <vt:lpstr>     Problemas de combinación</vt:lpstr>
      <vt:lpstr>Problemas de combinación</vt:lpstr>
      <vt:lpstr>Problemas de combinación</vt:lpstr>
      <vt:lpstr>     Problemas de comparación</vt:lpstr>
      <vt:lpstr>     Problemas de comparación</vt:lpstr>
      <vt:lpstr>     Problemas de comparación</vt:lpstr>
      <vt:lpstr>     Problemas de comparación</vt:lpstr>
      <vt:lpstr>     Problemas de comparación</vt:lpstr>
      <vt:lpstr>     Problemas de comparación</vt:lpstr>
      <vt:lpstr>     Problemas de comparación</vt:lpstr>
      <vt:lpstr>     Problemas de comparación</vt:lpstr>
      <vt:lpstr>     Problemas de comparación</vt:lpstr>
      <vt:lpstr>     Problemas de comparación</vt:lpstr>
      <vt:lpstr>     Problemas de igualación</vt:lpstr>
      <vt:lpstr>     Problemas de igualación</vt:lpstr>
      <vt:lpstr>     Problemas de igualación</vt:lpstr>
      <vt:lpstr>ETAPAS PARA RESOLVER UN PROBLEMA</vt:lpstr>
      <vt:lpstr>     Problemas de igualación</vt:lpstr>
      <vt:lpstr>     Problemas de igualación</vt:lpstr>
      <vt:lpstr>     Problemas de igualación</vt:lpstr>
      <vt:lpstr>     Problemas de igualación</vt:lpstr>
      <vt:lpstr>     Problemas de igualación</vt:lpstr>
      <vt:lpstr>     Problemas de igualación</vt:lpstr>
      <vt:lpstr>     Problemas de igualación</vt:lpstr>
      <vt:lpstr>     Problemas de igualación</vt:lpstr>
      <vt:lpstr>ALGORITMO GENERAL DE LA MULTIPLICACIÓN Y DIVISIÓN</vt:lpstr>
      <vt:lpstr>Estructura Multiplicativa</vt:lpstr>
      <vt:lpstr>Estructura Multiplicativa</vt:lpstr>
      <vt:lpstr>División</vt:lpstr>
      <vt:lpstr>División</vt:lpstr>
      <vt:lpstr>MULTIPLICACIÓN</vt:lpstr>
      <vt:lpstr>MULTIPLICACIÓN</vt:lpstr>
      <vt:lpstr>MULTIPLICACIÓN</vt:lpstr>
      <vt:lpstr>MULTIPLICACIÓN</vt:lpstr>
      <vt:lpstr>MULTIPLICACIÓN</vt:lpstr>
      <vt:lpstr>MULTIPLICACIÓN</vt:lpstr>
      <vt:lpstr>MULTIPLICACIÓN O DIVISIÓN RAZÓN </vt:lpstr>
      <vt:lpstr>MULTIPLICACIÓN O DIVISIÓN RAZÓN</vt:lpstr>
      <vt:lpstr>MULTIPLICACIÓN O DIVISIÓN RAZÓN</vt:lpstr>
      <vt:lpstr>MULTIPLICACIÓN O DIVISIÓN RAZÓN</vt:lpstr>
      <vt:lpstr>MULTIPLICACIÓN O DIVISIÓN RAZÓN</vt:lpstr>
      <vt:lpstr>MULTIPLICACIÓN DIVISIÓN COMBINACIÓN o PRODUCTO CARTESIANO.</vt:lpstr>
      <vt:lpstr>MULTIPLICACIÓN DIVISIÓN COMBINACIÓN o PRODUCTO CARTESIANO.</vt:lpstr>
      <vt:lpstr>Diapositiva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RESOLUCIÓN DE PROBLEMAS Y MÉTODO ABN</dc:title>
  <dc:creator>DOMESTICO</dc:creator>
  <cp:lastModifiedBy>Usuario de Windows</cp:lastModifiedBy>
  <cp:revision>42</cp:revision>
  <dcterms:created xsi:type="dcterms:W3CDTF">2017-09-25T18:00:48Z</dcterms:created>
  <dcterms:modified xsi:type="dcterms:W3CDTF">2019-02-18T19:52:38Z</dcterms:modified>
</cp:coreProperties>
</file>