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15"/>
  </p:notesMasterIdLst>
  <p:sldIdLst>
    <p:sldId id="256" r:id="rId2"/>
    <p:sldId id="257" r:id="rId3"/>
    <p:sldId id="258" r:id="rId4"/>
    <p:sldId id="262" r:id="rId5"/>
    <p:sldId id="264" r:id="rId6"/>
    <p:sldId id="259" r:id="rId7"/>
    <p:sldId id="265" r:id="rId8"/>
    <p:sldId id="270" r:id="rId9"/>
    <p:sldId id="266" r:id="rId10"/>
    <p:sldId id="268" r:id="rId11"/>
    <p:sldId id="267" r:id="rId12"/>
    <p:sldId id="261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27C2A-FCE7-41CF-B4B0-CE507C26519A}" type="datetimeFigureOut">
              <a:rPr lang="es-ES" smtClean="0"/>
              <a:t>16/02/2019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2955A-D4AD-460C-8CEC-DBD6C0EF3C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3370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2955A-D4AD-460C-8CEC-DBD6C0EF3CE8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15055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2955A-D4AD-460C-8CEC-DBD6C0EF3CE8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39258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2955A-D4AD-460C-8CEC-DBD6C0EF3CE8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0593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2955A-D4AD-460C-8CEC-DBD6C0EF3CE8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50657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2955A-D4AD-460C-8CEC-DBD6C0EF3CE8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6029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2955A-D4AD-460C-8CEC-DBD6C0EF3CE8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514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2955A-D4AD-460C-8CEC-DBD6C0EF3CE8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750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2955A-D4AD-460C-8CEC-DBD6C0EF3CE8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7424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2955A-D4AD-460C-8CEC-DBD6C0EF3CE8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49749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2955A-D4AD-460C-8CEC-DBD6C0EF3CE8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36780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2955A-D4AD-460C-8CEC-DBD6C0EF3CE8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16437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2955A-D4AD-460C-8CEC-DBD6C0EF3CE8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9973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2955A-D4AD-460C-8CEC-DBD6C0EF3CE8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6060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D5811-E7D6-4015-AAFF-9C1BCF2978A2}" type="datetimeFigureOut">
              <a:rPr lang="es-ES" smtClean="0"/>
              <a:t>16/02/2019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CA99289-CDD7-4A46-B92D-BFA7BC0064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8265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D5811-E7D6-4015-AAFF-9C1BCF2978A2}" type="datetimeFigureOut">
              <a:rPr lang="es-ES" smtClean="0"/>
              <a:t>16/02/2019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CA99289-CDD7-4A46-B92D-BFA7BC0064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4244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D5811-E7D6-4015-AAFF-9C1BCF2978A2}" type="datetimeFigureOut">
              <a:rPr lang="es-ES" smtClean="0"/>
              <a:t>16/02/2019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CA99289-CDD7-4A46-B92D-BFA7BC0064DD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9691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D5811-E7D6-4015-AAFF-9C1BCF2978A2}" type="datetimeFigureOut">
              <a:rPr lang="es-ES" smtClean="0"/>
              <a:t>16/02/2019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A99289-CDD7-4A46-B92D-BFA7BC0064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62926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D5811-E7D6-4015-AAFF-9C1BCF2978A2}" type="datetimeFigureOut">
              <a:rPr lang="es-ES" smtClean="0"/>
              <a:t>16/02/2019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A99289-CDD7-4A46-B92D-BFA7BC0064DD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0673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D5811-E7D6-4015-AAFF-9C1BCF2978A2}" type="datetimeFigureOut">
              <a:rPr lang="es-ES" smtClean="0"/>
              <a:t>16/02/2019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A99289-CDD7-4A46-B92D-BFA7BC0064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80551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D5811-E7D6-4015-AAFF-9C1BCF2978A2}" type="datetimeFigureOut">
              <a:rPr lang="es-ES" smtClean="0"/>
              <a:t>16/02/2019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9289-CDD7-4A46-B92D-BFA7BC0064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02658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D5811-E7D6-4015-AAFF-9C1BCF2978A2}" type="datetimeFigureOut">
              <a:rPr lang="es-ES" smtClean="0"/>
              <a:t>16/02/2019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9289-CDD7-4A46-B92D-BFA7BC0064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4041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D5811-E7D6-4015-AAFF-9C1BCF2978A2}" type="datetimeFigureOut">
              <a:rPr lang="es-ES" smtClean="0"/>
              <a:t>16/02/2019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9289-CDD7-4A46-B92D-BFA7BC0064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507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D5811-E7D6-4015-AAFF-9C1BCF2978A2}" type="datetimeFigureOut">
              <a:rPr lang="es-ES" smtClean="0"/>
              <a:t>16/02/2019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CA99289-CDD7-4A46-B92D-BFA7BC0064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5481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D5811-E7D6-4015-AAFF-9C1BCF2978A2}" type="datetimeFigureOut">
              <a:rPr lang="es-ES" smtClean="0"/>
              <a:t>16/02/2019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CA99289-CDD7-4A46-B92D-BFA7BC0064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3527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D5811-E7D6-4015-AAFF-9C1BCF2978A2}" type="datetimeFigureOut">
              <a:rPr lang="es-ES" smtClean="0"/>
              <a:t>16/02/2019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CA99289-CDD7-4A46-B92D-BFA7BC0064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323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D5811-E7D6-4015-AAFF-9C1BCF2978A2}" type="datetimeFigureOut">
              <a:rPr lang="es-ES" smtClean="0"/>
              <a:t>16/02/2019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9289-CDD7-4A46-B92D-BFA7BC0064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707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D5811-E7D6-4015-AAFF-9C1BCF2978A2}" type="datetimeFigureOut">
              <a:rPr lang="es-ES" smtClean="0"/>
              <a:t>16/02/2019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9289-CDD7-4A46-B92D-BFA7BC0064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4558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D5811-E7D6-4015-AAFF-9C1BCF2978A2}" type="datetimeFigureOut">
              <a:rPr lang="es-ES" smtClean="0"/>
              <a:t>16/02/2019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9289-CDD7-4A46-B92D-BFA7BC0064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1462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D5811-E7D6-4015-AAFF-9C1BCF2978A2}" type="datetimeFigureOut">
              <a:rPr lang="es-ES" smtClean="0"/>
              <a:t>16/02/2019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A99289-CDD7-4A46-B92D-BFA7BC0064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0245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D5811-E7D6-4015-AAFF-9C1BCF2978A2}" type="datetimeFigureOut">
              <a:rPr lang="es-ES" smtClean="0"/>
              <a:t>16/02/2019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CA99289-CDD7-4A46-B92D-BFA7BC0064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8420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3999" y="1649611"/>
            <a:ext cx="9670869" cy="2821577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5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</a:t>
            </a:r>
            <a:r>
              <a:rPr lang="es-ES" sz="45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MINDFULNESS</a:t>
            </a:r>
            <a:r>
              <a:rPr lang="es-ES" sz="45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COMO HERRAMIENTA PEDAGÓGICA EN LAS ENSEÑANZAS SUPERIORES DE CONSERVATORIO</a:t>
            </a:r>
            <a:endParaRPr lang="es-ES" sz="45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28056" y="4921386"/>
            <a:ext cx="9866812" cy="1792922"/>
          </a:xfrm>
        </p:spPr>
        <p:txBody>
          <a:bodyPr>
            <a:normAutofit/>
          </a:bodyPr>
          <a:lstStyle/>
          <a:p>
            <a:pPr algn="r"/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</a:rPr>
              <a:t>Ana María Gutiérrez Martínez</a:t>
            </a:r>
          </a:p>
          <a:p>
            <a:pPr algn="r"/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</a:rPr>
              <a:t>I Jornadas de Investigación para las Enseñanzas Artísticas Superiores: Transfiriendo conocimientos desde la práctica educativa</a:t>
            </a:r>
          </a:p>
          <a:p>
            <a:pPr algn="r"/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</a:rPr>
              <a:t>22-24 </a:t>
            </a:r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</a:rPr>
              <a:t>Febrero </a:t>
            </a:r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</a:rPr>
              <a:t>2019. CSM “</a:t>
            </a:r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</a:rPr>
              <a:t>Rafael Orozco”. Córdoba</a:t>
            </a:r>
            <a:endParaRPr lang="es-E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044" y="456112"/>
            <a:ext cx="1981200" cy="876300"/>
          </a:xfrm>
          <a:prstGeom prst="rect">
            <a:avLst/>
          </a:prstGeom>
        </p:spPr>
      </p:pic>
      <p:pic>
        <p:nvPicPr>
          <p:cNvPr id="1026" name="Picture 2" descr="https://tse2.mm.bing.net/th?id=OIP._Z4KK7cMFMM37IJ_QJwkQwHaG6&amp;pid=15.1&amp;P=0&amp;w=189&amp;h=17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5659" y="323113"/>
            <a:ext cx="1219741" cy="1142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11706" y="503737"/>
            <a:ext cx="3600450" cy="82867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83618" y="310087"/>
            <a:ext cx="2762250" cy="111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94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1234" y="624110"/>
            <a:ext cx="9793379" cy="1280890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FUTURAS </a:t>
            </a:r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LÍNEAS DE INVESTIGACIÓN</a:t>
            </a:r>
            <a:endParaRPr lang="es-ES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11234" y="2133599"/>
            <a:ext cx="9793377" cy="4319451"/>
          </a:xfrm>
        </p:spPr>
        <p:txBody>
          <a:bodyPr>
            <a:normAutofit/>
          </a:bodyPr>
          <a:lstStyle/>
          <a:p>
            <a:r>
              <a:rPr lang="es-ES" dirty="0" smtClean="0"/>
              <a:t>De obtener éxito </a:t>
            </a:r>
            <a:r>
              <a:rPr lang="es-ES" dirty="0"/>
              <a:t>con el grupo y </a:t>
            </a:r>
            <a:r>
              <a:rPr lang="es-ES" dirty="0" smtClean="0"/>
              <a:t>arrojar </a:t>
            </a:r>
            <a:r>
              <a:rPr lang="es-ES" dirty="0"/>
              <a:t>resultados </a:t>
            </a:r>
            <a:r>
              <a:rPr lang="es-ES" dirty="0" smtClean="0"/>
              <a:t>significativos, seguir </a:t>
            </a:r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difundiendo y ampliando </a:t>
            </a:r>
            <a:r>
              <a:rPr lang="es-ES" dirty="0" smtClean="0"/>
              <a:t>la investigación.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Hacer </a:t>
            </a:r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extensible</a:t>
            </a:r>
            <a:r>
              <a:rPr lang="es-ES" dirty="0" smtClean="0"/>
              <a:t> la práctica de forma activa entre el resto del profesorado y en otros centros.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Divulgar </a:t>
            </a:r>
            <a:r>
              <a:rPr lang="es-ES" dirty="0" smtClean="0"/>
              <a:t>de los resultados a través de artículos y materiales didácticos.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Formar </a:t>
            </a:r>
            <a:r>
              <a:rPr lang="es-ES" dirty="0" smtClean="0"/>
              <a:t>al profesorado y al alumnado a partir de otros </a:t>
            </a:r>
            <a:r>
              <a:rPr lang="es-ES" dirty="0"/>
              <a:t>grupos de trabajo, </a:t>
            </a:r>
            <a:r>
              <a:rPr lang="es-ES" dirty="0" smtClean="0"/>
              <a:t>talleres</a:t>
            </a:r>
            <a:r>
              <a:rPr lang="es-ES" dirty="0"/>
              <a:t> </a:t>
            </a:r>
            <a:r>
              <a:rPr lang="es-ES" dirty="0" smtClean="0"/>
              <a:t>y cursos.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8741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93669" y="624110"/>
            <a:ext cx="9910943" cy="1280890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CONCLUSIONES</a:t>
            </a:r>
            <a:endParaRPr lang="es-ES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76549" y="2133599"/>
            <a:ext cx="9728063" cy="3953691"/>
          </a:xfrm>
        </p:spPr>
        <p:txBody>
          <a:bodyPr/>
          <a:lstStyle/>
          <a:p>
            <a:r>
              <a:rPr lang="es-ES" dirty="0" smtClean="0"/>
              <a:t>Necesidad de adaptar la realidad de los conservatorios a las </a:t>
            </a:r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demandas reales </a:t>
            </a:r>
            <a:r>
              <a:rPr lang="es-ES" dirty="0" smtClean="0"/>
              <a:t>del alumnado y de la sociedad donde se desenvuelve.</a:t>
            </a:r>
          </a:p>
          <a:p>
            <a:endParaRPr lang="es-ES" dirty="0"/>
          </a:p>
          <a:p>
            <a:r>
              <a:rPr lang="es-ES" dirty="0" smtClean="0"/>
              <a:t>Formación musical</a:t>
            </a:r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holística </a:t>
            </a:r>
            <a:r>
              <a:rPr lang="es-ES" dirty="0" smtClean="0"/>
              <a:t>a través de metodologías innovadoras y creativas. </a:t>
            </a:r>
          </a:p>
          <a:p>
            <a:endParaRPr lang="es-ES" i="1" dirty="0">
              <a:sym typeface="Wingdings" panose="05000000000000000000" pitchFamily="2" charset="2"/>
            </a:endParaRPr>
          </a:p>
          <a:p>
            <a:r>
              <a:rPr lang="es-ES" sz="2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Mindfulness</a:t>
            </a:r>
            <a:r>
              <a:rPr lang="es-ES" b="1" i="1" dirty="0" smtClean="0">
                <a:sym typeface="Wingdings" panose="05000000000000000000" pitchFamily="2" charset="2"/>
              </a:rPr>
              <a:t> </a:t>
            </a:r>
            <a:r>
              <a:rPr lang="es-ES" dirty="0" smtClean="0">
                <a:sym typeface="Wingdings" panose="05000000000000000000" pitchFamily="2" charset="2"/>
              </a:rPr>
              <a:t>como método eficaz y con enormes posibilidades dentro de los conservatorios (no sólo Superiores, sino también Elementales y Profesionales).</a:t>
            </a:r>
          </a:p>
          <a:p>
            <a:endParaRPr lang="es-ES" i="1" dirty="0">
              <a:sym typeface="Wingdings" panose="05000000000000000000" pitchFamily="2" charset="2"/>
            </a:endParaRPr>
          </a:p>
          <a:p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347595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6103" y="624110"/>
            <a:ext cx="10028509" cy="1280890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BIBLIOGRAFÍA</a:t>
            </a:r>
            <a:endParaRPr lang="es-ES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20686" y="2133600"/>
            <a:ext cx="9283926" cy="3777622"/>
          </a:xfrm>
        </p:spPr>
        <p:txBody>
          <a:bodyPr>
            <a:normAutofit/>
          </a:bodyPr>
          <a:lstStyle/>
          <a:p>
            <a:r>
              <a:rPr lang="es-ES" dirty="0"/>
              <a:t>Gutiérrez, A. M. (2015). La música en el desarrollo de la espiritualidad y la </a:t>
            </a:r>
            <a:r>
              <a:rPr lang="es-ES" dirty="0" smtClean="0"/>
              <a:t>			religiosidad</a:t>
            </a:r>
            <a:r>
              <a:rPr lang="es-ES" dirty="0"/>
              <a:t>. Una aproximación al Cristianismo y al Budismo/</a:t>
            </a:r>
            <a:r>
              <a:rPr lang="es-ES" dirty="0" err="1"/>
              <a:t>Music</a:t>
            </a:r>
            <a:r>
              <a:rPr lang="es-ES" dirty="0"/>
              <a:t>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smtClean="0"/>
              <a:t>		</a:t>
            </a:r>
            <a:r>
              <a:rPr lang="es-ES" dirty="0" err="1" smtClean="0"/>
              <a:t>Development</a:t>
            </a:r>
            <a:r>
              <a:rPr lang="es-ES" dirty="0" smtClean="0"/>
              <a:t> </a:t>
            </a:r>
            <a:r>
              <a:rPr lang="es-ES" dirty="0"/>
              <a:t>of </a:t>
            </a:r>
            <a:r>
              <a:rPr lang="es-ES" dirty="0" err="1"/>
              <a:t>Spirituality</a:t>
            </a:r>
            <a:r>
              <a:rPr lang="es-ES" dirty="0"/>
              <a:t>.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approach</a:t>
            </a:r>
            <a:r>
              <a:rPr lang="es-ES" dirty="0"/>
              <a:t> to </a:t>
            </a:r>
            <a:r>
              <a:rPr lang="es-ES" dirty="0" err="1"/>
              <a:t>Christianity</a:t>
            </a:r>
            <a:r>
              <a:rPr lang="es-ES" dirty="0"/>
              <a:t> and </a:t>
            </a:r>
            <a:r>
              <a:rPr lang="es-ES" dirty="0" smtClean="0"/>
              <a:t>					</a:t>
            </a:r>
            <a:r>
              <a:rPr lang="es-ES" dirty="0" err="1" smtClean="0"/>
              <a:t>Buddhism</a:t>
            </a:r>
            <a:r>
              <a:rPr lang="es-ES" dirty="0"/>
              <a:t>. </a:t>
            </a:r>
            <a:r>
              <a:rPr lang="es-ES" i="1" dirty="0"/>
              <a:t>'</a:t>
            </a:r>
            <a:r>
              <a:rPr lang="es-ES" i="1" dirty="0" err="1"/>
              <a:t>Ilu</a:t>
            </a:r>
            <a:r>
              <a:rPr lang="es-ES" i="1" dirty="0"/>
              <a:t>, Revista de Ciencias de las Religiones</a:t>
            </a:r>
            <a:r>
              <a:rPr lang="es-ES" dirty="0"/>
              <a:t>, </a:t>
            </a:r>
            <a:r>
              <a:rPr lang="es-ES" i="1" dirty="0"/>
              <a:t>20</a:t>
            </a:r>
            <a:r>
              <a:rPr lang="es-ES" dirty="0"/>
              <a:t>, </a:t>
            </a:r>
            <a:r>
              <a:rPr lang="es-ES" dirty="0" smtClean="0"/>
              <a:t>91-110.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Gutiérrez, </a:t>
            </a:r>
            <a:r>
              <a:rPr lang="es-ES" dirty="0"/>
              <a:t>A. M</a:t>
            </a:r>
            <a:r>
              <a:rPr lang="es-ES" dirty="0" smtClean="0"/>
              <a:t>. </a:t>
            </a:r>
            <a:r>
              <a:rPr lang="es-ES" dirty="0"/>
              <a:t>(2016). </a:t>
            </a:r>
            <a:r>
              <a:rPr lang="es-ES" i="1" dirty="0"/>
              <a:t>La música en la intervención holística. Aplicaciones </a:t>
            </a:r>
            <a:r>
              <a:rPr lang="es-ES" i="1" dirty="0" smtClean="0"/>
              <a:t>			clínicas </a:t>
            </a:r>
            <a:r>
              <a:rPr lang="es-ES" i="1" dirty="0"/>
              <a:t>y </a:t>
            </a:r>
            <a:r>
              <a:rPr lang="es-ES" i="1" dirty="0" smtClean="0"/>
              <a:t>educativas</a:t>
            </a:r>
            <a:r>
              <a:rPr lang="es-ES" dirty="0" smtClean="0"/>
              <a:t>. Tesis Doctoral. Universidad </a:t>
            </a:r>
            <a:r>
              <a:rPr lang="es-ES" dirty="0"/>
              <a:t>de </a:t>
            </a:r>
            <a:r>
              <a:rPr lang="es-ES" dirty="0" smtClean="0"/>
              <a:t>Córdoba</a:t>
            </a:r>
            <a:r>
              <a:rPr lang="es-ES" dirty="0"/>
              <a:t>.</a:t>
            </a:r>
            <a:endParaRPr lang="es-ES" dirty="0" smtClean="0"/>
          </a:p>
          <a:p>
            <a:endParaRPr lang="es-ES" dirty="0"/>
          </a:p>
          <a:p>
            <a:r>
              <a:rPr lang="es-ES" dirty="0"/>
              <a:t>Gutiérrez, A. M. (</a:t>
            </a:r>
            <a:r>
              <a:rPr lang="es-ES" dirty="0" smtClean="0"/>
              <a:t>2019). Principales </a:t>
            </a:r>
            <a:r>
              <a:rPr lang="es-ES" dirty="0" err="1" smtClean="0"/>
              <a:t>tecnopatías</a:t>
            </a:r>
            <a:r>
              <a:rPr lang="es-ES" dirty="0" smtClean="0"/>
              <a:t> físicas, psíquicas y emocionales 		derivadas de la práctica de la flauta travesera. </a:t>
            </a:r>
            <a:r>
              <a:rPr lang="es-ES" i="1" dirty="0" smtClean="0"/>
              <a:t>Revista AV Notas </a:t>
            </a:r>
            <a:r>
              <a:rPr lang="es-ES" dirty="0" smtClean="0"/>
              <a:t>(en 			revisión y aceptado para publicación). </a:t>
            </a:r>
            <a:r>
              <a:rPr lang="es-ES" dirty="0"/>
              <a:t> 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4882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8757" y="78339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s-ES" sz="5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MUCHAS GRACIAS</a:t>
            </a:r>
          </a:p>
        </p:txBody>
      </p:sp>
      <p:pic>
        <p:nvPicPr>
          <p:cNvPr id="4" name="Picture 2" descr="http://www.bibliotecaspublicas.es/marchena/imagenes/feliz-dia-621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133" y="2438695"/>
            <a:ext cx="2898139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67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02229" y="624110"/>
            <a:ext cx="10002383" cy="1280890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-ÍNDICE </a:t>
            </a:r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CONTENIDOS</a:t>
            </a:r>
            <a:endParaRPr lang="es-ES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672046"/>
            <a:ext cx="8915400" cy="47287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200" dirty="0"/>
              <a:t>1. </a:t>
            </a:r>
            <a:r>
              <a:rPr lang="es-ES" sz="2200" dirty="0" smtClean="0"/>
              <a:t>INTRODUCCIÓN</a:t>
            </a:r>
          </a:p>
          <a:p>
            <a:pPr marL="0" indent="0">
              <a:buNone/>
            </a:pPr>
            <a:r>
              <a:rPr lang="es-ES" sz="2200" dirty="0"/>
              <a:t>2. MARCO TEÓRICO EN EL ÁMBITO </a:t>
            </a:r>
            <a:r>
              <a:rPr lang="es-ES" sz="2200" dirty="0" smtClean="0"/>
              <a:t>MUSICAL</a:t>
            </a:r>
          </a:p>
          <a:p>
            <a:pPr marL="0" indent="0">
              <a:buNone/>
            </a:pPr>
            <a:r>
              <a:rPr lang="es-ES" sz="2200" dirty="0"/>
              <a:t>3. PROPUESTA </a:t>
            </a:r>
            <a:r>
              <a:rPr lang="es-ES" sz="2200" dirty="0" smtClean="0"/>
              <a:t>PEDAGÓGICA</a:t>
            </a:r>
          </a:p>
          <a:p>
            <a:pPr marL="457200" lvl="1" indent="0">
              <a:buNone/>
            </a:pPr>
            <a:r>
              <a:rPr lang="es-ES" sz="2000" dirty="0"/>
              <a:t>3.1. </a:t>
            </a:r>
            <a:r>
              <a:rPr lang="es-ES" sz="2000" dirty="0" smtClean="0"/>
              <a:t>Objetivos</a:t>
            </a:r>
          </a:p>
          <a:p>
            <a:pPr marL="457200" lvl="1" indent="0">
              <a:buNone/>
            </a:pPr>
            <a:r>
              <a:rPr lang="es-ES" sz="2000" dirty="0"/>
              <a:t>3.2. Aplicaciones </a:t>
            </a:r>
            <a:r>
              <a:rPr lang="es-ES" sz="2000" dirty="0" smtClean="0"/>
              <a:t>didácticas</a:t>
            </a:r>
          </a:p>
          <a:p>
            <a:pPr marL="457200" lvl="1" indent="0">
              <a:buNone/>
            </a:pPr>
            <a:r>
              <a:rPr lang="es-ES" sz="2000" dirty="0"/>
              <a:t>3.3. Actuación y </a:t>
            </a:r>
            <a:r>
              <a:rPr lang="es-ES" sz="2000" dirty="0" smtClean="0"/>
              <a:t>temporalización</a:t>
            </a:r>
          </a:p>
          <a:p>
            <a:pPr marL="457200" lvl="1" indent="0">
              <a:buNone/>
            </a:pPr>
            <a:r>
              <a:rPr lang="es-ES" sz="2000" dirty="0"/>
              <a:t>3.4. Materiales </a:t>
            </a:r>
            <a:r>
              <a:rPr lang="es-ES" sz="2000" dirty="0" smtClean="0"/>
              <a:t>elaborados</a:t>
            </a:r>
          </a:p>
          <a:p>
            <a:pPr marL="0" indent="0">
              <a:buNone/>
            </a:pPr>
            <a:r>
              <a:rPr lang="es-ES" sz="2200" dirty="0" smtClean="0"/>
              <a:t>4. FUTURAS </a:t>
            </a:r>
            <a:r>
              <a:rPr lang="es-ES" sz="2200" dirty="0"/>
              <a:t>LÍNEAS DE </a:t>
            </a:r>
            <a:r>
              <a:rPr lang="es-ES" sz="2200" dirty="0" smtClean="0"/>
              <a:t>INVESTIGACIÓN</a:t>
            </a:r>
          </a:p>
          <a:p>
            <a:pPr marL="0" indent="0">
              <a:buNone/>
            </a:pPr>
            <a:r>
              <a:rPr lang="es-ES" sz="2200" dirty="0"/>
              <a:t>5. </a:t>
            </a:r>
            <a:r>
              <a:rPr lang="es-ES" sz="2200" dirty="0" smtClean="0"/>
              <a:t>CONCLUSIONES</a:t>
            </a:r>
          </a:p>
          <a:p>
            <a:pPr marL="0" indent="0">
              <a:buNone/>
            </a:pPr>
            <a:r>
              <a:rPr lang="es-ES" sz="2200" dirty="0"/>
              <a:t>6. BIBLIOGRAFÍA</a:t>
            </a:r>
            <a:endParaRPr lang="es-ES" sz="2200" dirty="0"/>
          </a:p>
        </p:txBody>
      </p:sp>
    </p:spTree>
    <p:extLst>
      <p:ext uri="{BB962C8B-B14F-4D97-AF65-F5344CB8AC3E}">
        <p14:creationId xmlns:p14="http://schemas.microsoft.com/office/powerpoint/2010/main" val="349279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54481" y="624110"/>
            <a:ext cx="9950132" cy="1280890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INTRODUCCIÓN</a:t>
            </a:r>
            <a:endParaRPr lang="es-ES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46366" y="1606732"/>
            <a:ext cx="9558246" cy="5120640"/>
          </a:xfrm>
        </p:spPr>
        <p:txBody>
          <a:bodyPr/>
          <a:lstStyle/>
          <a:p>
            <a:r>
              <a:rPr lang="es-ES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Mindfulness</a:t>
            </a:r>
            <a:r>
              <a:rPr lang="es-ES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es-ES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conciencia plena </a:t>
            </a:r>
            <a:r>
              <a:rPr lang="es-ES" i="1" dirty="0" smtClean="0">
                <a:sym typeface="Wingdings" panose="05000000000000000000" pitchFamily="2" charset="2"/>
              </a:rPr>
              <a:t> estado </a:t>
            </a:r>
            <a:r>
              <a:rPr lang="es-ES" i="1" dirty="0" smtClean="0">
                <a:sym typeface="Wingdings" panose="05000000000000000000" pitchFamily="2" charset="2"/>
              </a:rPr>
              <a:t>mental en el que la atención se centra por completo en el presente, percibiéndolo con todos los sentidos de forma ecuánime y carente de juicio (Gutiérrez, 2015). </a:t>
            </a:r>
          </a:p>
          <a:p>
            <a:pPr marL="0" indent="0">
              <a:buNone/>
            </a:pPr>
            <a:endParaRPr lang="es-ES" i="1" dirty="0" smtClean="0">
              <a:sym typeface="Wingdings" panose="05000000000000000000" pitchFamily="2" charset="2"/>
            </a:endParaRPr>
          </a:p>
          <a:p>
            <a:r>
              <a:rPr lang="es-ES" dirty="0" smtClean="0"/>
              <a:t>Diferencia entre meditación y </a:t>
            </a:r>
            <a:r>
              <a:rPr lang="es-ES" i="1" dirty="0" err="1" smtClean="0"/>
              <a:t>mindfulness</a:t>
            </a:r>
            <a:r>
              <a:rPr lang="es-ES" i="1" dirty="0" smtClean="0"/>
              <a:t>:</a:t>
            </a:r>
          </a:p>
          <a:p>
            <a:pPr lvl="1"/>
            <a:r>
              <a:rPr lang="es-E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Meditación</a:t>
            </a:r>
            <a:r>
              <a:rPr lang="es-ES" i="1" dirty="0" smtClean="0"/>
              <a:t> </a:t>
            </a:r>
            <a:r>
              <a:rPr lang="es-ES" i="1" dirty="0" smtClean="0">
                <a:sym typeface="Wingdings" panose="05000000000000000000" pitchFamily="2" charset="2"/>
              </a:rPr>
              <a:t> limitada al momento exclusivo de la práctica.</a:t>
            </a:r>
          </a:p>
          <a:p>
            <a:pPr lvl="1"/>
            <a:r>
              <a:rPr lang="es-ES" sz="1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Mindfulness</a:t>
            </a:r>
            <a:r>
              <a:rPr lang="es-ES" b="1" i="1" dirty="0" smtClean="0">
                <a:sym typeface="Wingdings" panose="05000000000000000000" pitchFamily="2" charset="2"/>
              </a:rPr>
              <a:t> </a:t>
            </a:r>
            <a:r>
              <a:rPr lang="es-ES" i="1" dirty="0" smtClean="0">
                <a:sym typeface="Wingdings" panose="05000000000000000000" pitchFamily="2" charset="2"/>
              </a:rPr>
              <a:t> aplicable a todas las facetas de la vida, en cualquier momento.</a:t>
            </a:r>
            <a:endParaRPr lang="es-ES" i="1" dirty="0" smtClean="0"/>
          </a:p>
          <a:p>
            <a:endParaRPr lang="es-ES" dirty="0" smtClean="0"/>
          </a:p>
          <a:p>
            <a:r>
              <a:rPr lang="es-ES" dirty="0" smtClean="0"/>
              <a:t>Implica al individuo en su dimensión </a:t>
            </a:r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holística</a:t>
            </a:r>
            <a:r>
              <a:rPr lang="es-ES" dirty="0" smtClean="0"/>
              <a:t> (cuerpo-mente-emociones), con múltiples </a:t>
            </a:r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beneficios</a:t>
            </a:r>
            <a:r>
              <a:rPr lang="es-ES" dirty="0" smtClean="0"/>
              <a:t> contrastados (Gutiérrez, 2016).</a:t>
            </a:r>
          </a:p>
          <a:p>
            <a:endParaRPr lang="es-ES" dirty="0" smtClean="0"/>
          </a:p>
          <a:p>
            <a:r>
              <a:rPr lang="es-ES" dirty="0" smtClean="0"/>
              <a:t>Capacidad de </a:t>
            </a:r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introspección</a:t>
            </a:r>
            <a:r>
              <a:rPr lang="es-ES" dirty="0" smtClean="0"/>
              <a:t> y </a:t>
            </a:r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trascendencia.</a:t>
            </a:r>
            <a:endParaRPr lang="es-E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635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10789" y="415104"/>
            <a:ext cx="10093823" cy="708301"/>
          </a:xfrm>
        </p:spPr>
        <p:txBody>
          <a:bodyPr>
            <a:normAutofit/>
          </a:bodyPr>
          <a:lstStyle/>
          <a:p>
            <a:pPr algn="ctr"/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MARCO TEÓRICO EN EL ÁMBITO MUSICAL</a:t>
            </a:r>
            <a:endParaRPr lang="es-ES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10789" y="1449977"/>
            <a:ext cx="10093823" cy="5225143"/>
          </a:xfrm>
        </p:spPr>
        <p:txBody>
          <a:bodyPr>
            <a:normAutofit/>
          </a:bodyPr>
          <a:lstStyle/>
          <a:p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Ejecución instrumental </a:t>
            </a:r>
            <a:r>
              <a:rPr lang="es-ES" dirty="0" smtClean="0">
                <a:sym typeface="Wingdings" panose="05000000000000000000" pitchFamily="2" charset="2"/>
              </a:rPr>
              <a:t> implica</a:t>
            </a:r>
            <a:r>
              <a:rPr lang="es-ES" dirty="0" smtClean="0"/>
              <a:t> </a:t>
            </a:r>
            <a:r>
              <a:rPr lang="es-ES" dirty="0"/>
              <a:t>procesos </a:t>
            </a:r>
            <a:r>
              <a:rPr lang="es-ES" dirty="0" smtClean="0"/>
              <a:t>físicos, mentales y emocionales complejos en la interpretación (movimientos </a:t>
            </a:r>
            <a:r>
              <a:rPr lang="es-ES" dirty="0"/>
              <a:t>de gran precisión, </a:t>
            </a:r>
            <a:r>
              <a:rPr lang="es-ES" dirty="0" smtClean="0"/>
              <a:t>elevada concentración </a:t>
            </a:r>
            <a:r>
              <a:rPr lang="es-ES" dirty="0"/>
              <a:t>y </a:t>
            </a:r>
            <a:r>
              <a:rPr lang="es-ES" dirty="0" smtClean="0"/>
              <a:t>capacidad expresiva).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b="1" dirty="0" smtClean="0"/>
              <a:t> </a:t>
            </a:r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Toma de conciencia </a:t>
            </a:r>
            <a:r>
              <a:rPr lang="es-ES" dirty="0" smtClean="0">
                <a:sym typeface="Wingdings" panose="05000000000000000000" pitchFamily="2" charset="2"/>
              </a:rPr>
              <a:t></a:t>
            </a:r>
            <a:r>
              <a:rPr lang="es-ES" b="1" dirty="0" smtClean="0">
                <a:sym typeface="Wingdings" panose="05000000000000000000" pitchFamily="2" charset="2"/>
              </a:rPr>
              <a:t> </a:t>
            </a:r>
            <a:r>
              <a:rPr lang="es-ES" dirty="0" smtClean="0">
                <a:sym typeface="Wingdings" panose="05000000000000000000" pitchFamily="2" charset="2"/>
              </a:rPr>
              <a:t>Muchos </a:t>
            </a:r>
            <a:r>
              <a:rPr lang="es-ES" dirty="0" smtClean="0"/>
              <a:t>problemas derivados de la práctica  o </a:t>
            </a:r>
            <a:r>
              <a:rPr lang="es-ES" dirty="0" err="1" smtClean="0"/>
              <a:t>tecnopatías</a:t>
            </a:r>
            <a:r>
              <a:rPr lang="es-ES" dirty="0" smtClean="0"/>
              <a:t> surgen por la ausencia de toma de conciencia (Gutiérrez, 2019):</a:t>
            </a:r>
          </a:p>
          <a:p>
            <a:pPr lvl="1"/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Nivel físico </a:t>
            </a:r>
            <a:r>
              <a:rPr lang="es-ES" dirty="0" smtClean="0">
                <a:sym typeface="Wingdings" panose="05000000000000000000" pitchFamily="2" charset="2"/>
              </a:rPr>
              <a:t> horas de ensayo + posiciones forzadas + movimientos de gran precisión = </a:t>
            </a:r>
            <a:r>
              <a:rPr lang="es-ES" dirty="0" smtClean="0"/>
              <a:t>problemas posturales, falta de ergonomía, tensiones y lesiones.</a:t>
            </a:r>
          </a:p>
          <a:p>
            <a:pPr lvl="1"/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Nivel psicológico y emocional </a:t>
            </a:r>
            <a:r>
              <a:rPr lang="es-ES" dirty="0" smtClean="0">
                <a:sym typeface="Wingdings" panose="05000000000000000000" pitchFamily="2" charset="2"/>
              </a:rPr>
              <a:t> presión académica, personal y laboral + exámenes + pruebas y solos orquestales + conciertos + afán de perfección = </a:t>
            </a:r>
            <a:r>
              <a:rPr lang="es-ES" i="1" dirty="0" smtClean="0">
                <a:sym typeface="Wingdings" panose="05000000000000000000" pitchFamily="2" charset="2"/>
              </a:rPr>
              <a:t>trac</a:t>
            </a:r>
            <a:r>
              <a:rPr lang="es-ES" dirty="0" smtClean="0">
                <a:sym typeface="Wingdings" panose="05000000000000000000" pitchFamily="2" charset="2"/>
              </a:rPr>
              <a:t> o miedo escénico, </a:t>
            </a:r>
            <a:r>
              <a:rPr lang="es-ES" dirty="0" smtClean="0"/>
              <a:t>ansiedad, depresión, insomnio, problemas de autoestima y confianza.</a:t>
            </a:r>
          </a:p>
          <a:p>
            <a:endParaRPr lang="es-ES" dirty="0" smtClean="0"/>
          </a:p>
          <a:p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Posibilidades de la toma de conciencia </a:t>
            </a:r>
            <a:r>
              <a:rPr lang="es-ES" dirty="0" smtClean="0">
                <a:sym typeface="Wingdings" panose="05000000000000000000" pitchFamily="2" charset="2"/>
              </a:rPr>
              <a:t> </a:t>
            </a:r>
            <a:r>
              <a:rPr lang="es-ES" dirty="0" err="1" smtClean="0">
                <a:sym typeface="Wingdings" panose="05000000000000000000" pitchFamily="2" charset="2"/>
              </a:rPr>
              <a:t>autoconocerse</a:t>
            </a:r>
            <a:r>
              <a:rPr lang="es-ES" dirty="0">
                <a:sym typeface="Wingdings" panose="05000000000000000000" pitchFamily="2" charset="2"/>
              </a:rPr>
              <a:t> </a:t>
            </a:r>
            <a:r>
              <a:rPr lang="es-ES" dirty="0" smtClean="0">
                <a:sym typeface="Wingdings" panose="05000000000000000000" pitchFamily="2" charset="2"/>
              </a:rPr>
              <a:t>a nivel holístico, focalizar la atención, mantener la concentración y gestionar las emociones  mejora del rendimiento musical y personal.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95898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80607" y="624110"/>
            <a:ext cx="9924006" cy="799741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PROPUESTA PEDAGÓGICA</a:t>
            </a:r>
            <a:endParaRPr lang="es-ES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89611" y="1881051"/>
            <a:ext cx="9715001" cy="4794069"/>
          </a:xfrm>
        </p:spPr>
        <p:txBody>
          <a:bodyPr/>
          <a:lstStyle/>
          <a:p>
            <a:r>
              <a:rPr lang="es-ES" dirty="0" smtClean="0"/>
              <a:t>Creación del Grupo de Trabajo </a:t>
            </a:r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“Toma de Conciencia y Autocontrol para el Profesorado de Conservatorios de Música”</a:t>
            </a:r>
            <a:r>
              <a:rPr lang="es-ES" b="1" dirty="0" smtClean="0"/>
              <a:t>.</a:t>
            </a:r>
          </a:p>
          <a:p>
            <a:endParaRPr lang="es-ES" b="1" dirty="0" smtClean="0"/>
          </a:p>
          <a:p>
            <a:r>
              <a:rPr lang="es-ES" dirty="0"/>
              <a:t>P</a:t>
            </a:r>
            <a:r>
              <a:rPr lang="es-ES" dirty="0" smtClean="0"/>
              <a:t>rofesorado de los Conservatorios </a:t>
            </a:r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CPM “Músico </a:t>
            </a:r>
            <a:r>
              <a:rPr lang="es-E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Ziryab</a:t>
            </a:r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es-ES" dirty="0" smtClean="0"/>
              <a:t>de Córdoba </a:t>
            </a:r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CSM “Manuel Castillo” </a:t>
            </a:r>
            <a:r>
              <a:rPr lang="es-ES" dirty="0" smtClean="0"/>
              <a:t>de Sevilla.</a:t>
            </a:r>
          </a:p>
          <a:p>
            <a:endParaRPr lang="es-ES" dirty="0"/>
          </a:p>
          <a:p>
            <a:r>
              <a:rPr lang="es-ES" dirty="0" smtClean="0"/>
              <a:t>Enfoque </a:t>
            </a:r>
            <a:r>
              <a:rPr lang="es-ES" dirty="0"/>
              <a:t>nuevo con carácter </a:t>
            </a:r>
            <a:r>
              <a:rPr lang="es-E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creativo</a:t>
            </a:r>
            <a:r>
              <a:rPr lang="es-ES" b="1" dirty="0"/>
              <a:t> </a:t>
            </a:r>
            <a:r>
              <a:rPr lang="es-ES" dirty="0"/>
              <a:t>y </a:t>
            </a:r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formativo</a:t>
            </a:r>
            <a:r>
              <a:rPr lang="es-ES" dirty="0" smtClean="0"/>
              <a:t>:</a:t>
            </a:r>
          </a:p>
          <a:p>
            <a:pPr lvl="1"/>
            <a:r>
              <a:rPr lang="es-ES" dirty="0" smtClean="0"/>
              <a:t>Formación del profesorado en la materia.</a:t>
            </a:r>
          </a:p>
          <a:p>
            <a:pPr lvl="1"/>
            <a:r>
              <a:rPr lang="es-ES" dirty="0" smtClean="0"/>
              <a:t>Práctica </a:t>
            </a:r>
            <a:r>
              <a:rPr lang="es-ES" dirty="0"/>
              <a:t>a nivel personal y </a:t>
            </a:r>
            <a:r>
              <a:rPr lang="es-ES" dirty="0" smtClean="0"/>
              <a:t>docente.</a:t>
            </a:r>
            <a:endParaRPr lang="es-ES" dirty="0"/>
          </a:p>
          <a:p>
            <a:pPr lvl="1"/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Extrapolación al aula </a:t>
            </a:r>
            <a:r>
              <a:rPr lang="es-ES" dirty="0" smtClean="0">
                <a:sym typeface="Wingdings" panose="05000000000000000000" pitchFamily="2" charset="2"/>
              </a:rPr>
              <a:t> beneficios en el </a:t>
            </a:r>
            <a:r>
              <a:rPr lang="es-ES" dirty="0" smtClean="0"/>
              <a:t>alumnado, creación de lazos sinérgicos, aumento del rendimiento </a:t>
            </a:r>
            <a:r>
              <a:rPr lang="es-ES" dirty="0"/>
              <a:t>a nivel personal y académico. </a:t>
            </a:r>
          </a:p>
        </p:txBody>
      </p:sp>
    </p:spTree>
    <p:extLst>
      <p:ext uri="{BB962C8B-B14F-4D97-AF65-F5344CB8AC3E}">
        <p14:creationId xmlns:p14="http://schemas.microsoft.com/office/powerpoint/2010/main" val="231644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023" y="388979"/>
            <a:ext cx="10776857" cy="1280890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3.1. Objetivos</a:t>
            </a:r>
            <a:endParaRPr lang="es-ES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45474" y="1297576"/>
            <a:ext cx="10267406" cy="5233852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Llevar la </a:t>
            </a: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toma de conciencia </a:t>
            </a:r>
            <a:r>
              <a:rPr lang="es-ES" dirty="0" smtClean="0"/>
              <a:t>al estudio y ejecución instrumental. 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 smtClean="0"/>
              <a:t>Mejorar </a:t>
            </a:r>
            <a:r>
              <a:rPr lang="es-ES" dirty="0"/>
              <a:t>la práctica docente a partir de la elaboración de </a:t>
            </a:r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materiales didácticos </a:t>
            </a: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propios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Hacer </a:t>
            </a:r>
            <a:r>
              <a:rPr lang="es-ES" dirty="0"/>
              <a:t>de la </a:t>
            </a:r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atención plena</a:t>
            </a:r>
            <a:r>
              <a:rPr lang="es-E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/>
              <a:t>un elemento natural de la práctica musical, extrapolándolo a la vida cotidiana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 smtClean="0"/>
              <a:t>Desarrollar </a:t>
            </a:r>
            <a:r>
              <a:rPr lang="es-ES" dirty="0"/>
              <a:t>una buena </a:t>
            </a:r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higiene postural</a:t>
            </a:r>
            <a:r>
              <a:rPr lang="es-E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smtClean="0"/>
              <a:t>durante </a:t>
            </a:r>
            <a:r>
              <a:rPr lang="es-ES" dirty="0"/>
              <a:t>la interpretación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 smtClean="0"/>
              <a:t>Usar la </a:t>
            </a: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creatividad </a:t>
            </a:r>
            <a:r>
              <a:rPr lang="es-ES" dirty="0"/>
              <a:t>para </a:t>
            </a:r>
            <a:r>
              <a:rPr lang="es-ES" dirty="0" smtClean="0"/>
              <a:t>desarrollar la concentración</a:t>
            </a:r>
            <a:r>
              <a:rPr lang="es-ES" dirty="0"/>
              <a:t>, la </a:t>
            </a:r>
            <a:r>
              <a:rPr lang="es-ES" dirty="0" smtClean="0"/>
              <a:t>introspección y la </a:t>
            </a:r>
            <a:r>
              <a:rPr lang="es-ES" dirty="0"/>
              <a:t>búsqueda </a:t>
            </a:r>
            <a:r>
              <a:rPr lang="es-ES" dirty="0" smtClean="0"/>
              <a:t>y superación de </a:t>
            </a:r>
            <a:r>
              <a:rPr lang="es-ES" dirty="0"/>
              <a:t>bloqueos </a:t>
            </a:r>
            <a:r>
              <a:rPr lang="es-ES" dirty="0" smtClean="0"/>
              <a:t>físicos, psicológicos y emocionales.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/>
              <a:t>M</a:t>
            </a:r>
            <a:r>
              <a:rPr lang="es-ES" dirty="0" smtClean="0"/>
              <a:t>ejorar </a:t>
            </a:r>
            <a:r>
              <a:rPr lang="es-ES" dirty="0"/>
              <a:t>el rendimiento académico y profesional </a:t>
            </a:r>
            <a:r>
              <a:rPr lang="es-ES" dirty="0" smtClean="0"/>
              <a:t>en docentes </a:t>
            </a:r>
            <a:r>
              <a:rPr lang="es-ES" dirty="0"/>
              <a:t>y </a:t>
            </a:r>
            <a:r>
              <a:rPr lang="es-ES" dirty="0" smtClean="0"/>
              <a:t>alumnado a partir del </a:t>
            </a: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autoconocimiento</a:t>
            </a:r>
            <a:r>
              <a:rPr lang="es-ES" b="1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8809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3.2. Aplicaciones didácticas</a:t>
            </a:r>
            <a:endParaRPr lang="es-ES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97726" y="1593669"/>
            <a:ext cx="10254343" cy="4898571"/>
          </a:xfrm>
        </p:spPr>
        <p:txBody>
          <a:bodyPr>
            <a:normAutofit/>
          </a:bodyPr>
          <a:lstStyle/>
          <a:p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Formación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smtClean="0"/>
              <a:t>del profesorado y alumnado en la materia, a través de :</a:t>
            </a:r>
          </a:p>
          <a:p>
            <a:pPr lvl="1"/>
            <a:r>
              <a:rPr lang="es-ES" dirty="0" smtClean="0"/>
              <a:t>Artículos y documentos para la lectura y reflexión. </a:t>
            </a:r>
          </a:p>
          <a:p>
            <a:pPr lvl="1"/>
            <a:r>
              <a:rPr lang="es-ES" dirty="0" smtClean="0"/>
              <a:t>Material audiovisual. </a:t>
            </a:r>
          </a:p>
          <a:p>
            <a:pPr lvl="1"/>
            <a:r>
              <a:rPr lang="es-ES" dirty="0" smtClean="0"/>
              <a:t>Páginas </a:t>
            </a:r>
            <a:r>
              <a:rPr lang="es-ES" dirty="0"/>
              <a:t>webs, blogs y enlaces de interés. </a:t>
            </a:r>
          </a:p>
          <a:p>
            <a:pPr lvl="1"/>
            <a:r>
              <a:rPr lang="es-ES" dirty="0" smtClean="0"/>
              <a:t>Recursos </a:t>
            </a:r>
            <a:r>
              <a:rPr lang="es-ES" dirty="0"/>
              <a:t>de elaboración propia. </a:t>
            </a:r>
            <a:endParaRPr lang="es-ES" dirty="0" smtClean="0"/>
          </a:p>
          <a:p>
            <a:pPr marL="457200" lvl="1" indent="0">
              <a:buNone/>
            </a:pPr>
            <a:endParaRPr lang="es-ES" dirty="0"/>
          </a:p>
          <a:p>
            <a:r>
              <a:rPr lang="es-ES" dirty="0" smtClean="0"/>
              <a:t>Toma de conciencia y tratamiento de las </a:t>
            </a:r>
            <a:r>
              <a:rPr lang="es-E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tecnopatías</a:t>
            </a:r>
            <a:r>
              <a:rPr lang="es-ES" dirty="0" smtClean="0"/>
              <a:t> detectadas en cada sujeto.</a:t>
            </a:r>
          </a:p>
          <a:p>
            <a:endParaRPr lang="es-ES" dirty="0" smtClean="0"/>
          </a:p>
          <a:p>
            <a:r>
              <a:rPr lang="es-ES" dirty="0" smtClean="0"/>
              <a:t>Mejora del </a:t>
            </a:r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rendimiento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smtClean="0"/>
              <a:t>académico, personal y laboral.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Creación de nuevas </a:t>
            </a:r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metodologías</a:t>
            </a:r>
            <a:r>
              <a:rPr lang="es-ES" dirty="0" smtClean="0"/>
              <a:t> innovadoras, creativas y adaptadas a la realidad del aula.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88543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02229" y="624110"/>
            <a:ext cx="10002383" cy="1280890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3.3. Actuación y temporalización</a:t>
            </a:r>
            <a:endParaRPr lang="es-ES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7877135"/>
              </p:ext>
            </p:extLst>
          </p:nvPr>
        </p:nvGraphicFramePr>
        <p:xfrm>
          <a:off x="2207623" y="1410789"/>
          <a:ext cx="8477794" cy="50945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69368">
                  <a:extLst>
                    <a:ext uri="{9D8B030D-6E8A-4147-A177-3AD203B41FA5}">
                      <a16:colId xmlns:a16="http://schemas.microsoft.com/office/drawing/2014/main" val="2657253967"/>
                    </a:ext>
                  </a:extLst>
                </a:gridCol>
                <a:gridCol w="2610010">
                  <a:extLst>
                    <a:ext uri="{9D8B030D-6E8A-4147-A177-3AD203B41FA5}">
                      <a16:colId xmlns:a16="http://schemas.microsoft.com/office/drawing/2014/main" val="367544284"/>
                    </a:ext>
                  </a:extLst>
                </a:gridCol>
                <a:gridCol w="2398416">
                  <a:extLst>
                    <a:ext uri="{9D8B030D-6E8A-4147-A177-3AD203B41FA5}">
                      <a16:colId xmlns:a16="http://schemas.microsoft.com/office/drawing/2014/main" val="3064336947"/>
                    </a:ext>
                  </a:extLst>
                </a:gridCol>
              </a:tblGrid>
              <a:tr h="3396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</a:rPr>
                        <a:t>ACTUACIÓN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TEMPORALIZACIÓN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RESPONSABLE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8279997"/>
                  </a:ext>
                </a:extLst>
              </a:tr>
              <a:tr h="6792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Elaboración del Proyecto inicial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Durante el mes de octubre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Coordinadora del Grupo de Trabajo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1642254"/>
                  </a:ext>
                </a:extLst>
              </a:tr>
              <a:tr h="6792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Intervención en la Plataforma Colabora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Desde octubre hasta mayo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Todos los integrantes del Grupo de Trabajo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3697768"/>
                  </a:ext>
                </a:extLst>
              </a:tr>
              <a:tr h="6792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Instrucción en los principios de atención plena para el profesorado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Durante el mes de noviembre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Todos los integrantes del Grupo de Trabajo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2629298"/>
                  </a:ext>
                </a:extLst>
              </a:tr>
              <a:tr h="101890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Lectura de documentos, reflexión y elaboración de fichas y registros como recurso didáctico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Desde octubre hasta febrero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Todos los integrantes del Grupo de Trabajo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2062314"/>
                  </a:ext>
                </a:extLst>
              </a:tr>
              <a:tr h="101890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Aplicación de los materiales elaborados en el aula, reflexión, modificación y puesta en común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Desde febrero hasta mayo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Todos los integrantes del Grupo de Trabajo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7210940"/>
                  </a:ext>
                </a:extLst>
              </a:tr>
              <a:tr h="6792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Elaboración del documento final con todos los materiales creados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Durante el mes de mayo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Coordinadora del Grupo de Trabajo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85182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6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9167" y="1015996"/>
            <a:ext cx="10015446" cy="1280890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3.4. Materiales elaborados</a:t>
            </a:r>
            <a:endParaRPr lang="es-ES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3" y="2825932"/>
            <a:ext cx="8915400" cy="3065417"/>
          </a:xfrm>
        </p:spPr>
        <p:txBody>
          <a:bodyPr/>
          <a:lstStyle/>
          <a:p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Ficha 1. </a:t>
            </a:r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Aplicación de </a:t>
            </a:r>
            <a:r>
              <a:rPr lang="es-ES" sz="2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Mindfulness</a:t>
            </a:r>
            <a:r>
              <a:rPr lang="es-ES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docentes</a:t>
            </a:r>
            <a:endParaRPr lang="es-ES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ES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Ficha </a:t>
            </a:r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r>
              <a:rPr lang="es-E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Aplicación de </a:t>
            </a:r>
            <a:r>
              <a:rPr lang="es-ES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Mindfulness</a:t>
            </a:r>
            <a:r>
              <a:rPr lang="es-ES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</a:t>
            </a:r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alumnado</a:t>
            </a:r>
            <a:endParaRPr lang="es-E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Ficha </a:t>
            </a:r>
            <a:r>
              <a:rPr lang="es-E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Auto-registro de ansiedad de cara al trabajo de la ansiedad y el miedo escénico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157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125</TotalTime>
  <Words>941</Words>
  <Application>Microsoft Office PowerPoint</Application>
  <PresentationFormat>Panorámica</PresentationFormat>
  <Paragraphs>128</Paragraphs>
  <Slides>13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</vt:lpstr>
      <vt:lpstr>Wingdings 3</vt:lpstr>
      <vt:lpstr>Espiral</vt:lpstr>
      <vt:lpstr>EL MINDFULNESS COMO HERRAMIENTA PEDAGÓGICA EN LAS ENSEÑANZAS SUPERIORES DE CONSERVATORIO</vt:lpstr>
      <vt:lpstr>-ÍNDICE DE CONTENIDOS</vt:lpstr>
      <vt:lpstr>1. INTRODUCCIÓN</vt:lpstr>
      <vt:lpstr>2. MARCO TEÓRICO EN EL ÁMBITO MUSICAL</vt:lpstr>
      <vt:lpstr>3. PROPUESTA PEDAGÓGICA</vt:lpstr>
      <vt:lpstr>3.1. Objetivos</vt:lpstr>
      <vt:lpstr>3.2. Aplicaciones didácticas</vt:lpstr>
      <vt:lpstr>3.3. Actuación y temporalización</vt:lpstr>
      <vt:lpstr>3.4. Materiales elaborados</vt:lpstr>
      <vt:lpstr>4. FUTURAS LÍNEAS DE INVESTIGACIÓN</vt:lpstr>
      <vt:lpstr>5. CONCLUSIONES</vt:lpstr>
      <vt:lpstr>6. BIBLIOGRAFÍA</vt:lpstr>
      <vt:lpstr>MUCHAS GRACIAS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MINDFULNESS COMO HERRAMIENTA PEDAGÓGICA EN LAS ENSEÑANZAS SUPERIORES DE CONSERVATORIO</dc:title>
  <dc:creator>Ana María</dc:creator>
  <cp:lastModifiedBy>Ana María</cp:lastModifiedBy>
  <cp:revision>22</cp:revision>
  <dcterms:created xsi:type="dcterms:W3CDTF">2019-02-16T12:12:55Z</dcterms:created>
  <dcterms:modified xsi:type="dcterms:W3CDTF">2019-02-16T18:03:26Z</dcterms:modified>
</cp:coreProperties>
</file>